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86" r:id="rId1"/>
  </p:sldMasterIdLst>
  <p:notesMasterIdLst>
    <p:notesMasterId r:id="rId185"/>
  </p:notesMasterIdLst>
  <p:sldIdLst>
    <p:sldId id="256" r:id="rId2"/>
    <p:sldId id="263" r:id="rId3"/>
    <p:sldId id="262" r:id="rId4"/>
    <p:sldId id="264" r:id="rId5"/>
    <p:sldId id="257" r:id="rId6"/>
    <p:sldId id="258" r:id="rId7"/>
    <p:sldId id="259" r:id="rId8"/>
    <p:sldId id="260" r:id="rId9"/>
    <p:sldId id="286" r:id="rId10"/>
    <p:sldId id="261" r:id="rId11"/>
    <p:sldId id="265" r:id="rId12"/>
    <p:sldId id="266" r:id="rId13"/>
    <p:sldId id="267" r:id="rId14"/>
    <p:sldId id="268" r:id="rId15"/>
    <p:sldId id="269" r:id="rId16"/>
    <p:sldId id="287" r:id="rId17"/>
    <p:sldId id="270" r:id="rId18"/>
    <p:sldId id="271" r:id="rId19"/>
    <p:sldId id="288" r:id="rId20"/>
    <p:sldId id="272" r:id="rId21"/>
    <p:sldId id="273" r:id="rId22"/>
    <p:sldId id="274" r:id="rId23"/>
    <p:sldId id="289" r:id="rId24"/>
    <p:sldId id="275" r:id="rId25"/>
    <p:sldId id="276" r:id="rId26"/>
    <p:sldId id="277" r:id="rId27"/>
    <p:sldId id="278" r:id="rId28"/>
    <p:sldId id="290" r:id="rId29"/>
    <p:sldId id="279" r:id="rId30"/>
    <p:sldId id="280" r:id="rId31"/>
    <p:sldId id="281" r:id="rId32"/>
    <p:sldId id="282" r:id="rId33"/>
    <p:sldId id="283" r:id="rId34"/>
    <p:sldId id="284" r:id="rId35"/>
    <p:sldId id="316" r:id="rId36"/>
    <p:sldId id="285" r:id="rId37"/>
    <p:sldId id="291" r:id="rId38"/>
    <p:sldId id="312" r:id="rId39"/>
    <p:sldId id="292" r:id="rId40"/>
    <p:sldId id="293" r:id="rId41"/>
    <p:sldId id="294" r:id="rId42"/>
    <p:sldId id="295" r:id="rId43"/>
    <p:sldId id="296" r:id="rId44"/>
    <p:sldId id="297" r:id="rId45"/>
    <p:sldId id="313" r:id="rId46"/>
    <p:sldId id="298" r:id="rId47"/>
    <p:sldId id="314" r:id="rId48"/>
    <p:sldId id="319" r:id="rId49"/>
    <p:sldId id="299" r:id="rId50"/>
    <p:sldId id="311" r:id="rId51"/>
    <p:sldId id="301" r:id="rId52"/>
    <p:sldId id="302" r:id="rId53"/>
    <p:sldId id="303" r:id="rId54"/>
    <p:sldId id="315" r:id="rId55"/>
    <p:sldId id="320" r:id="rId56"/>
    <p:sldId id="321" r:id="rId57"/>
    <p:sldId id="322" r:id="rId58"/>
    <p:sldId id="304" r:id="rId59"/>
    <p:sldId id="305" r:id="rId60"/>
    <p:sldId id="306" r:id="rId61"/>
    <p:sldId id="307" r:id="rId62"/>
    <p:sldId id="323" r:id="rId63"/>
    <p:sldId id="324" r:id="rId64"/>
    <p:sldId id="325" r:id="rId65"/>
    <p:sldId id="308" r:id="rId66"/>
    <p:sldId id="309" r:id="rId67"/>
    <p:sldId id="310" r:id="rId68"/>
    <p:sldId id="326" r:id="rId69"/>
    <p:sldId id="327" r:id="rId70"/>
    <p:sldId id="328" r:id="rId71"/>
    <p:sldId id="329" r:id="rId72"/>
    <p:sldId id="330" r:id="rId73"/>
    <p:sldId id="331" r:id="rId74"/>
    <p:sldId id="332" r:id="rId75"/>
    <p:sldId id="333" r:id="rId76"/>
    <p:sldId id="317" r:id="rId77"/>
    <p:sldId id="334" r:id="rId78"/>
    <p:sldId id="336" r:id="rId79"/>
    <p:sldId id="337" r:id="rId80"/>
    <p:sldId id="338" r:id="rId81"/>
    <p:sldId id="339" r:id="rId82"/>
    <p:sldId id="335" r:id="rId83"/>
    <p:sldId id="340" r:id="rId84"/>
    <p:sldId id="341" r:id="rId85"/>
    <p:sldId id="342" r:id="rId86"/>
    <p:sldId id="344" r:id="rId87"/>
    <p:sldId id="345" r:id="rId88"/>
    <p:sldId id="346" r:id="rId89"/>
    <p:sldId id="347" r:id="rId90"/>
    <p:sldId id="348" r:id="rId91"/>
    <p:sldId id="349" r:id="rId92"/>
    <p:sldId id="350" r:id="rId93"/>
    <p:sldId id="318" r:id="rId94"/>
    <p:sldId id="351" r:id="rId95"/>
    <p:sldId id="353" r:id="rId96"/>
    <p:sldId id="352" r:id="rId97"/>
    <p:sldId id="355" r:id="rId98"/>
    <p:sldId id="356" r:id="rId99"/>
    <p:sldId id="357" r:id="rId100"/>
    <p:sldId id="358" r:id="rId101"/>
    <p:sldId id="359" r:id="rId102"/>
    <p:sldId id="360" r:id="rId103"/>
    <p:sldId id="354"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411" r:id="rId134"/>
    <p:sldId id="413" r:id="rId135"/>
    <p:sldId id="415" r:id="rId136"/>
    <p:sldId id="419" r:id="rId137"/>
    <p:sldId id="420" r:id="rId138"/>
    <p:sldId id="421" r:id="rId139"/>
    <p:sldId id="422" r:id="rId140"/>
    <p:sldId id="423" r:id="rId141"/>
    <p:sldId id="424" r:id="rId142"/>
    <p:sldId id="425" r:id="rId143"/>
    <p:sldId id="429" r:id="rId144"/>
    <p:sldId id="430" r:id="rId145"/>
    <p:sldId id="2610" r:id="rId146"/>
    <p:sldId id="2628" r:id="rId147"/>
    <p:sldId id="396" r:id="rId148"/>
    <p:sldId id="397" r:id="rId149"/>
    <p:sldId id="398" r:id="rId150"/>
    <p:sldId id="399" r:id="rId151"/>
    <p:sldId id="400" r:id="rId152"/>
    <p:sldId id="401" r:id="rId153"/>
    <p:sldId id="402" r:id="rId154"/>
    <p:sldId id="403" r:id="rId155"/>
    <p:sldId id="404" r:id="rId156"/>
    <p:sldId id="405" r:id="rId157"/>
    <p:sldId id="2629" r:id="rId158"/>
    <p:sldId id="409" r:id="rId159"/>
    <p:sldId id="406" r:id="rId160"/>
    <p:sldId id="407" r:id="rId161"/>
    <p:sldId id="408" r:id="rId162"/>
    <p:sldId id="410" r:id="rId163"/>
    <p:sldId id="2627" r:id="rId164"/>
    <p:sldId id="2630" r:id="rId165"/>
    <p:sldId id="433" r:id="rId166"/>
    <p:sldId id="2611" r:id="rId167"/>
    <p:sldId id="2612" r:id="rId168"/>
    <p:sldId id="2613" r:id="rId169"/>
    <p:sldId id="2614" r:id="rId170"/>
    <p:sldId id="2615" r:id="rId171"/>
    <p:sldId id="434" r:id="rId172"/>
    <p:sldId id="2616" r:id="rId173"/>
    <p:sldId id="2617" r:id="rId174"/>
    <p:sldId id="2618" r:id="rId175"/>
    <p:sldId id="2619" r:id="rId176"/>
    <p:sldId id="2620" r:id="rId177"/>
    <p:sldId id="2621" r:id="rId178"/>
    <p:sldId id="2622" r:id="rId179"/>
    <p:sldId id="2623" r:id="rId180"/>
    <p:sldId id="2624" r:id="rId181"/>
    <p:sldId id="435" r:id="rId182"/>
    <p:sldId id="2625" r:id="rId183"/>
    <p:sldId id="2626" r:id="rId18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lastView="sldThumbnailView">
  <p:normalViewPr>
    <p:restoredLeft sz="15.02%" autoAdjust="0"/>
    <p:restoredTop sz="94.66%"/>
  </p:normalViewPr>
  <p:slideViewPr>
    <p:cSldViewPr snapToGrid="0">
      <p:cViewPr varScale="1">
        <p:scale>
          <a:sx n="62" d="100"/>
          <a:sy n="62" d="100"/>
        </p:scale>
        <p:origin x="120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purl.oclc.org/ooxml/officeDocument/relationships/slide" Target="slides/slide116.xml"/><Relationship Id="rId21" Type="http://purl.oclc.org/ooxml/officeDocument/relationships/slide" Target="slides/slide20.xml"/><Relationship Id="rId42" Type="http://purl.oclc.org/ooxml/officeDocument/relationships/slide" Target="slides/slide41.xml"/><Relationship Id="rId63" Type="http://purl.oclc.org/ooxml/officeDocument/relationships/slide" Target="slides/slide62.xml"/><Relationship Id="rId84" Type="http://purl.oclc.org/ooxml/officeDocument/relationships/slide" Target="slides/slide83.xml"/><Relationship Id="rId138" Type="http://purl.oclc.org/ooxml/officeDocument/relationships/slide" Target="slides/slide137.xml"/><Relationship Id="rId159" Type="http://purl.oclc.org/ooxml/officeDocument/relationships/slide" Target="slides/slide158.xml"/><Relationship Id="rId170" Type="http://purl.oclc.org/ooxml/officeDocument/relationships/slide" Target="slides/slide169.xml"/><Relationship Id="rId107" Type="http://purl.oclc.org/ooxml/officeDocument/relationships/slide" Target="slides/slide106.xml"/><Relationship Id="rId11" Type="http://purl.oclc.org/ooxml/officeDocument/relationships/slide" Target="slides/slide10.xml"/><Relationship Id="rId32" Type="http://purl.oclc.org/ooxml/officeDocument/relationships/slide" Target="slides/slide31.xml"/><Relationship Id="rId53" Type="http://purl.oclc.org/ooxml/officeDocument/relationships/slide" Target="slides/slide52.xml"/><Relationship Id="rId74" Type="http://purl.oclc.org/ooxml/officeDocument/relationships/slide" Target="slides/slide73.xml"/><Relationship Id="rId128" Type="http://purl.oclc.org/ooxml/officeDocument/relationships/slide" Target="slides/slide127.xml"/><Relationship Id="rId149" Type="http://purl.oclc.org/ooxml/officeDocument/relationships/slide" Target="slides/slide148.xml"/><Relationship Id="rId5" Type="http://purl.oclc.org/ooxml/officeDocument/relationships/slide" Target="slides/slide4.xml"/><Relationship Id="rId95" Type="http://purl.oclc.org/ooxml/officeDocument/relationships/slide" Target="slides/slide94.xml"/><Relationship Id="rId160" Type="http://purl.oclc.org/ooxml/officeDocument/relationships/slide" Target="slides/slide159.xml"/><Relationship Id="rId181" Type="http://purl.oclc.org/ooxml/officeDocument/relationships/slide" Target="slides/slide180.xml"/><Relationship Id="rId22" Type="http://purl.oclc.org/ooxml/officeDocument/relationships/slide" Target="slides/slide21.xml"/><Relationship Id="rId43" Type="http://purl.oclc.org/ooxml/officeDocument/relationships/slide" Target="slides/slide42.xml"/><Relationship Id="rId64" Type="http://purl.oclc.org/ooxml/officeDocument/relationships/slide" Target="slides/slide63.xml"/><Relationship Id="rId118" Type="http://purl.oclc.org/ooxml/officeDocument/relationships/slide" Target="slides/slide117.xml"/><Relationship Id="rId139" Type="http://purl.oclc.org/ooxml/officeDocument/relationships/slide" Target="slides/slide138.xml"/><Relationship Id="rId85" Type="http://purl.oclc.org/ooxml/officeDocument/relationships/slide" Target="slides/slide84.xml"/><Relationship Id="rId150" Type="http://purl.oclc.org/ooxml/officeDocument/relationships/slide" Target="slides/slide149.xml"/><Relationship Id="rId171" Type="http://purl.oclc.org/ooxml/officeDocument/relationships/slide" Target="slides/slide170.xml"/><Relationship Id="rId12" Type="http://purl.oclc.org/ooxml/officeDocument/relationships/slide" Target="slides/slide11.xml"/><Relationship Id="rId33" Type="http://purl.oclc.org/ooxml/officeDocument/relationships/slide" Target="slides/slide32.xml"/><Relationship Id="rId108" Type="http://purl.oclc.org/ooxml/officeDocument/relationships/slide" Target="slides/slide107.xml"/><Relationship Id="rId129" Type="http://purl.oclc.org/ooxml/officeDocument/relationships/slide" Target="slides/slide128.xml"/><Relationship Id="rId54" Type="http://purl.oclc.org/ooxml/officeDocument/relationships/slide" Target="slides/slide53.xml"/><Relationship Id="rId75" Type="http://purl.oclc.org/ooxml/officeDocument/relationships/slide" Target="slides/slide74.xml"/><Relationship Id="rId96" Type="http://purl.oclc.org/ooxml/officeDocument/relationships/slide" Target="slides/slide95.xml"/><Relationship Id="rId140" Type="http://purl.oclc.org/ooxml/officeDocument/relationships/slide" Target="slides/slide139.xml"/><Relationship Id="rId161" Type="http://purl.oclc.org/ooxml/officeDocument/relationships/slide" Target="slides/slide160.xml"/><Relationship Id="rId182" Type="http://purl.oclc.org/ooxml/officeDocument/relationships/slide" Target="slides/slide181.xml"/><Relationship Id="rId6" Type="http://purl.oclc.org/ooxml/officeDocument/relationships/slide" Target="slides/slide5.xml"/><Relationship Id="rId23" Type="http://purl.oclc.org/ooxml/officeDocument/relationships/slide" Target="slides/slide22.xml"/><Relationship Id="rId119" Type="http://purl.oclc.org/ooxml/officeDocument/relationships/slide" Target="slides/slide118.xml"/><Relationship Id="rId44" Type="http://purl.oclc.org/ooxml/officeDocument/relationships/slide" Target="slides/slide43.xml"/><Relationship Id="rId65" Type="http://purl.oclc.org/ooxml/officeDocument/relationships/slide" Target="slides/slide64.xml"/><Relationship Id="rId86" Type="http://purl.oclc.org/ooxml/officeDocument/relationships/slide" Target="slides/slide85.xml"/><Relationship Id="rId130" Type="http://purl.oclc.org/ooxml/officeDocument/relationships/slide" Target="slides/slide129.xml"/><Relationship Id="rId151" Type="http://purl.oclc.org/ooxml/officeDocument/relationships/slide" Target="slides/slide150.xml"/><Relationship Id="rId172" Type="http://purl.oclc.org/ooxml/officeDocument/relationships/slide" Target="slides/slide171.xml"/><Relationship Id="rId13" Type="http://purl.oclc.org/ooxml/officeDocument/relationships/slide" Target="slides/slide12.xml"/><Relationship Id="rId18" Type="http://purl.oclc.org/ooxml/officeDocument/relationships/slide" Target="slides/slide17.xml"/><Relationship Id="rId39" Type="http://purl.oclc.org/ooxml/officeDocument/relationships/slide" Target="slides/slide38.xml"/><Relationship Id="rId109" Type="http://purl.oclc.org/ooxml/officeDocument/relationships/slide" Target="slides/slide108.xml"/><Relationship Id="rId34" Type="http://purl.oclc.org/ooxml/officeDocument/relationships/slide" Target="slides/slide33.xml"/><Relationship Id="rId50" Type="http://purl.oclc.org/ooxml/officeDocument/relationships/slide" Target="slides/slide49.xml"/><Relationship Id="rId55" Type="http://purl.oclc.org/ooxml/officeDocument/relationships/slide" Target="slides/slide54.xml"/><Relationship Id="rId76" Type="http://purl.oclc.org/ooxml/officeDocument/relationships/slide" Target="slides/slide75.xml"/><Relationship Id="rId97" Type="http://purl.oclc.org/ooxml/officeDocument/relationships/slide" Target="slides/slide96.xml"/><Relationship Id="rId104" Type="http://purl.oclc.org/ooxml/officeDocument/relationships/slide" Target="slides/slide103.xml"/><Relationship Id="rId120" Type="http://purl.oclc.org/ooxml/officeDocument/relationships/slide" Target="slides/slide119.xml"/><Relationship Id="rId125" Type="http://purl.oclc.org/ooxml/officeDocument/relationships/slide" Target="slides/slide124.xml"/><Relationship Id="rId141" Type="http://purl.oclc.org/ooxml/officeDocument/relationships/slide" Target="slides/slide140.xml"/><Relationship Id="rId146" Type="http://purl.oclc.org/ooxml/officeDocument/relationships/slide" Target="slides/slide145.xml"/><Relationship Id="rId167" Type="http://purl.oclc.org/ooxml/officeDocument/relationships/slide" Target="slides/slide166.xml"/><Relationship Id="rId188" Type="http://purl.oclc.org/ooxml/officeDocument/relationships/theme" Target="theme/theme1.xml"/><Relationship Id="rId7" Type="http://purl.oclc.org/ooxml/officeDocument/relationships/slide" Target="slides/slide6.xml"/><Relationship Id="rId71" Type="http://purl.oclc.org/ooxml/officeDocument/relationships/slide" Target="slides/slide70.xml"/><Relationship Id="rId92" Type="http://purl.oclc.org/ooxml/officeDocument/relationships/slide" Target="slides/slide91.xml"/><Relationship Id="rId162" Type="http://purl.oclc.org/ooxml/officeDocument/relationships/slide" Target="slides/slide161.xml"/><Relationship Id="rId183" Type="http://purl.oclc.org/ooxml/officeDocument/relationships/slide" Target="slides/slide182.xml"/><Relationship Id="rId2" Type="http://purl.oclc.org/ooxml/officeDocument/relationships/slide" Target="slides/slide1.xml"/><Relationship Id="rId29" Type="http://purl.oclc.org/ooxml/officeDocument/relationships/slide" Target="slides/slide28.xml"/><Relationship Id="rId24" Type="http://purl.oclc.org/ooxml/officeDocument/relationships/slide" Target="slides/slide23.xml"/><Relationship Id="rId40" Type="http://purl.oclc.org/ooxml/officeDocument/relationships/slide" Target="slides/slide39.xml"/><Relationship Id="rId45" Type="http://purl.oclc.org/ooxml/officeDocument/relationships/slide" Target="slides/slide44.xml"/><Relationship Id="rId66" Type="http://purl.oclc.org/ooxml/officeDocument/relationships/slide" Target="slides/slide65.xml"/><Relationship Id="rId87" Type="http://purl.oclc.org/ooxml/officeDocument/relationships/slide" Target="slides/slide86.xml"/><Relationship Id="rId110" Type="http://purl.oclc.org/ooxml/officeDocument/relationships/slide" Target="slides/slide109.xml"/><Relationship Id="rId115" Type="http://purl.oclc.org/ooxml/officeDocument/relationships/slide" Target="slides/slide114.xml"/><Relationship Id="rId131" Type="http://purl.oclc.org/ooxml/officeDocument/relationships/slide" Target="slides/slide130.xml"/><Relationship Id="rId136" Type="http://purl.oclc.org/ooxml/officeDocument/relationships/slide" Target="slides/slide135.xml"/><Relationship Id="rId157" Type="http://purl.oclc.org/ooxml/officeDocument/relationships/slide" Target="slides/slide156.xml"/><Relationship Id="rId178" Type="http://purl.oclc.org/ooxml/officeDocument/relationships/slide" Target="slides/slide177.xml"/><Relationship Id="rId61" Type="http://purl.oclc.org/ooxml/officeDocument/relationships/slide" Target="slides/slide60.xml"/><Relationship Id="rId82" Type="http://purl.oclc.org/ooxml/officeDocument/relationships/slide" Target="slides/slide81.xml"/><Relationship Id="rId152" Type="http://purl.oclc.org/ooxml/officeDocument/relationships/slide" Target="slides/slide151.xml"/><Relationship Id="rId173" Type="http://purl.oclc.org/ooxml/officeDocument/relationships/slide" Target="slides/slide172.xml"/><Relationship Id="rId19" Type="http://purl.oclc.org/ooxml/officeDocument/relationships/slide" Target="slides/slide18.xml"/><Relationship Id="rId14" Type="http://purl.oclc.org/ooxml/officeDocument/relationships/slide" Target="slides/slide13.xml"/><Relationship Id="rId30" Type="http://purl.oclc.org/ooxml/officeDocument/relationships/slide" Target="slides/slide29.xml"/><Relationship Id="rId35" Type="http://purl.oclc.org/ooxml/officeDocument/relationships/slide" Target="slides/slide34.xml"/><Relationship Id="rId56" Type="http://purl.oclc.org/ooxml/officeDocument/relationships/slide" Target="slides/slide55.xml"/><Relationship Id="rId77" Type="http://purl.oclc.org/ooxml/officeDocument/relationships/slide" Target="slides/slide76.xml"/><Relationship Id="rId100" Type="http://purl.oclc.org/ooxml/officeDocument/relationships/slide" Target="slides/slide99.xml"/><Relationship Id="rId105" Type="http://purl.oclc.org/ooxml/officeDocument/relationships/slide" Target="slides/slide104.xml"/><Relationship Id="rId126" Type="http://purl.oclc.org/ooxml/officeDocument/relationships/slide" Target="slides/slide125.xml"/><Relationship Id="rId147" Type="http://purl.oclc.org/ooxml/officeDocument/relationships/slide" Target="slides/slide146.xml"/><Relationship Id="rId168" Type="http://purl.oclc.org/ooxml/officeDocument/relationships/slide" Target="slides/slide167.xml"/><Relationship Id="rId8" Type="http://purl.oclc.org/ooxml/officeDocument/relationships/slide" Target="slides/slide7.xml"/><Relationship Id="rId51" Type="http://purl.oclc.org/ooxml/officeDocument/relationships/slide" Target="slides/slide50.xml"/><Relationship Id="rId72" Type="http://purl.oclc.org/ooxml/officeDocument/relationships/slide" Target="slides/slide71.xml"/><Relationship Id="rId93" Type="http://purl.oclc.org/ooxml/officeDocument/relationships/slide" Target="slides/slide92.xml"/><Relationship Id="rId98" Type="http://purl.oclc.org/ooxml/officeDocument/relationships/slide" Target="slides/slide97.xml"/><Relationship Id="rId121" Type="http://purl.oclc.org/ooxml/officeDocument/relationships/slide" Target="slides/slide120.xml"/><Relationship Id="rId142" Type="http://purl.oclc.org/ooxml/officeDocument/relationships/slide" Target="slides/slide141.xml"/><Relationship Id="rId163" Type="http://purl.oclc.org/ooxml/officeDocument/relationships/slide" Target="slides/slide162.xml"/><Relationship Id="rId184" Type="http://purl.oclc.org/ooxml/officeDocument/relationships/slide" Target="slides/slide183.xml"/><Relationship Id="rId189" Type="http://purl.oclc.org/ooxml/officeDocument/relationships/tableStyles" Target="tableStyles.xml"/><Relationship Id="rId3" Type="http://purl.oclc.org/ooxml/officeDocument/relationships/slide" Target="slides/slide2.xml"/><Relationship Id="rId25" Type="http://purl.oclc.org/ooxml/officeDocument/relationships/slide" Target="slides/slide24.xml"/><Relationship Id="rId46" Type="http://purl.oclc.org/ooxml/officeDocument/relationships/slide" Target="slides/slide45.xml"/><Relationship Id="rId67" Type="http://purl.oclc.org/ooxml/officeDocument/relationships/slide" Target="slides/slide66.xml"/><Relationship Id="rId116" Type="http://purl.oclc.org/ooxml/officeDocument/relationships/slide" Target="slides/slide115.xml"/><Relationship Id="rId137" Type="http://purl.oclc.org/ooxml/officeDocument/relationships/slide" Target="slides/slide136.xml"/><Relationship Id="rId158" Type="http://purl.oclc.org/ooxml/officeDocument/relationships/slide" Target="slides/slide157.xml"/><Relationship Id="rId20" Type="http://purl.oclc.org/ooxml/officeDocument/relationships/slide" Target="slides/slide19.xml"/><Relationship Id="rId41" Type="http://purl.oclc.org/ooxml/officeDocument/relationships/slide" Target="slides/slide40.xml"/><Relationship Id="rId62" Type="http://purl.oclc.org/ooxml/officeDocument/relationships/slide" Target="slides/slide61.xml"/><Relationship Id="rId83" Type="http://purl.oclc.org/ooxml/officeDocument/relationships/slide" Target="slides/slide82.xml"/><Relationship Id="rId88" Type="http://purl.oclc.org/ooxml/officeDocument/relationships/slide" Target="slides/slide87.xml"/><Relationship Id="rId111" Type="http://purl.oclc.org/ooxml/officeDocument/relationships/slide" Target="slides/slide110.xml"/><Relationship Id="rId132" Type="http://purl.oclc.org/ooxml/officeDocument/relationships/slide" Target="slides/slide131.xml"/><Relationship Id="rId153" Type="http://purl.oclc.org/ooxml/officeDocument/relationships/slide" Target="slides/slide152.xml"/><Relationship Id="rId174" Type="http://purl.oclc.org/ooxml/officeDocument/relationships/slide" Target="slides/slide173.xml"/><Relationship Id="rId179" Type="http://purl.oclc.org/ooxml/officeDocument/relationships/slide" Target="slides/slide178.xml"/><Relationship Id="rId15" Type="http://purl.oclc.org/ooxml/officeDocument/relationships/slide" Target="slides/slide14.xml"/><Relationship Id="rId36" Type="http://purl.oclc.org/ooxml/officeDocument/relationships/slide" Target="slides/slide35.xml"/><Relationship Id="rId57" Type="http://purl.oclc.org/ooxml/officeDocument/relationships/slide" Target="slides/slide56.xml"/><Relationship Id="rId106" Type="http://purl.oclc.org/ooxml/officeDocument/relationships/slide" Target="slides/slide105.xml"/><Relationship Id="rId127" Type="http://purl.oclc.org/ooxml/officeDocument/relationships/slide" Target="slides/slide126.xml"/><Relationship Id="rId10" Type="http://purl.oclc.org/ooxml/officeDocument/relationships/slide" Target="slides/slide9.xml"/><Relationship Id="rId31" Type="http://purl.oclc.org/ooxml/officeDocument/relationships/slide" Target="slides/slide30.xml"/><Relationship Id="rId52" Type="http://purl.oclc.org/ooxml/officeDocument/relationships/slide" Target="slides/slide51.xml"/><Relationship Id="rId73" Type="http://purl.oclc.org/ooxml/officeDocument/relationships/slide" Target="slides/slide72.xml"/><Relationship Id="rId78" Type="http://purl.oclc.org/ooxml/officeDocument/relationships/slide" Target="slides/slide77.xml"/><Relationship Id="rId94" Type="http://purl.oclc.org/ooxml/officeDocument/relationships/slide" Target="slides/slide93.xml"/><Relationship Id="rId99" Type="http://purl.oclc.org/ooxml/officeDocument/relationships/slide" Target="slides/slide98.xml"/><Relationship Id="rId101" Type="http://purl.oclc.org/ooxml/officeDocument/relationships/slide" Target="slides/slide100.xml"/><Relationship Id="rId122" Type="http://purl.oclc.org/ooxml/officeDocument/relationships/slide" Target="slides/slide121.xml"/><Relationship Id="rId143" Type="http://purl.oclc.org/ooxml/officeDocument/relationships/slide" Target="slides/slide142.xml"/><Relationship Id="rId148" Type="http://purl.oclc.org/ooxml/officeDocument/relationships/slide" Target="slides/slide147.xml"/><Relationship Id="rId164" Type="http://purl.oclc.org/ooxml/officeDocument/relationships/slide" Target="slides/slide163.xml"/><Relationship Id="rId169" Type="http://purl.oclc.org/ooxml/officeDocument/relationships/slide" Target="slides/slide168.xml"/><Relationship Id="rId185"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80" Type="http://purl.oclc.org/ooxml/officeDocument/relationships/slide" Target="slides/slide179.xml"/><Relationship Id="rId26" Type="http://purl.oclc.org/ooxml/officeDocument/relationships/slide" Target="slides/slide25.xml"/><Relationship Id="rId47" Type="http://purl.oclc.org/ooxml/officeDocument/relationships/slide" Target="slides/slide46.xml"/><Relationship Id="rId68" Type="http://purl.oclc.org/ooxml/officeDocument/relationships/slide" Target="slides/slide67.xml"/><Relationship Id="rId89" Type="http://purl.oclc.org/ooxml/officeDocument/relationships/slide" Target="slides/slide88.xml"/><Relationship Id="rId112" Type="http://purl.oclc.org/ooxml/officeDocument/relationships/slide" Target="slides/slide111.xml"/><Relationship Id="rId133" Type="http://purl.oclc.org/ooxml/officeDocument/relationships/slide" Target="slides/slide132.xml"/><Relationship Id="rId154" Type="http://purl.oclc.org/ooxml/officeDocument/relationships/slide" Target="slides/slide153.xml"/><Relationship Id="rId175" Type="http://purl.oclc.org/ooxml/officeDocument/relationships/slide" Target="slides/slide174.xml"/><Relationship Id="rId16" Type="http://purl.oclc.org/ooxml/officeDocument/relationships/slide" Target="slides/slide15.xml"/><Relationship Id="rId37" Type="http://purl.oclc.org/ooxml/officeDocument/relationships/slide" Target="slides/slide36.xml"/><Relationship Id="rId58" Type="http://purl.oclc.org/ooxml/officeDocument/relationships/slide" Target="slides/slide57.xml"/><Relationship Id="rId79" Type="http://purl.oclc.org/ooxml/officeDocument/relationships/slide" Target="slides/slide78.xml"/><Relationship Id="rId102" Type="http://purl.oclc.org/ooxml/officeDocument/relationships/slide" Target="slides/slide101.xml"/><Relationship Id="rId123" Type="http://purl.oclc.org/ooxml/officeDocument/relationships/slide" Target="slides/slide122.xml"/><Relationship Id="rId144" Type="http://purl.oclc.org/ooxml/officeDocument/relationships/slide" Target="slides/slide143.xml"/><Relationship Id="rId90" Type="http://purl.oclc.org/ooxml/officeDocument/relationships/slide" Target="slides/slide89.xml"/><Relationship Id="rId165" Type="http://purl.oclc.org/ooxml/officeDocument/relationships/slide" Target="slides/slide164.xml"/><Relationship Id="rId186" Type="http://purl.oclc.org/ooxml/officeDocument/relationships/presProps" Target="presProps.xml"/><Relationship Id="rId27" Type="http://purl.oclc.org/ooxml/officeDocument/relationships/slide" Target="slides/slide26.xml"/><Relationship Id="rId48" Type="http://purl.oclc.org/ooxml/officeDocument/relationships/slide" Target="slides/slide47.xml"/><Relationship Id="rId69" Type="http://purl.oclc.org/ooxml/officeDocument/relationships/slide" Target="slides/slide68.xml"/><Relationship Id="rId113" Type="http://purl.oclc.org/ooxml/officeDocument/relationships/slide" Target="slides/slide112.xml"/><Relationship Id="rId134" Type="http://purl.oclc.org/ooxml/officeDocument/relationships/slide" Target="slides/slide133.xml"/><Relationship Id="rId80" Type="http://purl.oclc.org/ooxml/officeDocument/relationships/slide" Target="slides/slide79.xml"/><Relationship Id="rId155" Type="http://purl.oclc.org/ooxml/officeDocument/relationships/slide" Target="slides/slide154.xml"/><Relationship Id="rId176" Type="http://purl.oclc.org/ooxml/officeDocument/relationships/slide" Target="slides/slide175.xml"/><Relationship Id="rId17" Type="http://purl.oclc.org/ooxml/officeDocument/relationships/slide" Target="slides/slide16.xml"/><Relationship Id="rId38" Type="http://purl.oclc.org/ooxml/officeDocument/relationships/slide" Target="slides/slide37.xml"/><Relationship Id="rId59" Type="http://purl.oclc.org/ooxml/officeDocument/relationships/slide" Target="slides/slide58.xml"/><Relationship Id="rId103" Type="http://purl.oclc.org/ooxml/officeDocument/relationships/slide" Target="slides/slide102.xml"/><Relationship Id="rId124" Type="http://purl.oclc.org/ooxml/officeDocument/relationships/slide" Target="slides/slide123.xml"/><Relationship Id="rId70" Type="http://purl.oclc.org/ooxml/officeDocument/relationships/slide" Target="slides/slide69.xml"/><Relationship Id="rId91" Type="http://purl.oclc.org/ooxml/officeDocument/relationships/slide" Target="slides/slide90.xml"/><Relationship Id="rId145" Type="http://purl.oclc.org/ooxml/officeDocument/relationships/slide" Target="slides/slide144.xml"/><Relationship Id="rId166" Type="http://purl.oclc.org/ooxml/officeDocument/relationships/slide" Target="slides/slide165.xml"/><Relationship Id="rId187" Type="http://purl.oclc.org/ooxml/officeDocument/relationships/viewProps" Target="viewProps.xml"/><Relationship Id="rId1" Type="http://purl.oclc.org/ooxml/officeDocument/relationships/slideMaster" Target="slideMasters/slideMaster1.xml"/><Relationship Id="rId28" Type="http://purl.oclc.org/ooxml/officeDocument/relationships/slide" Target="slides/slide27.xml"/><Relationship Id="rId49" Type="http://purl.oclc.org/ooxml/officeDocument/relationships/slide" Target="slides/slide48.xml"/><Relationship Id="rId114" Type="http://purl.oclc.org/ooxml/officeDocument/relationships/slide" Target="slides/slide113.xml"/><Relationship Id="rId60" Type="http://purl.oclc.org/ooxml/officeDocument/relationships/slide" Target="slides/slide59.xml"/><Relationship Id="rId81" Type="http://purl.oclc.org/ooxml/officeDocument/relationships/slide" Target="slides/slide80.xml"/><Relationship Id="rId135" Type="http://purl.oclc.org/ooxml/officeDocument/relationships/slide" Target="slides/slide134.xml"/><Relationship Id="rId156" Type="http://purl.oclc.org/ooxml/officeDocument/relationships/slide" Target="slides/slide155.xml"/><Relationship Id="rId177" Type="http://purl.oclc.org/ooxml/officeDocument/relationships/slide" Target="slides/slide176.xml"/></Relationships>
</file>

<file path=ppt/diagrams/_rels/data1.xml.rels><?xml version="1.0" encoding="UTF-8" standalone="yes"?>
<Relationships xmlns="http://schemas.openxmlformats.org/package/2006/relationships"><Relationship Id="rId8" Type="http://purl.oclc.org/ooxml/officeDocument/relationships/image" Target="../media/image9.svg"/><Relationship Id="rId3" Type="http://purl.oclc.org/ooxml/officeDocument/relationships/image" Target="../media/image4.png"/><Relationship Id="rId7" Type="http://purl.oclc.org/ooxml/officeDocument/relationships/image" Target="../media/image8.png"/><Relationship Id="rId2" Type="http://purl.oclc.org/ooxml/officeDocument/relationships/image" Target="../media/image3.svg"/><Relationship Id="rId1" Type="http://purl.oclc.org/ooxml/officeDocument/relationships/image" Target="../media/image2.png"/><Relationship Id="rId6" Type="http://purl.oclc.org/ooxml/officeDocument/relationships/image" Target="../media/image7.svg"/><Relationship Id="rId5" Type="http://purl.oclc.org/ooxml/officeDocument/relationships/image" Target="../media/image6.png"/><Relationship Id="rId10" Type="http://purl.oclc.org/ooxml/officeDocument/relationships/image" Target="../media/image11.svg"/><Relationship Id="rId4" Type="http://purl.oclc.org/ooxml/officeDocument/relationships/image" Target="../media/image5.svg"/><Relationship Id="rId9" Type="http://purl.oclc.org/ooxml/officeDocument/relationships/image" Target="../media/image10.png"/></Relationships>
</file>

<file path=ppt/diagrams/_rels/drawing1.xml.rels><?xml version="1.0" encoding="UTF-8" standalone="yes"?>
<Relationships xmlns="http://schemas.openxmlformats.org/package/2006/relationships"><Relationship Id="rId8" Type="http://purl.oclc.org/ooxml/officeDocument/relationships/image" Target="../media/image9.svg"/><Relationship Id="rId3" Type="http://purl.oclc.org/ooxml/officeDocument/relationships/image" Target="../media/image4.png"/><Relationship Id="rId7" Type="http://purl.oclc.org/ooxml/officeDocument/relationships/image" Target="../media/image8.png"/><Relationship Id="rId2" Type="http://purl.oclc.org/ooxml/officeDocument/relationships/image" Target="../media/image3.svg"/><Relationship Id="rId1" Type="http://purl.oclc.org/ooxml/officeDocument/relationships/image" Target="../media/image2.png"/><Relationship Id="rId6" Type="http://purl.oclc.org/ooxml/officeDocument/relationships/image" Target="../media/image7.svg"/><Relationship Id="rId5" Type="http://purl.oclc.org/ooxml/officeDocument/relationships/image" Target="../media/image6.png"/><Relationship Id="rId10" Type="http://purl.oclc.org/ooxml/officeDocument/relationships/image" Target="../media/image11.svg"/><Relationship Id="rId4" Type="http://purl.oclc.org/ooxml/officeDocument/relationships/image" Target="../media/image5.svg"/><Relationship Id="rId9" Type="http://purl.oclc.org/ooxml/officeDocument/relationships/image" Target="../media/image10.png"/></Relationships>
</file>

<file path=ppt/diagrams/colors1.xml><?xml version="1.0" encoding="utf-8"?>
<dgm:colorsDef xmlns:dgm="http://purl.oclc.org/ooxml/drawingml/diagram" xmlns:a="http://purl.oclc.org/ooxml/drawingml/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
      </a:schemeClr>
      <a:schemeClr val="accent3">
        <a:alpha val="50%"/>
      </a:schemeClr>
      <a:schemeClr val="accent4">
        <a:alpha val="50%"/>
      </a:schemeClr>
      <a:schemeClr val="accent5">
        <a:alpha val="50%"/>
      </a:schemeClr>
      <a:schemeClr val="accent6">
        <a:alpha val="5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
      </a:schemeClr>
      <a:schemeClr val="accent3">
        <a:tint val="50%"/>
      </a:schemeClr>
      <a:schemeClr val="accent4">
        <a:tint val="50%"/>
      </a:schemeClr>
      <a:schemeClr val="accent5">
        <a:tint val="50%"/>
      </a:schemeClr>
      <a:schemeClr val="accent6">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bgImgPlace1">
    <dgm:fillClrLst>
      <a:schemeClr val="accent1">
        <a:tint val="50%"/>
      </a:schemeClr>
      <a:schemeClr val="accent2">
        <a:tint val="2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align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bgAccFollowNode1">
    <dgm:fill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fillClrLst>
    <dgm:linClrLst meth="repeat">
      <a:schemeClr val="accent2">
        <a:tint val="40%"/>
        <a:alpha val="90%"/>
      </a:schemeClr>
      <a:schemeClr val="accent3">
        <a:tint val="40%"/>
        <a:alpha val="90%"/>
      </a:schemeClr>
      <a:schemeClr val="accent4">
        <a:tint val="40%"/>
        <a:alpha val="90%"/>
      </a:schemeClr>
      <a:schemeClr val="accent5">
        <a:tint val="40%"/>
        <a:alpha val="90%"/>
      </a:schemeClr>
      <a:schemeClr val="accent6">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2"/>
    </dgm:linClrLst>
    <dgm:effectClrLst/>
    <dgm:txLinClrLst/>
    <dgm:txFillClrLst meth="repeat">
      <a:schemeClr val="dk1"/>
    </dgm:txFillClrLst>
    <dgm:txEffectClrLst/>
  </dgm:styleLbl>
  <dgm:styleLbl name="fgAcc3">
    <dgm:fillClrLst meth="repeat">
      <a:schemeClr val="lt1">
        <a:alpha val="90%"/>
      </a:schemeClr>
    </dgm:fillClrLst>
    <dgm:linClrLst>
      <a:schemeClr val="accent3"/>
    </dgm:linClrLst>
    <dgm:effectClrLst/>
    <dgm:txLinClrLst/>
    <dgm:txFillClrLst meth="repeat">
      <a:schemeClr val="dk1"/>
    </dgm:txFillClrLst>
    <dgm:txEffectClrLst/>
  </dgm:styleLbl>
  <dgm:styleLbl name="fgAcc4">
    <dgm:fillClrLst meth="repeat">
      <a:schemeClr val="lt1">
        <a:alpha val="9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purl.oclc.org/ooxml/drawingml/diagram" xmlns:a="http://purl.oclc.org/ooxml/drawingml/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
      </a:schemeClr>
      <a:schemeClr val="accent3">
        <a:alpha val="5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
      </a:schemeClr>
      <a:schemeClr val="accent3">
        <a:tint val="5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
      </a:schemeClr>
      <a:schemeClr val="accent3">
        <a:tint val="20%"/>
      </a:schemeClr>
    </dgm:fillClrLst>
    <dgm:linClrLst meth="repeat">
      <a:schemeClr val="lt1"/>
    </dgm:linClrLst>
    <dgm:effectClrLst/>
    <dgm:txLinClrLst/>
    <dgm:txFillClrLst meth="repeat">
      <a:schemeClr val="lt1"/>
    </dgm:txFillClrLst>
    <dgm:txEffectClrLst/>
  </dgm:styleLbl>
  <dgm:styleLbl name="bgImgPlace1">
    <dgm:fillClrLst>
      <a:schemeClr val="accent2">
        <a:tint val="50%"/>
      </a:schemeClr>
      <a:schemeClr val="accent3">
        <a:tint val="2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
      </a:schemeClr>
    </dgm:linClrLst>
    <dgm:effectClrLst/>
    <dgm:txLinClrLst/>
    <dgm:txFillClrLst/>
    <dgm:txEffectClrLst/>
  </dgm:styleLbl>
  <dgm:styleLbl name="asst1">
    <dgm:fillClrLst meth="repeat">
      <a:schemeClr val="accent3"/>
    </dgm:fillClrLst>
    <dgm:linClrLst meth="repeat">
      <a:schemeClr val="lt1">
        <a:shade val="8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
        <a:alpha val="90%"/>
      </a:schemeClr>
      <a:schemeClr val="accent3">
        <a:tint val="40%"/>
        <a:alpha val="90%"/>
      </a:schemeClr>
    </dgm:fillClrLst>
    <dgm:linClrLst>
      <a:schemeClr val="accent2">
        <a:tint val="40%"/>
        <a:alpha val="90%"/>
      </a:schemeClr>
      <a:schemeClr val="accent3">
        <a:tint val="40%"/>
        <a:alpha val="90%"/>
      </a:schemeClr>
    </dgm:linClrLst>
    <dgm:effectClrLst/>
    <dgm:txLinClrLst/>
    <dgm:txFillClrLst meth="repeat">
      <a:schemeClr val="dk1"/>
    </dgm:txFillClrLst>
    <dgm:txEffectClrLst/>
  </dgm:styleLbl>
  <dgm:styleLbl name="alignAccFollowNode1">
    <dgm:fillClrLst>
      <a:schemeClr val="accent2">
        <a:tint val="40%"/>
        <a:alpha val="90%"/>
      </a:schemeClr>
      <a:schemeClr val="accent3">
        <a:tint val="40%"/>
        <a:alpha val="90%"/>
      </a:schemeClr>
    </dgm:fillClrLst>
    <dgm:linClrLst>
      <a:schemeClr val="accent2">
        <a:tint val="40%"/>
        <a:alpha val="90%"/>
      </a:schemeClr>
      <a:schemeClr val="accent3">
        <a:tint val="40%"/>
        <a:alpha val="90%"/>
      </a:schemeClr>
    </dgm:linClrLst>
    <dgm:effectClrLst/>
    <dgm:txLinClrLst/>
    <dgm:txFillClrLst meth="repeat">
      <a:schemeClr val="dk1"/>
    </dgm:txFillClrLst>
    <dgm:txEffectClrLst/>
  </dgm:styleLbl>
  <dgm:styleLbl name="bgAccFollowNode1">
    <dgm:fillClrLst>
      <a:schemeClr val="accent2">
        <a:tint val="40%"/>
        <a:alpha val="90%"/>
      </a:schemeClr>
      <a:schemeClr val="accent3">
        <a:tint val="40%"/>
        <a:alpha val="90%"/>
      </a:schemeClr>
    </dgm:fillClrLst>
    <dgm:linClrLst>
      <a:schemeClr val="accent2">
        <a:tint val="40%"/>
        <a:alpha val="90%"/>
      </a:schemeClr>
      <a:schemeClr val="accent3">
        <a:tint val="40%"/>
        <a:alpha val="90%"/>
      </a:schemeClr>
    </dgm:linClrLst>
    <dgm:effectClrLst/>
    <dgm:txLinClrLst/>
    <dgm:txFillClrLst meth="repeat">
      <a:schemeClr val="dk1"/>
    </dgm:txFillClrLst>
    <dgm:txEffectClrLst/>
  </dgm:styleLbl>
  <dgm:styleLbl name="fgAcc0">
    <dgm:fillClrLst meth="repeat">
      <a:schemeClr val="lt1">
        <a:alpha val="90%"/>
      </a:schemeClr>
    </dgm:fillClrLst>
    <dgm:linClrLst>
      <a:schemeClr val="accent1"/>
    </dgm:linClrLst>
    <dgm:effectClrLst/>
    <dgm:txLinClrLst/>
    <dgm:txFillClrLst meth="repeat">
      <a:schemeClr val="dk1"/>
    </dgm:txFillClrLst>
    <dgm:txEffectClrLst/>
  </dgm:styleLbl>
  <dgm:styleLbl name="fgAcc2">
    <dgm:fillClrLst meth="repeat">
      <a:schemeClr val="lt1">
        <a:alpha val="90%"/>
      </a:schemeClr>
    </dgm:fillClrLst>
    <dgm:linClrLst>
      <a:schemeClr val="accent3"/>
    </dgm:linClrLst>
    <dgm:effectClrLst/>
    <dgm:txLinClrLst/>
    <dgm:txFillClrLst meth="repeat">
      <a:schemeClr val="dk1"/>
    </dgm:txFillClrLst>
    <dgm:txEffectClrLst/>
  </dgm:styleLbl>
  <dgm:styleLbl name="fgAcc3">
    <dgm:fillClrLst meth="repeat">
      <a:schemeClr val="lt1">
        <a:alpha val="90%"/>
      </a:schemeClr>
    </dgm:fillClrLst>
    <dgm:linClrLst>
      <a:schemeClr val="accent4"/>
    </dgm:linClrLst>
    <dgm:effectClrLst/>
    <dgm:txLinClrLst/>
    <dgm:txFillClrLst meth="repeat">
      <a:schemeClr val="dk1"/>
    </dgm:txFillClrLst>
    <dgm:txEffectClrLst/>
  </dgm:styleLbl>
  <dgm:styleLbl name="fgAcc4">
    <dgm:fillClrLst meth="repeat">
      <a:schemeClr val="lt1">
        <a:alpha val="90%"/>
      </a:schemeClr>
    </dgm:fillClrLst>
    <dgm:linClrLst>
      <a:schemeClr val="accent5"/>
    </dgm:linClrLst>
    <dgm:effectClrLst/>
    <dgm:txLinClrLst/>
    <dgm:txFillClrLst meth="repeat">
      <a:schemeClr val="dk1"/>
    </dgm:txFillClrLst>
    <dgm:txEffectClrLst/>
  </dgm:styleLbl>
  <dgm:styleLbl name="bgShp">
    <dgm:fillClrLst meth="repeat">
      <a:schemeClr val="accent2">
        <a:tint val="4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
        <a:alpha val="4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purl.oclc.org/ooxml/drawingml/diagram" xmlns:a="http://purl.oclc.org/ooxml/drawingml/main">
  <dgm:ptLst>
    <dgm:pt modelId="{F2371E57-500C-41BB-9C91-33842F5F835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0F1DEA-9C0B-45A9-88B3-6F578D986260}">
      <dgm:prSet/>
      <dgm:spPr/>
      <dgm:t>
        <a:bodyPr/>
        <a:lstStyle/>
        <a:p>
          <a:r>
            <a:rPr lang="en-US"/>
            <a:t>It goes beyond merely being aesthetically pleasing to write code that is simple to read, alter, and maintain. Clean code is important for the following reasons:</a:t>
          </a:r>
        </a:p>
      </dgm:t>
    </dgm:pt>
    <dgm:pt modelId="{F78ED36E-7CEE-4C74-A619-5CAE09B65448}" type="parTrans" cxnId="{0E1ECD91-3AC2-4438-8105-9AAF2C6D69C8}">
      <dgm:prSet/>
      <dgm:spPr/>
      <dgm:t>
        <a:bodyPr/>
        <a:lstStyle/>
        <a:p>
          <a:endParaRPr lang="en-US"/>
        </a:p>
      </dgm:t>
    </dgm:pt>
    <dgm:pt modelId="{CC830376-C55C-4E87-A053-44810060A6FF}" type="sibTrans" cxnId="{0E1ECD91-3AC2-4438-8105-9AAF2C6D69C8}">
      <dgm:prSet/>
      <dgm:spPr/>
      <dgm:t>
        <a:bodyPr/>
        <a:lstStyle/>
        <a:p>
          <a:endParaRPr lang="en-US"/>
        </a:p>
      </dgm:t>
    </dgm:pt>
    <dgm:pt modelId="{4C3A5AF2-7EFB-49B8-9C11-490076EBC1BD}">
      <dgm:prSet/>
      <dgm:spPr/>
      <dgm:t>
        <a:bodyPr/>
        <a:lstStyle/>
        <a:p>
          <a:r>
            <a:rPr lang="en-US" b="1"/>
            <a:t>1. Readability:</a:t>
          </a:r>
          <a:r>
            <a:rPr lang="en-US"/>
            <a:t> Clean code is easy to read and understand. Anyone looking at your code should be able to comprehend its purpose and functionality without struggling.</a:t>
          </a:r>
        </a:p>
      </dgm:t>
    </dgm:pt>
    <dgm:pt modelId="{D1358285-B4B8-40FF-A072-F5A048645CF1}" type="parTrans" cxnId="{218DBA53-11D9-4B06-B172-911E6347F551}">
      <dgm:prSet/>
      <dgm:spPr/>
      <dgm:t>
        <a:bodyPr/>
        <a:lstStyle/>
        <a:p>
          <a:endParaRPr lang="en-US"/>
        </a:p>
      </dgm:t>
    </dgm:pt>
    <dgm:pt modelId="{495BB5D7-58C3-43B5-AC1D-EEC25E594AED}" type="sibTrans" cxnId="{218DBA53-11D9-4B06-B172-911E6347F551}">
      <dgm:prSet/>
      <dgm:spPr/>
      <dgm:t>
        <a:bodyPr/>
        <a:lstStyle/>
        <a:p>
          <a:endParaRPr lang="en-US"/>
        </a:p>
      </dgm:t>
    </dgm:pt>
    <dgm:pt modelId="{F645AFC5-AE38-4CF9-980F-4F4FDB55D5D1}">
      <dgm:prSet/>
      <dgm:spPr/>
      <dgm:t>
        <a:bodyPr/>
        <a:lstStyle/>
        <a:p>
          <a:r>
            <a:rPr lang="en-US" b="1"/>
            <a:t>2. Maintainability:</a:t>
          </a:r>
          <a:r>
            <a:rPr lang="en-US"/>
            <a:t> Clean code is easier to maintain. When you need to make changes or fix bugs, clean code minimizes the chances of introducing new issues.</a:t>
          </a:r>
        </a:p>
      </dgm:t>
    </dgm:pt>
    <dgm:pt modelId="{DD37306C-3F1D-44DD-BC22-380B9BDDE3F5}" type="parTrans" cxnId="{1D72E9B4-6399-4265-9AFF-E8242FBE98B1}">
      <dgm:prSet/>
      <dgm:spPr/>
      <dgm:t>
        <a:bodyPr/>
        <a:lstStyle/>
        <a:p>
          <a:endParaRPr lang="en-US"/>
        </a:p>
      </dgm:t>
    </dgm:pt>
    <dgm:pt modelId="{3C40D778-0CE0-4995-9EC9-AB690682CCA6}" type="sibTrans" cxnId="{1D72E9B4-6399-4265-9AFF-E8242FBE98B1}">
      <dgm:prSet/>
      <dgm:spPr/>
      <dgm:t>
        <a:bodyPr/>
        <a:lstStyle/>
        <a:p>
          <a:endParaRPr lang="en-US"/>
        </a:p>
      </dgm:t>
    </dgm:pt>
    <dgm:pt modelId="{68532B6D-78C3-45A8-9EDA-8C585ADFA550}">
      <dgm:prSet/>
      <dgm:spPr/>
      <dgm:t>
        <a:bodyPr/>
        <a:lstStyle/>
        <a:p>
          <a:r>
            <a:rPr lang="en-US" b="1"/>
            <a:t>3. Collaboration:</a:t>
          </a:r>
          <a:r>
            <a:rPr lang="en-US"/>
            <a:t> Clean code promotes collaboration within development teams. It allows team members to work on the same codebase more effectively.</a:t>
          </a:r>
        </a:p>
      </dgm:t>
    </dgm:pt>
    <dgm:pt modelId="{5CB2E462-9401-4B82-8E79-9DE36165FCC4}" type="parTrans" cxnId="{FA29F214-80B7-4F8B-928E-98F92B01B0A4}">
      <dgm:prSet/>
      <dgm:spPr/>
      <dgm:t>
        <a:bodyPr/>
        <a:lstStyle/>
        <a:p>
          <a:endParaRPr lang="en-US"/>
        </a:p>
      </dgm:t>
    </dgm:pt>
    <dgm:pt modelId="{2FAEE13C-E82D-4040-855D-8448FEC45A07}" type="sibTrans" cxnId="{FA29F214-80B7-4F8B-928E-98F92B01B0A4}">
      <dgm:prSet/>
      <dgm:spPr/>
      <dgm:t>
        <a:bodyPr/>
        <a:lstStyle/>
        <a:p>
          <a:endParaRPr lang="en-US"/>
        </a:p>
      </dgm:t>
    </dgm:pt>
    <dgm:pt modelId="{34C34901-C65C-4ECF-A022-830725D6E8FE}">
      <dgm:prSet/>
      <dgm:spPr/>
      <dgm:t>
        <a:bodyPr/>
        <a:lstStyle/>
        <a:p>
          <a:r>
            <a:rPr lang="en-US" b="1"/>
            <a:t>4. Efficiency:</a:t>
          </a:r>
          <a:r>
            <a:rPr lang="en-US"/>
            <a:t> Clean code can lead to more efficient software. It reduces the chances of performance bottlenecks and unintended consequences.</a:t>
          </a:r>
        </a:p>
      </dgm:t>
    </dgm:pt>
    <dgm:pt modelId="{D98D2E93-ACB9-4B4B-8291-80D1166E73D5}" type="parTrans" cxnId="{8E656AD4-648A-4107-AD02-79A3A1277AC2}">
      <dgm:prSet/>
      <dgm:spPr/>
      <dgm:t>
        <a:bodyPr/>
        <a:lstStyle/>
        <a:p>
          <a:endParaRPr lang="en-US"/>
        </a:p>
      </dgm:t>
    </dgm:pt>
    <dgm:pt modelId="{8AC2A005-B01E-4815-A8A6-42DF2435667D}" type="sibTrans" cxnId="{8E656AD4-648A-4107-AD02-79A3A1277AC2}">
      <dgm:prSet/>
      <dgm:spPr/>
      <dgm:t>
        <a:bodyPr/>
        <a:lstStyle/>
        <a:p>
          <a:endParaRPr lang="en-US"/>
        </a:p>
      </dgm:t>
    </dgm:pt>
    <dgm:pt modelId="{B2C738B4-85AE-4A3A-9C4D-976898523DD0}" type="pres">
      <dgm:prSet presAssocID="{F2371E57-500C-41BB-9C91-33842F5F835F}" presName="root" presStyleCnt="0">
        <dgm:presLayoutVars>
          <dgm:dir/>
          <dgm:resizeHandles val="exact"/>
        </dgm:presLayoutVars>
      </dgm:prSet>
      <dgm:spPr/>
    </dgm:pt>
    <dgm:pt modelId="{A6F68C39-919C-42EA-9C59-0F12F19415B3}" type="pres">
      <dgm:prSet presAssocID="{290F1DEA-9C0B-45A9-88B3-6F578D986260}" presName="compNode" presStyleCnt="0"/>
      <dgm:spPr/>
    </dgm:pt>
    <dgm:pt modelId="{0F1095BD-91AD-4B5B-ACA8-E971907DDB69}" type="pres">
      <dgm:prSet presAssocID="{290F1DEA-9C0B-45A9-88B3-6F578D986260}" presName="bgRect" presStyleLbl="bgShp" presStyleIdx="0" presStyleCnt="5"/>
      <dgm:spPr/>
    </dgm:pt>
    <dgm:pt modelId="{3210C736-1189-4F66-B81F-C5F2814EFAA6}" type="pres">
      <dgm:prSet presAssocID="{290F1DEA-9C0B-45A9-88B3-6F578D986260}" presName="iconRect" presStyleLbl="node1" presStyleIdx="0" presStyleCnt="5"/>
      <dgm:spPr>
        <a:blipFill>
          <a:blip xmlns:r="http://purl.oclc.org/ooxml/officeDocument/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5E1F7A6C-FBFC-49ED-8635-047123E3D186}" type="pres">
      <dgm:prSet presAssocID="{290F1DEA-9C0B-45A9-88B3-6F578D986260}" presName="spaceRect" presStyleCnt="0"/>
      <dgm:spPr/>
    </dgm:pt>
    <dgm:pt modelId="{54B51567-1FA5-4042-A89F-468767BEEC3D}" type="pres">
      <dgm:prSet presAssocID="{290F1DEA-9C0B-45A9-88B3-6F578D986260}" presName="parTx" presStyleLbl="revTx" presStyleIdx="0" presStyleCnt="5">
        <dgm:presLayoutVars>
          <dgm:chMax val="0"/>
          <dgm:chPref val="0"/>
        </dgm:presLayoutVars>
      </dgm:prSet>
      <dgm:spPr/>
    </dgm:pt>
    <dgm:pt modelId="{6FF55CE7-CD0C-4AB1-A920-4D612A7E257E}" type="pres">
      <dgm:prSet presAssocID="{CC830376-C55C-4E87-A053-44810060A6FF}" presName="sibTrans" presStyleCnt="0"/>
      <dgm:spPr/>
    </dgm:pt>
    <dgm:pt modelId="{8ECDE3AE-0D43-429F-B5A9-0D2B46F69EED}" type="pres">
      <dgm:prSet presAssocID="{4C3A5AF2-7EFB-49B8-9C11-490076EBC1BD}" presName="compNode" presStyleCnt="0"/>
      <dgm:spPr/>
    </dgm:pt>
    <dgm:pt modelId="{C481A281-C7A9-47DC-863A-7CCEAB20D2AD}" type="pres">
      <dgm:prSet presAssocID="{4C3A5AF2-7EFB-49B8-9C11-490076EBC1BD}" presName="bgRect" presStyleLbl="bgShp" presStyleIdx="1" presStyleCnt="5"/>
      <dgm:spPr/>
    </dgm:pt>
    <dgm:pt modelId="{0CEDA002-C242-4B98-B78D-942ECB69978B}" type="pres">
      <dgm:prSet presAssocID="{4C3A5AF2-7EFB-49B8-9C11-490076EBC1BD}" presName="iconRect" presStyleLbl="node1" presStyleIdx="1" presStyleCnt="5"/>
      <dgm:spPr>
        <a:blipFill>
          <a:blip xmlns:r="http://purl.oclc.org/ooxml/officeDocument/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bros"/>
        </a:ext>
      </dgm:extLst>
    </dgm:pt>
    <dgm:pt modelId="{D499D962-C35D-49CB-B03E-9C0D22E638B1}" type="pres">
      <dgm:prSet presAssocID="{4C3A5AF2-7EFB-49B8-9C11-490076EBC1BD}" presName="spaceRect" presStyleCnt="0"/>
      <dgm:spPr/>
    </dgm:pt>
    <dgm:pt modelId="{BCF7DA16-6248-4695-A531-9429F7E919E4}" type="pres">
      <dgm:prSet presAssocID="{4C3A5AF2-7EFB-49B8-9C11-490076EBC1BD}" presName="parTx" presStyleLbl="revTx" presStyleIdx="1" presStyleCnt="5">
        <dgm:presLayoutVars>
          <dgm:chMax val="0"/>
          <dgm:chPref val="0"/>
        </dgm:presLayoutVars>
      </dgm:prSet>
      <dgm:spPr/>
    </dgm:pt>
    <dgm:pt modelId="{3C7823CF-BEBD-486A-BBDE-1C392D6E04AC}" type="pres">
      <dgm:prSet presAssocID="{495BB5D7-58C3-43B5-AC1D-EEC25E594AED}" presName="sibTrans" presStyleCnt="0"/>
      <dgm:spPr/>
    </dgm:pt>
    <dgm:pt modelId="{03042CAD-E535-42D9-8827-0030368FCB9E}" type="pres">
      <dgm:prSet presAssocID="{F645AFC5-AE38-4CF9-980F-4F4FDB55D5D1}" presName="compNode" presStyleCnt="0"/>
      <dgm:spPr/>
    </dgm:pt>
    <dgm:pt modelId="{CD3A7285-8901-49CA-842F-61430CCB0F08}" type="pres">
      <dgm:prSet presAssocID="{F645AFC5-AE38-4CF9-980F-4F4FDB55D5D1}" presName="bgRect" presStyleLbl="bgShp" presStyleIdx="2" presStyleCnt="5"/>
      <dgm:spPr/>
    </dgm:pt>
    <dgm:pt modelId="{A5433ED0-BFB8-40C8-97DF-42F9A31DFBDF}" type="pres">
      <dgm:prSet presAssocID="{F645AFC5-AE38-4CF9-980F-4F4FDB55D5D1}" presName="iconRect" presStyleLbl="node1" presStyleIdx="2" presStyleCnt="5"/>
      <dgm:spPr>
        <a:blipFill>
          <a:blip xmlns:r="http://purl.oclc.org/ooxml/officeDocument/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secto"/>
        </a:ext>
      </dgm:extLst>
    </dgm:pt>
    <dgm:pt modelId="{9986A817-2D9F-47F0-8282-B9561DE98F34}" type="pres">
      <dgm:prSet presAssocID="{F645AFC5-AE38-4CF9-980F-4F4FDB55D5D1}" presName="spaceRect" presStyleCnt="0"/>
      <dgm:spPr/>
    </dgm:pt>
    <dgm:pt modelId="{C0331ABB-EB8D-4DD5-8048-125445330620}" type="pres">
      <dgm:prSet presAssocID="{F645AFC5-AE38-4CF9-980F-4F4FDB55D5D1}" presName="parTx" presStyleLbl="revTx" presStyleIdx="2" presStyleCnt="5">
        <dgm:presLayoutVars>
          <dgm:chMax val="0"/>
          <dgm:chPref val="0"/>
        </dgm:presLayoutVars>
      </dgm:prSet>
      <dgm:spPr/>
    </dgm:pt>
    <dgm:pt modelId="{F76FDC3F-98F2-4AE6-9B2F-D833AAB45F79}" type="pres">
      <dgm:prSet presAssocID="{3C40D778-0CE0-4995-9EC9-AB690682CCA6}" presName="sibTrans" presStyleCnt="0"/>
      <dgm:spPr/>
    </dgm:pt>
    <dgm:pt modelId="{99F7B8D4-CE0C-4F37-A117-74D69222EE22}" type="pres">
      <dgm:prSet presAssocID="{68532B6D-78C3-45A8-9EDA-8C585ADFA550}" presName="compNode" presStyleCnt="0"/>
      <dgm:spPr/>
    </dgm:pt>
    <dgm:pt modelId="{B27F105E-1B75-4E2E-AB0F-EEB05234D7FC}" type="pres">
      <dgm:prSet presAssocID="{68532B6D-78C3-45A8-9EDA-8C585ADFA550}" presName="bgRect" presStyleLbl="bgShp" presStyleIdx="3" presStyleCnt="5"/>
      <dgm:spPr/>
    </dgm:pt>
    <dgm:pt modelId="{3924D001-9D3F-4BAB-A5E0-457FDD3324A9}" type="pres">
      <dgm:prSet presAssocID="{68532B6D-78C3-45A8-9EDA-8C585ADFA550}" presName="iconRect" presStyleLbl="node1" presStyleIdx="3" presStyleCnt="5"/>
      <dgm:spPr>
        <a:blipFill>
          <a:blip xmlns:r="http://purl.oclc.org/ooxml/officeDocument/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uarios"/>
        </a:ext>
      </dgm:extLst>
    </dgm:pt>
    <dgm:pt modelId="{077A96D1-1C35-485E-93FD-21227945A70A}" type="pres">
      <dgm:prSet presAssocID="{68532B6D-78C3-45A8-9EDA-8C585ADFA550}" presName="spaceRect" presStyleCnt="0"/>
      <dgm:spPr/>
    </dgm:pt>
    <dgm:pt modelId="{F43D833E-FD95-4472-A78B-77B31995064B}" type="pres">
      <dgm:prSet presAssocID="{68532B6D-78C3-45A8-9EDA-8C585ADFA550}" presName="parTx" presStyleLbl="revTx" presStyleIdx="3" presStyleCnt="5">
        <dgm:presLayoutVars>
          <dgm:chMax val="0"/>
          <dgm:chPref val="0"/>
        </dgm:presLayoutVars>
      </dgm:prSet>
      <dgm:spPr/>
    </dgm:pt>
    <dgm:pt modelId="{E5778118-BDCE-4028-84FC-95BA538F8071}" type="pres">
      <dgm:prSet presAssocID="{2FAEE13C-E82D-4040-855D-8448FEC45A07}" presName="sibTrans" presStyleCnt="0"/>
      <dgm:spPr/>
    </dgm:pt>
    <dgm:pt modelId="{4FD35E8D-4500-422C-BF4D-4BD40C35692B}" type="pres">
      <dgm:prSet presAssocID="{34C34901-C65C-4ECF-A022-830725D6E8FE}" presName="compNode" presStyleCnt="0"/>
      <dgm:spPr/>
    </dgm:pt>
    <dgm:pt modelId="{CD3D9AE9-14FC-410D-A181-9BC55A2A77FA}" type="pres">
      <dgm:prSet presAssocID="{34C34901-C65C-4ECF-A022-830725D6E8FE}" presName="bgRect" presStyleLbl="bgShp" presStyleIdx="4" presStyleCnt="5"/>
      <dgm:spPr/>
    </dgm:pt>
    <dgm:pt modelId="{9D193563-43FA-48E0-BFE9-B153384E142C}" type="pres">
      <dgm:prSet presAssocID="{34C34901-C65C-4ECF-A022-830725D6E8FE}" presName="iconRect" presStyleLbl="node1" presStyleIdx="4" presStyleCnt="5"/>
      <dgm:spPr>
        <a:blipFill>
          <a:blip xmlns:r="http://purl.oclc.org/ooxml/officeDocument/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1A0DE79E-9120-42B7-9EA3-83FCAE725844}" type="pres">
      <dgm:prSet presAssocID="{34C34901-C65C-4ECF-A022-830725D6E8FE}" presName="spaceRect" presStyleCnt="0"/>
      <dgm:spPr/>
    </dgm:pt>
    <dgm:pt modelId="{98014F9E-26B0-488E-BE2B-9EAC0FEA19A1}" type="pres">
      <dgm:prSet presAssocID="{34C34901-C65C-4ECF-A022-830725D6E8FE}" presName="parTx" presStyleLbl="revTx" presStyleIdx="4" presStyleCnt="5">
        <dgm:presLayoutVars>
          <dgm:chMax val="0"/>
          <dgm:chPref val="0"/>
        </dgm:presLayoutVars>
      </dgm:prSet>
      <dgm:spPr/>
    </dgm:pt>
  </dgm:ptLst>
  <dgm:cxnLst>
    <dgm:cxn modelId="{FA29F214-80B7-4F8B-928E-98F92B01B0A4}" srcId="{F2371E57-500C-41BB-9C91-33842F5F835F}" destId="{68532B6D-78C3-45A8-9EDA-8C585ADFA550}" srcOrd="3" destOrd="0" parTransId="{5CB2E462-9401-4B82-8E79-9DE36165FCC4}" sibTransId="{2FAEE13C-E82D-4040-855D-8448FEC45A07}"/>
    <dgm:cxn modelId="{2FE0345D-8F20-4B96-94F5-486DA46E174A}" type="presOf" srcId="{F645AFC5-AE38-4CF9-980F-4F4FDB55D5D1}" destId="{C0331ABB-EB8D-4DD5-8048-125445330620}" srcOrd="0" destOrd="0" presId="urn:microsoft.com/office/officeart/2018/2/layout/IconVerticalSolidList"/>
    <dgm:cxn modelId="{C63BF15E-5A48-4A2D-AF44-13DA925900D6}" type="presOf" srcId="{4C3A5AF2-7EFB-49B8-9C11-490076EBC1BD}" destId="{BCF7DA16-6248-4695-A531-9429F7E919E4}" srcOrd="0" destOrd="0" presId="urn:microsoft.com/office/officeart/2018/2/layout/IconVerticalSolidList"/>
    <dgm:cxn modelId="{D61B1E6C-34AA-442F-A338-5B95E47AB043}" type="presOf" srcId="{F2371E57-500C-41BB-9C91-33842F5F835F}" destId="{B2C738B4-85AE-4A3A-9C4D-976898523DD0}" srcOrd="0" destOrd="0" presId="urn:microsoft.com/office/officeart/2018/2/layout/IconVerticalSolidList"/>
    <dgm:cxn modelId="{218DBA53-11D9-4B06-B172-911E6347F551}" srcId="{F2371E57-500C-41BB-9C91-33842F5F835F}" destId="{4C3A5AF2-7EFB-49B8-9C11-490076EBC1BD}" srcOrd="1" destOrd="0" parTransId="{D1358285-B4B8-40FF-A072-F5A048645CF1}" sibTransId="{495BB5D7-58C3-43B5-AC1D-EEC25E594AED}"/>
    <dgm:cxn modelId="{0E1ECD91-3AC2-4438-8105-9AAF2C6D69C8}" srcId="{F2371E57-500C-41BB-9C91-33842F5F835F}" destId="{290F1DEA-9C0B-45A9-88B3-6F578D986260}" srcOrd="0" destOrd="0" parTransId="{F78ED36E-7CEE-4C74-A619-5CAE09B65448}" sibTransId="{CC830376-C55C-4E87-A053-44810060A6FF}"/>
    <dgm:cxn modelId="{1D72E9B4-6399-4265-9AFF-E8242FBE98B1}" srcId="{F2371E57-500C-41BB-9C91-33842F5F835F}" destId="{F645AFC5-AE38-4CF9-980F-4F4FDB55D5D1}" srcOrd="2" destOrd="0" parTransId="{DD37306C-3F1D-44DD-BC22-380B9BDDE3F5}" sibTransId="{3C40D778-0CE0-4995-9EC9-AB690682CCA6}"/>
    <dgm:cxn modelId="{91B4AFBC-8D57-4AE1-BD50-337FFC5F9B3E}" type="presOf" srcId="{290F1DEA-9C0B-45A9-88B3-6F578D986260}" destId="{54B51567-1FA5-4042-A89F-468767BEEC3D}" srcOrd="0" destOrd="0" presId="urn:microsoft.com/office/officeart/2018/2/layout/IconVerticalSolidList"/>
    <dgm:cxn modelId="{8E656AD4-648A-4107-AD02-79A3A1277AC2}" srcId="{F2371E57-500C-41BB-9C91-33842F5F835F}" destId="{34C34901-C65C-4ECF-A022-830725D6E8FE}" srcOrd="4" destOrd="0" parTransId="{D98D2E93-ACB9-4B4B-8291-80D1166E73D5}" sibTransId="{8AC2A005-B01E-4815-A8A6-42DF2435667D}"/>
    <dgm:cxn modelId="{99A210D5-2B06-46FA-97BC-B42B68521589}" type="presOf" srcId="{68532B6D-78C3-45A8-9EDA-8C585ADFA550}" destId="{F43D833E-FD95-4472-A78B-77B31995064B}" srcOrd="0" destOrd="0" presId="urn:microsoft.com/office/officeart/2018/2/layout/IconVerticalSolidList"/>
    <dgm:cxn modelId="{DF9CFEE1-6623-46A9-817B-1AC71E7E1871}" type="presOf" srcId="{34C34901-C65C-4ECF-A022-830725D6E8FE}" destId="{98014F9E-26B0-488E-BE2B-9EAC0FEA19A1}" srcOrd="0" destOrd="0" presId="urn:microsoft.com/office/officeart/2018/2/layout/IconVerticalSolidList"/>
    <dgm:cxn modelId="{195B010D-15C5-42B7-B95A-4477B890076B}" type="presParOf" srcId="{B2C738B4-85AE-4A3A-9C4D-976898523DD0}" destId="{A6F68C39-919C-42EA-9C59-0F12F19415B3}" srcOrd="0" destOrd="0" presId="urn:microsoft.com/office/officeart/2018/2/layout/IconVerticalSolidList"/>
    <dgm:cxn modelId="{98CCA872-328B-4877-BAA0-B377C373DF4C}" type="presParOf" srcId="{A6F68C39-919C-42EA-9C59-0F12F19415B3}" destId="{0F1095BD-91AD-4B5B-ACA8-E971907DDB69}" srcOrd="0" destOrd="0" presId="urn:microsoft.com/office/officeart/2018/2/layout/IconVerticalSolidList"/>
    <dgm:cxn modelId="{8E669C32-DD0F-4133-85AE-7F4C585264EF}" type="presParOf" srcId="{A6F68C39-919C-42EA-9C59-0F12F19415B3}" destId="{3210C736-1189-4F66-B81F-C5F2814EFAA6}" srcOrd="1" destOrd="0" presId="urn:microsoft.com/office/officeart/2018/2/layout/IconVerticalSolidList"/>
    <dgm:cxn modelId="{37CACD29-E14A-4314-8C6B-6625EF1FA31F}" type="presParOf" srcId="{A6F68C39-919C-42EA-9C59-0F12F19415B3}" destId="{5E1F7A6C-FBFC-49ED-8635-047123E3D186}" srcOrd="2" destOrd="0" presId="urn:microsoft.com/office/officeart/2018/2/layout/IconVerticalSolidList"/>
    <dgm:cxn modelId="{9BCE10E3-0D8D-4C25-83C2-98AF3F283709}" type="presParOf" srcId="{A6F68C39-919C-42EA-9C59-0F12F19415B3}" destId="{54B51567-1FA5-4042-A89F-468767BEEC3D}" srcOrd="3" destOrd="0" presId="urn:microsoft.com/office/officeart/2018/2/layout/IconVerticalSolidList"/>
    <dgm:cxn modelId="{8F0B08E6-5C0E-448C-AE2A-BD00C7C17065}" type="presParOf" srcId="{B2C738B4-85AE-4A3A-9C4D-976898523DD0}" destId="{6FF55CE7-CD0C-4AB1-A920-4D612A7E257E}" srcOrd="1" destOrd="0" presId="urn:microsoft.com/office/officeart/2018/2/layout/IconVerticalSolidList"/>
    <dgm:cxn modelId="{04BD6BEF-6ACD-4A8C-A999-75F943C10901}" type="presParOf" srcId="{B2C738B4-85AE-4A3A-9C4D-976898523DD0}" destId="{8ECDE3AE-0D43-429F-B5A9-0D2B46F69EED}" srcOrd="2" destOrd="0" presId="urn:microsoft.com/office/officeart/2018/2/layout/IconVerticalSolidList"/>
    <dgm:cxn modelId="{07814BBC-6CF5-476A-93A4-9B19A151C7DB}" type="presParOf" srcId="{8ECDE3AE-0D43-429F-B5A9-0D2B46F69EED}" destId="{C481A281-C7A9-47DC-863A-7CCEAB20D2AD}" srcOrd="0" destOrd="0" presId="urn:microsoft.com/office/officeart/2018/2/layout/IconVerticalSolidList"/>
    <dgm:cxn modelId="{A3A0E116-A277-4494-B7C2-87F481333025}" type="presParOf" srcId="{8ECDE3AE-0D43-429F-B5A9-0D2B46F69EED}" destId="{0CEDA002-C242-4B98-B78D-942ECB69978B}" srcOrd="1" destOrd="0" presId="urn:microsoft.com/office/officeart/2018/2/layout/IconVerticalSolidList"/>
    <dgm:cxn modelId="{F010A555-0408-4C3C-A4D7-063CE4F7ED5E}" type="presParOf" srcId="{8ECDE3AE-0D43-429F-B5A9-0D2B46F69EED}" destId="{D499D962-C35D-49CB-B03E-9C0D22E638B1}" srcOrd="2" destOrd="0" presId="urn:microsoft.com/office/officeart/2018/2/layout/IconVerticalSolidList"/>
    <dgm:cxn modelId="{44390D56-50EB-4133-9A2E-83BE37791F1A}" type="presParOf" srcId="{8ECDE3AE-0D43-429F-B5A9-0D2B46F69EED}" destId="{BCF7DA16-6248-4695-A531-9429F7E919E4}" srcOrd="3" destOrd="0" presId="urn:microsoft.com/office/officeart/2018/2/layout/IconVerticalSolidList"/>
    <dgm:cxn modelId="{FCA68704-EBF3-43C3-8AAA-3CD801781CBB}" type="presParOf" srcId="{B2C738B4-85AE-4A3A-9C4D-976898523DD0}" destId="{3C7823CF-BEBD-486A-BBDE-1C392D6E04AC}" srcOrd="3" destOrd="0" presId="urn:microsoft.com/office/officeart/2018/2/layout/IconVerticalSolidList"/>
    <dgm:cxn modelId="{41B241BF-64E1-4464-BD7C-AA8DFC97EC40}" type="presParOf" srcId="{B2C738B4-85AE-4A3A-9C4D-976898523DD0}" destId="{03042CAD-E535-42D9-8827-0030368FCB9E}" srcOrd="4" destOrd="0" presId="urn:microsoft.com/office/officeart/2018/2/layout/IconVerticalSolidList"/>
    <dgm:cxn modelId="{C642B176-A6AE-472E-9F46-C5DB21DA10F1}" type="presParOf" srcId="{03042CAD-E535-42D9-8827-0030368FCB9E}" destId="{CD3A7285-8901-49CA-842F-61430CCB0F08}" srcOrd="0" destOrd="0" presId="urn:microsoft.com/office/officeart/2018/2/layout/IconVerticalSolidList"/>
    <dgm:cxn modelId="{16D42D47-5713-4154-AA6C-FDEEF50DA9D6}" type="presParOf" srcId="{03042CAD-E535-42D9-8827-0030368FCB9E}" destId="{A5433ED0-BFB8-40C8-97DF-42F9A31DFBDF}" srcOrd="1" destOrd="0" presId="urn:microsoft.com/office/officeart/2018/2/layout/IconVerticalSolidList"/>
    <dgm:cxn modelId="{C276C418-3232-4951-B742-0C19A504D5BE}" type="presParOf" srcId="{03042CAD-E535-42D9-8827-0030368FCB9E}" destId="{9986A817-2D9F-47F0-8282-B9561DE98F34}" srcOrd="2" destOrd="0" presId="urn:microsoft.com/office/officeart/2018/2/layout/IconVerticalSolidList"/>
    <dgm:cxn modelId="{B66229B5-6338-4FD0-9B3D-621836BCFA23}" type="presParOf" srcId="{03042CAD-E535-42D9-8827-0030368FCB9E}" destId="{C0331ABB-EB8D-4DD5-8048-125445330620}" srcOrd="3" destOrd="0" presId="urn:microsoft.com/office/officeart/2018/2/layout/IconVerticalSolidList"/>
    <dgm:cxn modelId="{855BCCA3-3AF2-4938-B0C0-DAB936D0F118}" type="presParOf" srcId="{B2C738B4-85AE-4A3A-9C4D-976898523DD0}" destId="{F76FDC3F-98F2-4AE6-9B2F-D833AAB45F79}" srcOrd="5" destOrd="0" presId="urn:microsoft.com/office/officeart/2018/2/layout/IconVerticalSolidList"/>
    <dgm:cxn modelId="{3DC821DA-1EB6-4F8C-BF46-7C1C15370720}" type="presParOf" srcId="{B2C738B4-85AE-4A3A-9C4D-976898523DD0}" destId="{99F7B8D4-CE0C-4F37-A117-74D69222EE22}" srcOrd="6" destOrd="0" presId="urn:microsoft.com/office/officeart/2018/2/layout/IconVerticalSolidList"/>
    <dgm:cxn modelId="{69F4A673-72DE-4B4F-82BC-A1FDC036164A}" type="presParOf" srcId="{99F7B8D4-CE0C-4F37-A117-74D69222EE22}" destId="{B27F105E-1B75-4E2E-AB0F-EEB05234D7FC}" srcOrd="0" destOrd="0" presId="urn:microsoft.com/office/officeart/2018/2/layout/IconVerticalSolidList"/>
    <dgm:cxn modelId="{511AAAB8-2460-4D8E-954D-1D2D6383618F}" type="presParOf" srcId="{99F7B8D4-CE0C-4F37-A117-74D69222EE22}" destId="{3924D001-9D3F-4BAB-A5E0-457FDD3324A9}" srcOrd="1" destOrd="0" presId="urn:microsoft.com/office/officeart/2018/2/layout/IconVerticalSolidList"/>
    <dgm:cxn modelId="{B825FB36-2083-487D-BE9F-FB8E44130C8B}" type="presParOf" srcId="{99F7B8D4-CE0C-4F37-A117-74D69222EE22}" destId="{077A96D1-1C35-485E-93FD-21227945A70A}" srcOrd="2" destOrd="0" presId="urn:microsoft.com/office/officeart/2018/2/layout/IconVerticalSolidList"/>
    <dgm:cxn modelId="{2509A40A-8831-48D1-83FD-60497308E41B}" type="presParOf" srcId="{99F7B8D4-CE0C-4F37-A117-74D69222EE22}" destId="{F43D833E-FD95-4472-A78B-77B31995064B}" srcOrd="3" destOrd="0" presId="urn:microsoft.com/office/officeart/2018/2/layout/IconVerticalSolidList"/>
    <dgm:cxn modelId="{721569FE-C211-4177-91AD-CF09BEDA8C9A}" type="presParOf" srcId="{B2C738B4-85AE-4A3A-9C4D-976898523DD0}" destId="{E5778118-BDCE-4028-84FC-95BA538F8071}" srcOrd="7" destOrd="0" presId="urn:microsoft.com/office/officeart/2018/2/layout/IconVerticalSolidList"/>
    <dgm:cxn modelId="{CDB763C0-2B9B-456F-84A7-2056D2514783}" type="presParOf" srcId="{B2C738B4-85AE-4A3A-9C4D-976898523DD0}" destId="{4FD35E8D-4500-422C-BF4D-4BD40C35692B}" srcOrd="8" destOrd="0" presId="urn:microsoft.com/office/officeart/2018/2/layout/IconVerticalSolidList"/>
    <dgm:cxn modelId="{2567C472-23DF-4E49-900B-6968A64A6515}" type="presParOf" srcId="{4FD35E8D-4500-422C-BF4D-4BD40C35692B}" destId="{CD3D9AE9-14FC-410D-A181-9BC55A2A77FA}" srcOrd="0" destOrd="0" presId="urn:microsoft.com/office/officeart/2018/2/layout/IconVerticalSolidList"/>
    <dgm:cxn modelId="{858C760B-389B-4A8A-BF41-8E416B849D14}" type="presParOf" srcId="{4FD35E8D-4500-422C-BF4D-4BD40C35692B}" destId="{9D193563-43FA-48E0-BFE9-B153384E142C}" srcOrd="1" destOrd="0" presId="urn:microsoft.com/office/officeart/2018/2/layout/IconVerticalSolidList"/>
    <dgm:cxn modelId="{6A23176E-6481-49A2-9B25-5B791147423E}" type="presParOf" srcId="{4FD35E8D-4500-422C-BF4D-4BD40C35692B}" destId="{1A0DE79E-9120-42B7-9EA3-83FCAE725844}" srcOrd="2" destOrd="0" presId="urn:microsoft.com/office/officeart/2018/2/layout/IconVerticalSolidList"/>
    <dgm:cxn modelId="{EF2AF76E-0279-4788-B9B5-4A6D370992BB}" type="presParOf" srcId="{4FD35E8D-4500-422C-BF4D-4BD40C35692B}" destId="{98014F9E-26B0-488E-BE2B-9EAC0FEA19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purl.oclc.org/ooxml/drawingml/diagram" xmlns:a="http://purl.oclc.org/ooxml/drawingml/main">
  <dgm:ptLst>
    <dgm:pt modelId="{D5B5B456-570D-4CFD-A904-50A37FDAAD9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32C574A-948A-4A94-AFA0-BD985F601319}">
      <dgm:prSet/>
      <dgm:spPr/>
      <dgm:t>
        <a:bodyPr/>
        <a:lstStyle/>
        <a:p>
          <a:r>
            <a:rPr lang="en-US"/>
            <a:t>Parallelism breaks down a task into smaller sub-tasks that can be processed simultaneously, using multiple CPU cores to improve performance. Modern CPUs come with multiple cores and support </a:t>
          </a:r>
          <a:r>
            <a:rPr lang="en-US" i="1"/>
            <a:t>simultaneous multithreading (SMT)</a:t>
          </a:r>
          <a:r>
            <a:rPr lang="en-US"/>
            <a:t> technologies, such as Intel’s Hyper-Threading.</a:t>
          </a:r>
        </a:p>
      </dgm:t>
    </dgm:pt>
    <dgm:pt modelId="{A798F975-5329-44B9-95A2-888EB3EF1E76}" type="parTrans" cxnId="{52EF82BE-FB92-45E1-AF16-B3E2638E26CF}">
      <dgm:prSet/>
      <dgm:spPr/>
      <dgm:t>
        <a:bodyPr/>
        <a:lstStyle/>
        <a:p>
          <a:endParaRPr lang="en-US"/>
        </a:p>
      </dgm:t>
    </dgm:pt>
    <dgm:pt modelId="{BA26C856-8FD6-4C71-8D5E-2A6C92F7015E}" type="sibTrans" cxnId="{52EF82BE-FB92-45E1-AF16-B3E2638E26CF}">
      <dgm:prSet/>
      <dgm:spPr/>
      <dgm:t>
        <a:bodyPr/>
        <a:lstStyle/>
        <a:p>
          <a:endParaRPr lang="en-US"/>
        </a:p>
      </dgm:t>
    </dgm:pt>
    <dgm:pt modelId="{6500AC50-BCBB-4583-B5E9-B227BD7F0740}">
      <dgm:prSet/>
      <dgm:spPr/>
      <dgm:t>
        <a:bodyPr/>
        <a:lstStyle/>
        <a:p>
          <a:r>
            <a:rPr lang="es-ES"/>
            <a:t>Parallel.For(0, 100, i =&gt;</a:t>
          </a:r>
          <a:br>
            <a:rPr lang="es-ES"/>
          </a:br>
          <a:r>
            <a:rPr lang="es-ES"/>
            <a:t>{</a:t>
          </a:r>
          <a:br>
            <a:rPr lang="es-ES"/>
          </a:br>
          <a:r>
            <a:rPr lang="es-ES"/>
            <a:t>ProcessItem(i);</a:t>
          </a:r>
          <a:br>
            <a:rPr lang="es-ES"/>
          </a:br>
          <a:r>
            <a:rPr lang="es-ES"/>
            <a:t>});</a:t>
          </a:r>
          <a:br>
            <a:rPr lang="en-US"/>
          </a:br>
          <a:endParaRPr lang="en-US"/>
        </a:p>
      </dgm:t>
    </dgm:pt>
    <dgm:pt modelId="{D922E031-4EA3-4DD2-B2F0-F7CF5829C2C2}" type="parTrans" cxnId="{47B27A79-73E2-4301-BD85-DE2E7AD103F1}">
      <dgm:prSet/>
      <dgm:spPr/>
      <dgm:t>
        <a:bodyPr/>
        <a:lstStyle/>
        <a:p>
          <a:endParaRPr lang="en-US"/>
        </a:p>
      </dgm:t>
    </dgm:pt>
    <dgm:pt modelId="{49F8B1BD-84D1-4182-BC95-3408F91089A7}" type="sibTrans" cxnId="{47B27A79-73E2-4301-BD85-DE2E7AD103F1}">
      <dgm:prSet/>
      <dgm:spPr/>
      <dgm:t>
        <a:bodyPr/>
        <a:lstStyle/>
        <a:p>
          <a:endParaRPr lang="en-US"/>
        </a:p>
      </dgm:t>
    </dgm:pt>
    <dgm:pt modelId="{F4E71E02-E449-4D47-8443-C12B88FBF6CE}" type="pres">
      <dgm:prSet presAssocID="{D5B5B456-570D-4CFD-A904-50A37FDAAD91}" presName="linear" presStyleCnt="0">
        <dgm:presLayoutVars>
          <dgm:animLvl val="lvl"/>
          <dgm:resizeHandles val="exact"/>
        </dgm:presLayoutVars>
      </dgm:prSet>
      <dgm:spPr/>
    </dgm:pt>
    <dgm:pt modelId="{2EE568CE-F44B-4811-ACFD-C1ED92799378}" type="pres">
      <dgm:prSet presAssocID="{932C574A-948A-4A94-AFA0-BD985F601319}" presName="parentText" presStyleLbl="node1" presStyleIdx="0" presStyleCnt="2">
        <dgm:presLayoutVars>
          <dgm:chMax val="0"/>
          <dgm:bulletEnabled val="1"/>
        </dgm:presLayoutVars>
      </dgm:prSet>
      <dgm:spPr/>
    </dgm:pt>
    <dgm:pt modelId="{9E40B95E-10DD-4BAD-BAFD-01ACE6FD1A2E}" type="pres">
      <dgm:prSet presAssocID="{BA26C856-8FD6-4C71-8D5E-2A6C92F7015E}" presName="spacer" presStyleCnt="0"/>
      <dgm:spPr/>
    </dgm:pt>
    <dgm:pt modelId="{20B7C506-FC57-426E-ACB3-6C2AA5B6BAA2}" type="pres">
      <dgm:prSet presAssocID="{6500AC50-BCBB-4583-B5E9-B227BD7F0740}" presName="parentText" presStyleLbl="node1" presStyleIdx="1" presStyleCnt="2">
        <dgm:presLayoutVars>
          <dgm:chMax val="0"/>
          <dgm:bulletEnabled val="1"/>
        </dgm:presLayoutVars>
      </dgm:prSet>
      <dgm:spPr/>
    </dgm:pt>
  </dgm:ptLst>
  <dgm:cxnLst>
    <dgm:cxn modelId="{B99D5450-1CD7-4802-8FDC-D16AE960845F}" type="presOf" srcId="{D5B5B456-570D-4CFD-A904-50A37FDAAD91}" destId="{F4E71E02-E449-4D47-8443-C12B88FBF6CE}" srcOrd="0" destOrd="0" presId="urn:microsoft.com/office/officeart/2005/8/layout/vList2"/>
    <dgm:cxn modelId="{47B27A79-73E2-4301-BD85-DE2E7AD103F1}" srcId="{D5B5B456-570D-4CFD-A904-50A37FDAAD91}" destId="{6500AC50-BCBB-4583-B5E9-B227BD7F0740}" srcOrd="1" destOrd="0" parTransId="{D922E031-4EA3-4DD2-B2F0-F7CF5829C2C2}" sibTransId="{49F8B1BD-84D1-4182-BC95-3408F91089A7}"/>
    <dgm:cxn modelId="{52EF82BE-FB92-45E1-AF16-B3E2638E26CF}" srcId="{D5B5B456-570D-4CFD-A904-50A37FDAAD91}" destId="{932C574A-948A-4A94-AFA0-BD985F601319}" srcOrd="0" destOrd="0" parTransId="{A798F975-5329-44B9-95A2-888EB3EF1E76}" sibTransId="{BA26C856-8FD6-4C71-8D5E-2A6C92F7015E}"/>
    <dgm:cxn modelId="{7E33B5DC-ECDD-4FC0-B415-90C9AB5443E6}" type="presOf" srcId="{6500AC50-BCBB-4583-B5E9-B227BD7F0740}" destId="{20B7C506-FC57-426E-ACB3-6C2AA5B6BAA2}" srcOrd="0" destOrd="0" presId="urn:microsoft.com/office/officeart/2005/8/layout/vList2"/>
    <dgm:cxn modelId="{3AE533F4-C875-4261-B651-74AB9D689F52}" type="presOf" srcId="{932C574A-948A-4A94-AFA0-BD985F601319}" destId="{2EE568CE-F44B-4811-ACFD-C1ED92799378}" srcOrd="0" destOrd="0" presId="urn:microsoft.com/office/officeart/2005/8/layout/vList2"/>
    <dgm:cxn modelId="{47CEDAF6-30A5-41EC-ADC6-33A326721343}" type="presParOf" srcId="{F4E71E02-E449-4D47-8443-C12B88FBF6CE}" destId="{2EE568CE-F44B-4811-ACFD-C1ED92799378}" srcOrd="0" destOrd="0" presId="urn:microsoft.com/office/officeart/2005/8/layout/vList2"/>
    <dgm:cxn modelId="{BC7830EA-DFE5-491B-964C-A389CD3DA85D}" type="presParOf" srcId="{F4E71E02-E449-4D47-8443-C12B88FBF6CE}" destId="{9E40B95E-10DD-4BAD-BAFD-01ACE6FD1A2E}" srcOrd="1" destOrd="0" presId="urn:microsoft.com/office/officeart/2005/8/layout/vList2"/>
    <dgm:cxn modelId="{8A07C1FC-006E-4B25-BC2E-871ED9BE7967}" type="presParOf" srcId="{F4E71E02-E449-4D47-8443-C12B88FBF6CE}" destId="{20B7C506-FC57-426E-ACB3-6C2AA5B6BAA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purl.oclc.org/ooxml/drawingml/diagram" xmlns:dsp="http://schemas.microsoft.com/office/drawing/2008/diagram" xmlns:a="http://purl.oclc.org/ooxml/drawingml/main">
  <dsp:spTree>
    <dsp:nvGrpSpPr>
      <dsp:cNvPr id="0" name=""/>
      <dsp:cNvGrpSpPr/>
    </dsp:nvGrpSpPr>
    <dsp:grpSpPr/>
    <dsp:sp modelId="{0F1095BD-91AD-4B5B-ACA8-E971907DDB69}">
      <dsp:nvSpPr>
        <dsp:cNvPr id="0" name=""/>
        <dsp:cNvSpPr/>
      </dsp:nvSpPr>
      <dsp:spPr>
        <a:xfrm>
          <a:off x="0" y="4296"/>
          <a:ext cx="6171948" cy="9150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0C736-1189-4F66-B81F-C5F2814EFAA6}">
      <dsp:nvSpPr>
        <dsp:cNvPr id="0" name=""/>
        <dsp:cNvSpPr/>
      </dsp:nvSpPr>
      <dsp:spPr>
        <a:xfrm>
          <a:off x="276813" y="210190"/>
          <a:ext cx="503296" cy="503296"/>
        </a:xfrm>
        <a:prstGeom prst="rect">
          <a:avLst/>
        </a:prstGeom>
        <a:blipFill>
          <a:blip xmlns:r="http://purl.oclc.org/ooxml/officeDocument/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
        </a:ln>
        <a:effectLst/>
      </dsp:spPr>
      <dsp:style>
        <a:lnRef idx="2">
          <a:scrgbClr r="0%" g="0%" b="0%"/>
        </a:lnRef>
        <a:fillRef idx="1">
          <a:scrgbClr r="0%" g="0%" b="0%"/>
        </a:fillRef>
        <a:effectRef idx="0">
          <a:scrgbClr r="0%" g="0%" b="0%"/>
        </a:effectRef>
        <a:fontRef idx="minor">
          <a:schemeClr val="lt1"/>
        </a:fontRef>
      </dsp:style>
    </dsp:sp>
    <dsp:sp modelId="{54B51567-1FA5-4042-A89F-468767BEEC3D}">
      <dsp:nvSpPr>
        <dsp:cNvPr id="0" name=""/>
        <dsp:cNvSpPr/>
      </dsp:nvSpPr>
      <dsp:spPr>
        <a:xfrm>
          <a:off x="1056922" y="4296"/>
          <a:ext cx="5115025" cy="91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46" tIns="96846" rIns="96846" bIns="96846" numCol="1" spcCol="1270" anchor="ctr" anchorCtr="0">
          <a:noAutofit/>
        </a:bodyPr>
        <a:lstStyle/>
        <a:p>
          <a:pPr marL="0" lvl="0" indent="0" algn="l" defTabSz="666750">
            <a:lnSpc>
              <a:spcPct val="90%"/>
            </a:lnSpc>
            <a:spcBef>
              <a:spcPct val="0%"/>
            </a:spcBef>
            <a:spcAft>
              <a:spcPct val="35%"/>
            </a:spcAft>
            <a:buNone/>
          </a:pPr>
          <a:r>
            <a:rPr lang="en-US" sz="1500" kern="1200"/>
            <a:t>It goes beyond merely being aesthetically pleasing to write code that is simple to read, alter, and maintain. Clean code is important for the following reasons:</a:t>
          </a:r>
        </a:p>
      </dsp:txBody>
      <dsp:txXfrm>
        <a:off x="1056922" y="4296"/>
        <a:ext cx="5115025" cy="915084"/>
      </dsp:txXfrm>
    </dsp:sp>
    <dsp:sp modelId="{C481A281-C7A9-47DC-863A-7CCEAB20D2AD}">
      <dsp:nvSpPr>
        <dsp:cNvPr id="0" name=""/>
        <dsp:cNvSpPr/>
      </dsp:nvSpPr>
      <dsp:spPr>
        <a:xfrm>
          <a:off x="0" y="1148151"/>
          <a:ext cx="6171948" cy="9150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EDA002-C242-4B98-B78D-942ECB69978B}">
      <dsp:nvSpPr>
        <dsp:cNvPr id="0" name=""/>
        <dsp:cNvSpPr/>
      </dsp:nvSpPr>
      <dsp:spPr>
        <a:xfrm>
          <a:off x="276813" y="1354045"/>
          <a:ext cx="503296" cy="503296"/>
        </a:xfrm>
        <a:prstGeom prst="rect">
          <a:avLst/>
        </a:prstGeom>
        <a:blipFill>
          <a:blip xmlns:r="http://purl.oclc.org/ooxml/officeDocument/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
        </a:ln>
        <a:effectLst/>
      </dsp:spPr>
      <dsp:style>
        <a:lnRef idx="2">
          <a:scrgbClr r="0%" g="0%" b="0%"/>
        </a:lnRef>
        <a:fillRef idx="1">
          <a:scrgbClr r="0%" g="0%" b="0%"/>
        </a:fillRef>
        <a:effectRef idx="0">
          <a:scrgbClr r="0%" g="0%" b="0%"/>
        </a:effectRef>
        <a:fontRef idx="minor">
          <a:schemeClr val="lt1"/>
        </a:fontRef>
      </dsp:style>
    </dsp:sp>
    <dsp:sp modelId="{BCF7DA16-6248-4695-A531-9429F7E919E4}">
      <dsp:nvSpPr>
        <dsp:cNvPr id="0" name=""/>
        <dsp:cNvSpPr/>
      </dsp:nvSpPr>
      <dsp:spPr>
        <a:xfrm>
          <a:off x="1056922" y="1148151"/>
          <a:ext cx="5115025" cy="91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46" tIns="96846" rIns="96846" bIns="96846" numCol="1" spcCol="1270" anchor="ctr" anchorCtr="0">
          <a:noAutofit/>
        </a:bodyPr>
        <a:lstStyle/>
        <a:p>
          <a:pPr marL="0" lvl="0" indent="0" algn="l" defTabSz="666750">
            <a:lnSpc>
              <a:spcPct val="90%"/>
            </a:lnSpc>
            <a:spcBef>
              <a:spcPct val="0%"/>
            </a:spcBef>
            <a:spcAft>
              <a:spcPct val="35%"/>
            </a:spcAft>
            <a:buNone/>
          </a:pPr>
          <a:r>
            <a:rPr lang="en-US" sz="1500" b="1" kern="1200"/>
            <a:t>1. Readability:</a:t>
          </a:r>
          <a:r>
            <a:rPr lang="en-US" sz="1500" kern="1200"/>
            <a:t> Clean code is easy to read and understand. Anyone looking at your code should be able to comprehend its purpose and functionality without struggling.</a:t>
          </a:r>
        </a:p>
      </dsp:txBody>
      <dsp:txXfrm>
        <a:off x="1056922" y="1148151"/>
        <a:ext cx="5115025" cy="915084"/>
      </dsp:txXfrm>
    </dsp:sp>
    <dsp:sp modelId="{CD3A7285-8901-49CA-842F-61430CCB0F08}">
      <dsp:nvSpPr>
        <dsp:cNvPr id="0" name=""/>
        <dsp:cNvSpPr/>
      </dsp:nvSpPr>
      <dsp:spPr>
        <a:xfrm>
          <a:off x="0" y="2292007"/>
          <a:ext cx="6171948" cy="9150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33ED0-BFB8-40C8-97DF-42F9A31DFBDF}">
      <dsp:nvSpPr>
        <dsp:cNvPr id="0" name=""/>
        <dsp:cNvSpPr/>
      </dsp:nvSpPr>
      <dsp:spPr>
        <a:xfrm>
          <a:off x="276813" y="2497901"/>
          <a:ext cx="503296" cy="503296"/>
        </a:xfrm>
        <a:prstGeom prst="rect">
          <a:avLst/>
        </a:prstGeom>
        <a:blipFill>
          <a:blip xmlns:r="http://purl.oclc.org/ooxml/officeDocument/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
        </a:ln>
        <a:effectLst/>
      </dsp:spPr>
      <dsp:style>
        <a:lnRef idx="2">
          <a:scrgbClr r="0%" g="0%" b="0%"/>
        </a:lnRef>
        <a:fillRef idx="1">
          <a:scrgbClr r="0%" g="0%" b="0%"/>
        </a:fillRef>
        <a:effectRef idx="0">
          <a:scrgbClr r="0%" g="0%" b="0%"/>
        </a:effectRef>
        <a:fontRef idx="minor">
          <a:schemeClr val="lt1"/>
        </a:fontRef>
      </dsp:style>
    </dsp:sp>
    <dsp:sp modelId="{C0331ABB-EB8D-4DD5-8048-125445330620}">
      <dsp:nvSpPr>
        <dsp:cNvPr id="0" name=""/>
        <dsp:cNvSpPr/>
      </dsp:nvSpPr>
      <dsp:spPr>
        <a:xfrm>
          <a:off x="1056922" y="2292007"/>
          <a:ext cx="5115025" cy="91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46" tIns="96846" rIns="96846" bIns="96846" numCol="1" spcCol="1270" anchor="ctr" anchorCtr="0">
          <a:noAutofit/>
        </a:bodyPr>
        <a:lstStyle/>
        <a:p>
          <a:pPr marL="0" lvl="0" indent="0" algn="l" defTabSz="666750">
            <a:lnSpc>
              <a:spcPct val="90%"/>
            </a:lnSpc>
            <a:spcBef>
              <a:spcPct val="0%"/>
            </a:spcBef>
            <a:spcAft>
              <a:spcPct val="35%"/>
            </a:spcAft>
            <a:buNone/>
          </a:pPr>
          <a:r>
            <a:rPr lang="en-US" sz="1500" b="1" kern="1200"/>
            <a:t>2. Maintainability:</a:t>
          </a:r>
          <a:r>
            <a:rPr lang="en-US" sz="1500" kern="1200"/>
            <a:t> Clean code is easier to maintain. When you need to make changes or fix bugs, clean code minimizes the chances of introducing new issues.</a:t>
          </a:r>
        </a:p>
      </dsp:txBody>
      <dsp:txXfrm>
        <a:off x="1056922" y="2292007"/>
        <a:ext cx="5115025" cy="915084"/>
      </dsp:txXfrm>
    </dsp:sp>
    <dsp:sp modelId="{B27F105E-1B75-4E2E-AB0F-EEB05234D7FC}">
      <dsp:nvSpPr>
        <dsp:cNvPr id="0" name=""/>
        <dsp:cNvSpPr/>
      </dsp:nvSpPr>
      <dsp:spPr>
        <a:xfrm>
          <a:off x="0" y="3435863"/>
          <a:ext cx="6171948" cy="9150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4D001-9D3F-4BAB-A5E0-457FDD3324A9}">
      <dsp:nvSpPr>
        <dsp:cNvPr id="0" name=""/>
        <dsp:cNvSpPr/>
      </dsp:nvSpPr>
      <dsp:spPr>
        <a:xfrm>
          <a:off x="276813" y="3641757"/>
          <a:ext cx="503296" cy="503296"/>
        </a:xfrm>
        <a:prstGeom prst="rect">
          <a:avLst/>
        </a:prstGeom>
        <a:blipFill>
          <a:blip xmlns:r="http://purl.oclc.org/ooxml/officeDocument/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
        </a:ln>
        <a:effectLst/>
      </dsp:spPr>
      <dsp:style>
        <a:lnRef idx="2">
          <a:scrgbClr r="0%" g="0%" b="0%"/>
        </a:lnRef>
        <a:fillRef idx="1">
          <a:scrgbClr r="0%" g="0%" b="0%"/>
        </a:fillRef>
        <a:effectRef idx="0">
          <a:scrgbClr r="0%" g="0%" b="0%"/>
        </a:effectRef>
        <a:fontRef idx="minor">
          <a:schemeClr val="lt1"/>
        </a:fontRef>
      </dsp:style>
    </dsp:sp>
    <dsp:sp modelId="{F43D833E-FD95-4472-A78B-77B31995064B}">
      <dsp:nvSpPr>
        <dsp:cNvPr id="0" name=""/>
        <dsp:cNvSpPr/>
      </dsp:nvSpPr>
      <dsp:spPr>
        <a:xfrm>
          <a:off x="1056922" y="3435863"/>
          <a:ext cx="5115025" cy="91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46" tIns="96846" rIns="96846" bIns="96846" numCol="1" spcCol="1270" anchor="ctr" anchorCtr="0">
          <a:noAutofit/>
        </a:bodyPr>
        <a:lstStyle/>
        <a:p>
          <a:pPr marL="0" lvl="0" indent="0" algn="l" defTabSz="666750">
            <a:lnSpc>
              <a:spcPct val="90%"/>
            </a:lnSpc>
            <a:spcBef>
              <a:spcPct val="0%"/>
            </a:spcBef>
            <a:spcAft>
              <a:spcPct val="35%"/>
            </a:spcAft>
            <a:buNone/>
          </a:pPr>
          <a:r>
            <a:rPr lang="en-US" sz="1500" b="1" kern="1200"/>
            <a:t>3. Collaboration:</a:t>
          </a:r>
          <a:r>
            <a:rPr lang="en-US" sz="1500" kern="1200"/>
            <a:t> Clean code promotes collaboration within development teams. It allows team members to work on the same codebase more effectively.</a:t>
          </a:r>
        </a:p>
      </dsp:txBody>
      <dsp:txXfrm>
        <a:off x="1056922" y="3435863"/>
        <a:ext cx="5115025" cy="915084"/>
      </dsp:txXfrm>
    </dsp:sp>
    <dsp:sp modelId="{CD3D9AE9-14FC-410D-A181-9BC55A2A77FA}">
      <dsp:nvSpPr>
        <dsp:cNvPr id="0" name=""/>
        <dsp:cNvSpPr/>
      </dsp:nvSpPr>
      <dsp:spPr>
        <a:xfrm>
          <a:off x="0" y="4579719"/>
          <a:ext cx="6171948" cy="9150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563-43FA-48E0-BFE9-B153384E142C}">
      <dsp:nvSpPr>
        <dsp:cNvPr id="0" name=""/>
        <dsp:cNvSpPr/>
      </dsp:nvSpPr>
      <dsp:spPr>
        <a:xfrm>
          <a:off x="276813" y="4785613"/>
          <a:ext cx="503296" cy="503296"/>
        </a:xfrm>
        <a:prstGeom prst="rect">
          <a:avLst/>
        </a:prstGeom>
        <a:blipFill>
          <a:blip xmlns:r="http://purl.oclc.org/ooxml/officeDocument/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
        </a:ln>
        <a:effectLst/>
      </dsp:spPr>
      <dsp:style>
        <a:lnRef idx="2">
          <a:scrgbClr r="0%" g="0%" b="0%"/>
        </a:lnRef>
        <a:fillRef idx="1">
          <a:scrgbClr r="0%" g="0%" b="0%"/>
        </a:fillRef>
        <a:effectRef idx="0">
          <a:scrgbClr r="0%" g="0%" b="0%"/>
        </a:effectRef>
        <a:fontRef idx="minor">
          <a:schemeClr val="lt1"/>
        </a:fontRef>
      </dsp:style>
    </dsp:sp>
    <dsp:sp modelId="{98014F9E-26B0-488E-BE2B-9EAC0FEA19A1}">
      <dsp:nvSpPr>
        <dsp:cNvPr id="0" name=""/>
        <dsp:cNvSpPr/>
      </dsp:nvSpPr>
      <dsp:spPr>
        <a:xfrm>
          <a:off x="1056922" y="4579719"/>
          <a:ext cx="5115025" cy="91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46" tIns="96846" rIns="96846" bIns="96846" numCol="1" spcCol="1270" anchor="ctr" anchorCtr="0">
          <a:noAutofit/>
        </a:bodyPr>
        <a:lstStyle/>
        <a:p>
          <a:pPr marL="0" lvl="0" indent="0" algn="l" defTabSz="666750">
            <a:lnSpc>
              <a:spcPct val="90%"/>
            </a:lnSpc>
            <a:spcBef>
              <a:spcPct val="0%"/>
            </a:spcBef>
            <a:spcAft>
              <a:spcPct val="35%"/>
            </a:spcAft>
            <a:buNone/>
          </a:pPr>
          <a:r>
            <a:rPr lang="en-US" sz="1500" b="1" kern="1200"/>
            <a:t>4. Efficiency:</a:t>
          </a:r>
          <a:r>
            <a:rPr lang="en-US" sz="1500" kern="1200"/>
            <a:t> Clean code can lead to more efficient software. It reduces the chances of performance bottlenecks and unintended consequences.</a:t>
          </a:r>
        </a:p>
      </dsp:txBody>
      <dsp:txXfrm>
        <a:off x="1056922" y="4579719"/>
        <a:ext cx="5115025" cy="915084"/>
      </dsp:txXfrm>
    </dsp:sp>
  </dsp:spTree>
</dsp:drawing>
</file>

<file path=ppt/diagrams/drawing2.xml><?xml version="1.0" encoding="utf-8"?>
<dsp:drawing xmlns:dgm="http://purl.oclc.org/ooxml/drawingml/diagram" xmlns:dsp="http://schemas.microsoft.com/office/drawing/2008/diagram" xmlns:a="http://purl.oclc.org/ooxml/drawingml/main">
  <dsp:spTree>
    <dsp:nvGrpSpPr>
      <dsp:cNvPr id="0" name=""/>
      <dsp:cNvGrpSpPr/>
    </dsp:nvGrpSpPr>
    <dsp:grpSpPr/>
    <dsp:sp modelId="{2EE568CE-F44B-4811-ACFD-C1ED92799378}">
      <dsp:nvSpPr>
        <dsp:cNvPr id="0" name=""/>
        <dsp:cNvSpPr/>
      </dsp:nvSpPr>
      <dsp:spPr>
        <a:xfrm>
          <a:off x="0" y="202379"/>
          <a:ext cx="5715000" cy="2471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
            </a:lnSpc>
            <a:spcBef>
              <a:spcPct val="0%"/>
            </a:spcBef>
            <a:spcAft>
              <a:spcPct val="35%"/>
            </a:spcAft>
            <a:buNone/>
          </a:pPr>
          <a:r>
            <a:rPr lang="en-US" sz="2200" kern="1200"/>
            <a:t>Parallelism breaks down a task into smaller sub-tasks that can be processed simultaneously, using multiple CPU cores to improve performance. Modern CPUs come with multiple cores and support </a:t>
          </a:r>
          <a:r>
            <a:rPr lang="en-US" sz="2200" i="1" kern="1200"/>
            <a:t>simultaneous multithreading (SMT)</a:t>
          </a:r>
          <a:r>
            <a:rPr lang="en-US" sz="2200" kern="1200"/>
            <a:t> technologies, such as Intel’s Hyper-Threading.</a:t>
          </a:r>
        </a:p>
      </dsp:txBody>
      <dsp:txXfrm>
        <a:off x="120626" y="323005"/>
        <a:ext cx="5473748" cy="2229788"/>
      </dsp:txXfrm>
    </dsp:sp>
    <dsp:sp modelId="{20B7C506-FC57-426E-ACB3-6C2AA5B6BAA2}">
      <dsp:nvSpPr>
        <dsp:cNvPr id="0" name=""/>
        <dsp:cNvSpPr/>
      </dsp:nvSpPr>
      <dsp:spPr>
        <a:xfrm>
          <a:off x="0" y="2736780"/>
          <a:ext cx="5715000" cy="2471040"/>
        </a:xfrm>
        <a:prstGeom prst="roundRect">
          <a:avLst/>
        </a:prstGeom>
        <a:solidFill>
          <a:schemeClr val="accent2">
            <a:hueOff val="-407213"/>
            <a:satOff val="-3.49%"/>
            <a:lumOff val="-23.137%"/>
            <a:alphaOff val="0%"/>
          </a:schemeClr>
        </a:solidFill>
        <a:ln w="12700" cap="flat" cmpd="sng" algn="ctr">
          <a:solidFill>
            <a:schemeClr val="lt1">
              <a:hueOff val="0"/>
              <a:satOff val="0%"/>
              <a:lumOff val="0%"/>
              <a:alphaOff val="0%"/>
            </a:schemeClr>
          </a:solidFill>
          <a:prstDash val="solid"/>
          <a:miter lim="8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
            </a:lnSpc>
            <a:spcBef>
              <a:spcPct val="0%"/>
            </a:spcBef>
            <a:spcAft>
              <a:spcPct val="35%"/>
            </a:spcAft>
            <a:buNone/>
          </a:pPr>
          <a:r>
            <a:rPr lang="es-ES" sz="2200" kern="1200"/>
            <a:t>Parallel.For(0, 100, i =&gt;</a:t>
          </a:r>
          <a:br>
            <a:rPr lang="es-ES" sz="2200" kern="1200"/>
          </a:br>
          <a:r>
            <a:rPr lang="es-ES" sz="2200" kern="1200"/>
            <a:t>{</a:t>
          </a:r>
          <a:br>
            <a:rPr lang="es-ES" sz="2200" kern="1200"/>
          </a:br>
          <a:r>
            <a:rPr lang="es-ES" sz="2200" kern="1200"/>
            <a:t>ProcessItem(i);</a:t>
          </a:r>
          <a:br>
            <a:rPr lang="es-ES" sz="2200" kern="1200"/>
          </a:br>
          <a:r>
            <a:rPr lang="es-ES" sz="2200" kern="1200"/>
            <a:t>});</a:t>
          </a:r>
          <a:br>
            <a:rPr lang="en-US" sz="2200" kern="1200"/>
          </a:br>
          <a:endParaRPr lang="en-US" sz="2200" kern="1200"/>
        </a:p>
      </dsp:txBody>
      <dsp:txXfrm>
        <a:off x="120626" y="2857406"/>
        <a:ext cx="5473748" cy="2229788"/>
      </dsp:txXfrm>
    </dsp:sp>
  </dsp:spTree>
</dsp:drawing>
</file>

<file path=ppt/diagrams/layout1.xml><?xml version="1.0" encoding="utf-8"?>
<dgm:layoutDef xmlns:dgm="http://purl.oclc.org/ooxml/drawingml/diagram" xmlns:a="http://purl.oclc.org/ooxml/drawingml/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purl.oclc.org/ooxml/officeDocument/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purl.oclc.org/ooxml/officeDocument/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purl.oclc.org/ooxml/officeDocument/relationships" type="roundRect" r:blip="">
            <dgm:adjLst>
              <dgm:adj idx="1" val="0.1"/>
            </dgm:adjLst>
          </dgm:shape>
          <dgm:presOf/>
          <dgm:constrLst/>
          <dgm:ruleLst/>
        </dgm:layoutNode>
        <dgm:layoutNode name="iconRect" styleLbl="node1">
          <dgm:alg type="sp"/>
          <dgm:shape xmlns:r="http://purl.oclc.org/ooxml/officeDocument/relationships" type="rect" r:blip="" blipPhldr="1">
            <dgm:adjLst/>
          </dgm:shape>
          <dgm:presOf/>
          <dgm:constrLst/>
          <dgm:ruleLst/>
        </dgm:layoutNode>
        <dgm:layoutNode name="spaceRect">
          <dgm:alg type="sp"/>
          <dgm:shape xmlns:r="http://purl.oclc.org/ooxml/officeDocument/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purl.oclc.org/ooxml/officeDocument/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purl.oclc.org/ooxml/officeDocument/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purl.oclc.org/ooxml/officeDocument/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
          </a:lnSpc>
        </a:lvl1pPr>
        <a:lvl2pPr>
          <a:lnSpc>
            <a:spcPct val="100%"/>
          </a:lnSpc>
        </a:lvl2pPr>
      </dgm1612:lstStyle>
    </a:ext>
  </dgm:extLst>
</dgm:layoutDef>
</file>

<file path=ppt/diagrams/layout2.xml><?xml version="1.0" encoding="utf-8"?>
<dgm:layoutDef xmlns:dgm="http://purl.oclc.org/ooxml/drawingml/diagram" xmlns:a="http://purl.oclc.org/ooxml/drawingml/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purl.oclc.org/ooxml/officeDocument/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purl.oclc.org/ooxml/officeDocument/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purl.oclc.org/ooxml/officeDocument/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purl.oclc.org/ooxml/officeDocument/relationships" r:blip="">
                    <dgm:adjLst/>
                  </dgm:shape>
                  <dgm:presOf/>
                  <dgm:constrLst/>
                  <dgm:ruleLst/>
                </dgm:layoutNode>
              </dgm:forEach>
            </dgm:if>
            <dgm:else name="Name7"/>
          </dgm:choose>
        </dgm:else>
      </dgm:choose>
    </dgm:forEach>
  </dgm:layoutNode>
</dgm:layoutDef>
</file>

<file path=ppt/diagrams/quickStyle1.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3DEC2-250A-4E12-8D1A-AB2F606F959F}" type="datetimeFigureOut">
              <a:rPr lang="es-ES" smtClean="0"/>
              <a:t>12/01/2026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90863-2985-49C8-B95A-4F18139FC837}" type="slidenum">
              <a:rPr lang="es-ES" smtClean="0"/>
              <a:t>‹Nº›</a:t>
            </a:fld>
            <a:endParaRPr lang="es-ES"/>
          </a:p>
        </p:txBody>
      </p:sp>
    </p:spTree>
    <p:extLst>
      <p:ext uri="{BB962C8B-B14F-4D97-AF65-F5344CB8AC3E}">
        <p14:creationId xmlns:p14="http://schemas.microsoft.com/office/powerpoint/2010/main" val="75507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28.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3" Type="http://purl.oclc.org/ooxml/officeDocument/relationships/hyperlink" Target="https://www.netapp.com/es/devops-solutions/code-artifact-repository" TargetMode="External"/><Relationship Id="rId2" Type="http://purl.oclc.org/ooxml/officeDocument/relationships/slide" Target="../slides/slide133.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3" Type="http://purl.oclc.org/ooxml/officeDocument/relationships/hyperlink" Target="https://aws.amazon.com/es/devops/" TargetMode="External"/><Relationship Id="rId2" Type="http://purl.oclc.org/ooxml/officeDocument/relationships/slide" Target="../slides/slide134.xml"/><Relationship Id="rId1" Type="http://purl.oclc.org/ooxml/officeDocument/relationships/notesMaster" Target="../notesMasters/notesMaster1.xml"/><Relationship Id="rId4" Type="http://purl.oclc.org/ooxml/officeDocument/relationships/hyperlink" Target="https://aws.amazon.com/es/devops/continuous-delivery/" TargetMode="External"/></Relationships>
</file>

<file path=ppt/notesSlides/_rels/notesSlide13.xml.rels><?xml version="1.0" encoding="UTF-8" standalone="yes"?>
<Relationships xmlns="http://schemas.openxmlformats.org/package/2006/relationships"><Relationship Id="rId3" Type="http://purl.oclc.org/ooxml/officeDocument/relationships/hyperlink" Target="https://aws.amazon.com/modern-apps/" TargetMode="External"/><Relationship Id="rId2" Type="http://purl.oclc.org/ooxml/officeDocument/relationships/slide" Target="../slides/slide135.xml"/><Relationship Id="rId1" Type="http://purl.oclc.org/ooxml/officeDocument/relationships/notesMaster" Target="../notesMasters/notesMaster1.xml"/><Relationship Id="rId4" Type="http://purl.oclc.org/ooxml/officeDocument/relationships/hyperlink" Target="https://aws.amazon.com/devops/continuous-integration/" TargetMode="External"/></Relationships>
</file>

<file path=ppt/notesSlides/_rels/notesSlide14.xml.rels><?xml version="1.0" encoding="UTF-8" standalone="yes"?>
<Relationships xmlns="http://schemas.openxmlformats.org/package/2006/relationships"><Relationship Id="rId3" Type="http://purl.oclc.org/ooxml/officeDocument/relationships/hyperlink" Target="https://www.netapp.com/es/devops-solutions/code-artifact-repository" TargetMode="External"/><Relationship Id="rId2" Type="http://purl.oclc.org/ooxml/officeDocument/relationships/slide" Target="../slides/slide136.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37.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38.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139.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140.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3" Type="http://purl.oclc.org/ooxml/officeDocument/relationships/hyperlink" Target="https://profile.es/blog/pruebas-unitarias-con-junit/" TargetMode="External"/><Relationship Id="rId2" Type="http://purl.oclc.org/ooxml/officeDocument/relationships/slide" Target="../slides/slide141.xml"/><Relationship Id="rId1" Type="http://purl.oclc.org/ooxml/officeDocument/relationships/notesMaster" Target="../notesMasters/notesMaster1.xml"/><Relationship Id="rId4" Type="http://purl.oclc.org/ooxml/officeDocument/relationships/hyperlink" Target="https://profile.es/blog/tipos-aplicaciones-moviles-ventajas-ejemplos/" TargetMode="External"/></Relationships>
</file>

<file path=ppt/notesSlides/_rels/notesSlide2.xml.rels><?xml version="1.0" encoding="UTF-8" standalone="yes"?>
<Relationships xmlns="http://schemas.openxmlformats.org/package/2006/relationships"><Relationship Id="rId2" Type="http://purl.oclc.org/ooxml/officeDocument/relationships/slide" Target="../slides/slide30.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142.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143.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144.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3" Type="http://purl.oclc.org/ooxml/officeDocument/relationships/hyperlink" Target="http://en.wikipedia.org/wiki/Behavior-driven_development" TargetMode="External"/><Relationship Id="rId2" Type="http://purl.oclc.org/ooxml/officeDocument/relationships/slide" Target="../slides/slide145.xml"/><Relationship Id="rId1" Type="http://purl.oclc.org/ooxml/officeDocument/relationships/notesMaster" Target="../notesMasters/notesMaster1.xml"/><Relationship Id="rId5" Type="http://purl.oclc.org/ooxml/officeDocument/relationships/hyperlink" Target="https://github.com/gphilipp/mowitnow-tdd/blob/master/src/test/java/mowitnow/StepDefs.java" TargetMode="External"/><Relationship Id="rId4" Type="http://purl.oclc.org/ooxml/officeDocument/relationships/hyperlink" Target="https://github.com/gphilipp/mowitnow-tdd/blob/master/src/test/resource/mowitnow/mow_a_golf_course.feature" TargetMode="External"/></Relationships>
</file>

<file path=ppt/notesSlides/_rels/notesSlide24.xml.rels><?xml version="1.0" encoding="UTF-8" standalone="yes"?>
<Relationships xmlns="http://schemas.openxmlformats.org/package/2006/relationships"><Relationship Id="rId2" Type="http://purl.oclc.org/ooxml/officeDocument/relationships/slide" Target="../slides/slide147.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164.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166.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167.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3" Type="http://purl.oclc.org/ooxml/officeDocument/relationships/hyperlink" Target="https://docs.github.com/es/rest/repos#create-a-repository-dispatch-event" TargetMode="External"/><Relationship Id="rId2" Type="http://purl.oclc.org/ooxml/officeDocument/relationships/slide" Target="../slides/slide168.xml"/><Relationship Id="rId1" Type="http://purl.oclc.org/ooxml/officeDocument/relationships/notesMaster" Target="../notesMasters/notesMaster1.xml"/></Relationships>
</file>

<file path=ppt/notesSlides/_rels/notesSlide29.xml.rels><?xml version="1.0" encoding="UTF-8" standalone="yes"?>
<Relationships xmlns="http://schemas.openxmlformats.org/package/2006/relationships"><Relationship Id="rId2" Type="http://purl.oclc.org/ooxml/officeDocument/relationships/slide" Target="../slides/slide169.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5.xml"/><Relationship Id="rId1" Type="http://purl.oclc.org/ooxml/officeDocument/relationships/notesMaster" Target="../notesMasters/notesMaster1.xml"/></Relationships>
</file>

<file path=ppt/notesSlides/_rels/notesSlide30.xml.rels><?xml version="1.0" encoding="UTF-8" standalone="yes"?>
<Relationships xmlns="http://schemas.openxmlformats.org/package/2006/relationships"><Relationship Id="rId2" Type="http://purl.oclc.org/ooxml/officeDocument/relationships/slide" Target="../slides/slide170.xml"/><Relationship Id="rId1" Type="http://purl.oclc.org/ooxml/officeDocument/relationships/notesMaster" Target="../notesMasters/notesMaster1.xml"/></Relationships>
</file>

<file path=ppt/notesSlides/_rels/notesSlide31.xml.rels><?xml version="1.0" encoding="UTF-8" standalone="yes"?>
<Relationships xmlns="http://schemas.openxmlformats.org/package/2006/relationships"><Relationship Id="rId2" Type="http://purl.oclc.org/ooxml/officeDocument/relationships/slide" Target="../slides/slide171.xml"/><Relationship Id="rId1" Type="http://purl.oclc.org/ooxml/officeDocument/relationships/notesMaster" Target="../notesMasters/notesMaster1.xml"/></Relationships>
</file>

<file path=ppt/notesSlides/_rels/notesSlide32.xml.rels><?xml version="1.0" encoding="UTF-8" standalone="yes"?>
<Relationships xmlns="http://schemas.openxmlformats.org/package/2006/relationships"><Relationship Id="rId2" Type="http://purl.oclc.org/ooxml/officeDocument/relationships/slide" Target="../slides/slide172.xml"/><Relationship Id="rId1" Type="http://purl.oclc.org/ooxml/officeDocument/relationships/notesMaster" Target="../notesMasters/notesMaster1.xml"/></Relationships>
</file>

<file path=ppt/notesSlides/_rels/notesSlide33.xml.rels><?xml version="1.0" encoding="UTF-8" standalone="yes"?>
<Relationships xmlns="http://schemas.openxmlformats.org/package/2006/relationships"><Relationship Id="rId2" Type="http://purl.oclc.org/ooxml/officeDocument/relationships/slide" Target="../slides/slide173.xml"/><Relationship Id="rId1" Type="http://purl.oclc.org/ooxml/officeDocument/relationships/notesMaster" Target="../notesMasters/notesMaster1.xml"/></Relationships>
</file>

<file path=ppt/notesSlides/_rels/notesSlide34.xml.rels><?xml version="1.0" encoding="UTF-8" standalone="yes"?>
<Relationships xmlns="http://schemas.openxmlformats.org/package/2006/relationships"><Relationship Id="rId3" Type="http://purl.oclc.org/ooxml/officeDocument/relationships/hyperlink" Target="https://docs.github.com/en/actions/using-workflows/workflow-syntax-for-github-actions#env" TargetMode="External"/><Relationship Id="rId2" Type="http://purl.oclc.org/ooxml/officeDocument/relationships/slide" Target="../slides/slide174.xml"/><Relationship Id="rId1" Type="http://purl.oclc.org/ooxml/officeDocument/relationships/notesMaster" Target="../notesMasters/notesMaster1.xml"/><Relationship Id="rId5" Type="http://purl.oclc.org/ooxml/officeDocument/relationships/hyperlink" Target="https://docs.github.com/en/actions/using-workflows/workflow-syntax-for-github-actions#jobsjob_idstepsenv" TargetMode="External"/><Relationship Id="rId4" Type="http://purl.oclc.org/ooxml/officeDocument/relationships/hyperlink" Target="https://docs.github.com/en/actions/using-workflows/workflow-syntax-for-github-actions#jobsjob_idenv" TargetMode="External"/></Relationships>
</file>

<file path=ppt/notesSlides/_rels/notesSlide35.xml.rels><?xml version="1.0" encoding="UTF-8" standalone="yes"?>
<Relationships xmlns="http://schemas.openxmlformats.org/package/2006/relationships"><Relationship Id="rId2" Type="http://purl.oclc.org/ooxml/officeDocument/relationships/slide" Target="../slides/slide175.xml"/><Relationship Id="rId1" Type="http://purl.oclc.org/ooxml/officeDocument/relationships/notesMaster" Target="../notesMasters/notesMaster1.xml"/></Relationships>
</file>

<file path=ppt/notesSlides/_rels/notesSlide36.xml.rels><?xml version="1.0" encoding="UTF-8" standalone="yes"?>
<Relationships xmlns="http://schemas.openxmlformats.org/package/2006/relationships"><Relationship Id="rId2" Type="http://purl.oclc.org/ooxml/officeDocument/relationships/slide" Target="../slides/slide176.xml"/><Relationship Id="rId1" Type="http://purl.oclc.org/ooxml/officeDocument/relationships/notesMaster" Target="../notesMasters/notesMaster1.xml"/></Relationships>
</file>

<file path=ppt/notesSlides/_rels/notesSlide37.xml.rels><?xml version="1.0" encoding="UTF-8" standalone="yes"?>
<Relationships xmlns="http://schemas.openxmlformats.org/package/2006/relationships"><Relationship Id="rId2" Type="http://purl.oclc.org/ooxml/officeDocument/relationships/slide" Target="../slides/slide177.xml"/><Relationship Id="rId1" Type="http://purl.oclc.org/ooxml/officeDocument/relationships/notesMaster" Target="../notesMasters/notesMaster1.xml"/></Relationships>
</file>

<file path=ppt/notesSlides/_rels/notesSlide38.xml.rels><?xml version="1.0" encoding="UTF-8" standalone="yes"?>
<Relationships xmlns="http://schemas.openxmlformats.org/package/2006/relationships"><Relationship Id="rId2" Type="http://purl.oclc.org/ooxml/officeDocument/relationships/slide" Target="../slides/slide178.xml"/><Relationship Id="rId1" Type="http://purl.oclc.org/ooxml/officeDocument/relationships/notesMaster" Target="../notesMasters/notesMaster1.xml"/></Relationships>
</file>

<file path=ppt/notesSlides/_rels/notesSlide39.xml.rels><?xml version="1.0" encoding="UTF-8" standalone="yes"?>
<Relationships xmlns="http://schemas.openxmlformats.org/package/2006/relationships"><Relationship Id="rId2" Type="http://purl.oclc.org/ooxml/officeDocument/relationships/slide" Target="../slides/slide179.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37.xml"/><Relationship Id="rId1" Type="http://purl.oclc.org/ooxml/officeDocument/relationships/notesMaster" Target="../notesMasters/notesMaster1.xml"/></Relationships>
</file>

<file path=ppt/notesSlides/_rels/notesSlide40.xml.rels><?xml version="1.0" encoding="UTF-8" standalone="yes"?>
<Relationships xmlns="http://schemas.openxmlformats.org/package/2006/relationships"><Relationship Id="rId2" Type="http://purl.oclc.org/ooxml/officeDocument/relationships/slide" Target="../slides/slide180.xml"/><Relationship Id="rId1" Type="http://purl.oclc.org/ooxml/officeDocument/relationships/notesMaster" Target="../notesMasters/notesMaster1.xml"/></Relationships>
</file>

<file path=ppt/notesSlides/_rels/notesSlide41.xml.rels><?xml version="1.0" encoding="UTF-8" standalone="yes"?>
<Relationships xmlns="http://schemas.openxmlformats.org/package/2006/relationships"><Relationship Id="rId2" Type="http://purl.oclc.org/ooxml/officeDocument/relationships/slide" Target="../slides/slide181.xml"/><Relationship Id="rId1" Type="http://purl.oclc.org/ooxml/officeDocument/relationships/notesMaster" Target="../notesMasters/notesMaster1.xml"/></Relationships>
</file>

<file path=ppt/notesSlides/_rels/notesSlide42.xml.rels><?xml version="1.0" encoding="UTF-8" standalone="yes"?>
<Relationships xmlns="http://schemas.openxmlformats.org/package/2006/relationships"><Relationship Id="rId2" Type="http://purl.oclc.org/ooxml/officeDocument/relationships/slide" Target="../slides/slide182.xml"/><Relationship Id="rId1" Type="http://purl.oclc.org/ooxml/officeDocument/relationships/notesMaster" Target="../notesMasters/notesMaster1.xml"/></Relationships>
</file>

<file path=ppt/notesSlides/_rels/notesSlide43.xml.rels><?xml version="1.0" encoding="UTF-8" standalone="yes"?>
<Relationships xmlns="http://schemas.openxmlformats.org/package/2006/relationships"><Relationship Id="rId2" Type="http://purl.oclc.org/ooxml/officeDocument/relationships/slide" Target="../slides/slide183.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76.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77.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93.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94.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104.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https://www.bytehide.com/blog/important-tips-to-writing-clean-csharp-code</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2</a:t>
            </a:fld>
            <a:endParaRPr lang="es-ES"/>
          </a:p>
        </p:txBody>
      </p:sp>
    </p:spTree>
    <p:extLst>
      <p:ext uri="{BB962C8B-B14F-4D97-AF65-F5344CB8AC3E}">
        <p14:creationId xmlns:p14="http://schemas.microsoft.com/office/powerpoint/2010/main" val="2229209767"/>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https://learn.microsoft.com/es-es/training/modules/implement-asynchronous-tasks/</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128</a:t>
            </a:fld>
            <a:endParaRPr lang="es-ES"/>
          </a:p>
        </p:txBody>
      </p:sp>
    </p:spTree>
    <p:extLst>
      <p:ext uri="{BB962C8B-B14F-4D97-AF65-F5344CB8AC3E}">
        <p14:creationId xmlns:p14="http://schemas.microsoft.com/office/powerpoint/2010/main" val="3639627081"/>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s-ES" b="0" i="0" dirty="0">
                <a:solidFill>
                  <a:srgbClr val="000000"/>
                </a:solidFill>
                <a:effectLst/>
                <a:latin typeface="Helvetica Neue"/>
              </a:rPr>
              <a:t>Luego hablare del dibujo de la diapo  diciendo las diferentes herramientas</a:t>
            </a:r>
          </a:p>
          <a:p>
            <a:pPr algn="l" fontAlgn="base"/>
            <a:endParaRPr lang="es-ES" b="0" i="0" dirty="0">
              <a:solidFill>
                <a:srgbClr val="000000"/>
              </a:solidFill>
              <a:effectLst/>
              <a:latin typeface="Helvetica Neue"/>
            </a:endParaRPr>
          </a:p>
          <a:p>
            <a:pPr algn="l" fontAlgn="base"/>
            <a:r>
              <a:rPr lang="es-ES" b="0" i="0" dirty="0">
                <a:solidFill>
                  <a:srgbClr val="000000"/>
                </a:solidFill>
                <a:effectLst/>
                <a:latin typeface="Helvetica Neue"/>
              </a:rPr>
              <a:t>DevOps es un marco de trabajo y una filosofía en constante evolución que promueve un mejor desarrollo de aplicaciones en menos tiempo y la rápida publicación de nuevas o revisadas funciones de software o productos para los clientes.</a:t>
            </a:r>
          </a:p>
          <a:p>
            <a:pPr algn="l" fontAlgn="base"/>
            <a:endParaRPr lang="es-ES" b="0" i="0" dirty="0">
              <a:solidFill>
                <a:srgbClr val="000000"/>
              </a:solidFill>
              <a:effectLst/>
              <a:latin typeface="Helvetica Neue"/>
            </a:endParaRPr>
          </a:p>
          <a:p>
            <a:pPr algn="l" fontAlgn="base"/>
            <a:r>
              <a:rPr lang="es-ES" b="0" i="0" dirty="0">
                <a:solidFill>
                  <a:srgbClr val="000000"/>
                </a:solidFill>
                <a:effectLst/>
                <a:latin typeface="Helvetica Neue"/>
              </a:rPr>
              <a:t>Con DevOps se promueve una comunicación continua más fluida, la colaboración, la integración, la visibilidad y la transparencia entre equipos de desarrollo de aplicaciones (Dev) y sus homólogos en operaciones tecnológicas (</a:t>
            </a:r>
            <a:r>
              <a:rPr lang="es-ES" b="0" i="0" dirty="0" err="1">
                <a:solidFill>
                  <a:srgbClr val="000000"/>
                </a:solidFill>
                <a:effectLst/>
                <a:latin typeface="Helvetica Neue"/>
              </a:rPr>
              <a:t>Ops</a:t>
            </a:r>
            <a:r>
              <a:rPr lang="es-ES" b="0" i="0" dirty="0">
                <a:solidFill>
                  <a:srgbClr val="000000"/>
                </a:solidFill>
                <a:effectLst/>
                <a:latin typeface="Helvetica Neue"/>
              </a:rPr>
              <a:t>).</a:t>
            </a:r>
          </a:p>
          <a:p>
            <a:pPr algn="l" fontAlgn="base"/>
            <a:endParaRPr lang="es-ES" b="0" i="0" dirty="0">
              <a:solidFill>
                <a:srgbClr val="000000"/>
              </a:solidFill>
              <a:effectLst/>
              <a:latin typeface="Helvetica Neue"/>
            </a:endParaRPr>
          </a:p>
          <a:p>
            <a:pPr algn="l" fontAlgn="base"/>
            <a:r>
              <a:rPr lang="es-ES" b="0" i="0" dirty="0">
                <a:solidFill>
                  <a:srgbClr val="000000"/>
                </a:solidFill>
                <a:effectLst/>
                <a:latin typeface="Helvetica Neue"/>
              </a:rPr>
              <a:t>Esta relación estrecha entre «Dev» y «</a:t>
            </a:r>
            <a:r>
              <a:rPr lang="es-ES" b="0" i="0" dirty="0" err="1">
                <a:solidFill>
                  <a:srgbClr val="000000"/>
                </a:solidFill>
                <a:effectLst/>
                <a:latin typeface="Helvetica Neue"/>
              </a:rPr>
              <a:t>Ops</a:t>
            </a:r>
            <a:r>
              <a:rPr lang="es-ES" b="0" i="0" dirty="0">
                <a:solidFill>
                  <a:srgbClr val="000000"/>
                </a:solidFill>
                <a:effectLst/>
                <a:latin typeface="Helvetica Neue"/>
              </a:rPr>
              <a:t>» se extiende a cada una de las fases del ciclo de vida de DevOps: desde la planificación inicial del software a las fases de codificación, compilación, pruebas y publicación, y en la puesta en marcha, las operaciones y la supervisión continua. Esta relación impulsa un bucle de retroalimentación continua con los clientes sobre las mejoras, el desarrollo, las pruebas y la puesta en marcha. Uno de los resultados de todos estos esfuerzos puede ser la publicación continua y más rápida de las adiciones y los cambios que se necesitan en las funciones.</a:t>
            </a:r>
          </a:p>
          <a:p>
            <a:pPr algn="l" fontAlgn="base"/>
            <a:endParaRPr lang="es-ES" b="0" i="0" dirty="0">
              <a:solidFill>
                <a:srgbClr val="000000"/>
              </a:solidFill>
              <a:effectLst/>
              <a:latin typeface="Helvetica Neue"/>
            </a:endParaRPr>
          </a:p>
          <a:p>
            <a:pPr algn="l" fontAlgn="base"/>
            <a:r>
              <a:rPr lang="es-ES" b="0" i="0" dirty="0">
                <a:solidFill>
                  <a:srgbClr val="000000"/>
                </a:solidFill>
                <a:effectLst/>
                <a:latin typeface="Helvetica Neue"/>
              </a:rPr>
              <a:t>Algunas personas agrupan los objetivos de DevOps en cuatro categorías: cultura, automatización, medición y uso compartido (CAMS, por sus siglas en inglés), y las herramientas de DevOps pueden ayudar en estas tareas. Con estas herramientas, los flujos de trabajo de desarrollo y operaciones se convierten en tareas más optimizadas y colaborativas al automatizar tareas que antes eran manuales, estáticas o que llevaban mucho tiempo, y que son necesarias para la integración, el desarrollo, las pruebas, la puesta en marcha o la supervisión.</a:t>
            </a:r>
          </a:p>
          <a:p>
            <a:endParaRPr lang="en-GB" dirty="0"/>
          </a:p>
          <a:p>
            <a:pPr algn="l" fontAlgn="base"/>
            <a:r>
              <a:rPr lang="es-ES" b="0" i="0" dirty="0">
                <a:solidFill>
                  <a:srgbClr val="000000"/>
                </a:solidFill>
                <a:effectLst/>
                <a:latin typeface="Helvetica Neue"/>
              </a:rPr>
              <a:t>Los seguidores de las prácticas de DevOps a menudo incorporan a su «cadena de herramientas» de DevOps particular algunas herramientas que se adaptan perfectamente a estos métodos. El objetivo de estas herramientas es tratar de optimizar, acortar y automatizar las diversas etapas del flujo de trabajo de creación de software (o «canalización»). Muchas de estas herramientas también promueven los postulados principales de DevOps, como son la automatización, la colaboración y la integración entre los equipos de desarrollo y operaciones. </a:t>
            </a:r>
          </a:p>
          <a:p>
            <a:pPr algn="l" fontAlgn="base"/>
            <a:endParaRPr lang="es-ES" b="0" i="0" dirty="0">
              <a:solidFill>
                <a:srgbClr val="000000"/>
              </a:solidFill>
              <a:effectLst/>
              <a:latin typeface="Helvetica Neue"/>
            </a:endParaRPr>
          </a:p>
          <a:p>
            <a:pPr algn="just"/>
            <a:r>
              <a:rPr lang="es-ES" sz="1800" b="1" dirty="0">
                <a:solidFill>
                  <a:srgbClr val="000000"/>
                </a:solidFill>
                <a:effectLst/>
                <a:latin typeface="Arial" panose="020B0604020202020204" pitchFamily="34" charset="0"/>
                <a:ea typeface="Times New Roman" panose="02020603050405020304" pitchFamily="18" charset="0"/>
              </a:rPr>
              <a:t>Por qué es tan importante DevOps</a:t>
            </a:r>
          </a:p>
          <a:p>
            <a:pPr algn="just"/>
            <a:endParaRPr lang="es-ES" sz="1800" dirty="0">
              <a:effectLst/>
              <a:latin typeface="Times New Roman" panose="02020603050405020304" pitchFamily="18" charset="0"/>
              <a:ea typeface="Times New Roman" panose="02020603050405020304" pitchFamily="18" charset="0"/>
            </a:endParaRPr>
          </a:p>
          <a:p>
            <a:pPr algn="just"/>
            <a:r>
              <a:rPr lang="es-ES" sz="1800" dirty="0">
                <a:solidFill>
                  <a:srgbClr val="000000"/>
                </a:solidFill>
                <a:effectLst/>
                <a:latin typeface="Arial" panose="020B0604020202020204" pitchFamily="34" charset="0"/>
                <a:ea typeface="Times New Roman" panose="02020603050405020304" pitchFamily="18" charset="0"/>
              </a:rPr>
              <a:t>Además de los esfuerzos por romper las barreras de comunicación y fomentar la colaboración entre los equipos de desarrollo y operaciones tecnológicas, uno de los principales valores de DevOps es lograr la satisfacción del cliente y prestar sus servicios en menos tiempo. DevOps también se ha creado para impulsar la innovación empresarial y ser el motor de continuas mejoras en los procesos.</a:t>
            </a:r>
            <a:endParaRPr lang="es-ES" sz="1800" dirty="0">
              <a:effectLst/>
              <a:latin typeface="Times New Roman" panose="02020603050405020304" pitchFamily="18" charset="0"/>
              <a:ea typeface="Times New Roman" panose="02020603050405020304" pitchFamily="18" charset="0"/>
            </a:endParaRPr>
          </a:p>
          <a:p>
            <a:pPr algn="just"/>
            <a:r>
              <a:rPr lang="es-ES" sz="1800" dirty="0">
                <a:solidFill>
                  <a:srgbClr val="000000"/>
                </a:solidFill>
                <a:effectLst/>
                <a:latin typeface="Arial" panose="020B0604020202020204" pitchFamily="34" charset="0"/>
                <a:ea typeface="Times New Roman" panose="02020603050405020304" pitchFamily="18" charset="0"/>
              </a:rPr>
              <a:t>La práctica de DevOps propicia que cada empresa se ponga como objetivo ofrecer un mejor servicio cada vez, en menos tiempo, de mejor calidad y con mayor seguridad a sus clientes finales; por ejemplo, con actualizaciones, funciones o versiones de producto más frecuentes. Puede reflejarse en la rapidez con la que llega al cliente una nueva versión del producto o una nueva función manteniendo los mismos niveles de calidad y seguridad, o en el poco tiempo que se necesita para identificar un problema o un error y, a continuación, solucionarlo y volver a publicar una versión corregida.</a:t>
            </a:r>
            <a:endParaRPr lang="es-ES" sz="1800" dirty="0">
              <a:effectLst/>
              <a:latin typeface="Times New Roman" panose="02020603050405020304" pitchFamily="18" charset="0"/>
              <a:ea typeface="Times New Roman" panose="02020603050405020304" pitchFamily="18" charset="0"/>
            </a:endParaRPr>
          </a:p>
          <a:p>
            <a:pPr algn="just"/>
            <a:r>
              <a:rPr lang="es-ES" sz="1800" dirty="0">
                <a:solidFill>
                  <a:srgbClr val="000000"/>
                </a:solidFill>
                <a:effectLst/>
                <a:latin typeface="Arial" panose="020B0604020202020204" pitchFamily="34" charset="0"/>
                <a:ea typeface="Times New Roman" panose="02020603050405020304" pitchFamily="18" charset="0"/>
              </a:rPr>
              <a:t>Sin duda, todo este trabajo de DevOps se sustenta en una infraestructura subyacente con un rendimiento, una disponibilidad y una fiabilidad fluida y sin interrupciones del software, el cual se desarrolla y se prueba en primer lugar y, luego, se lanza a la fase de producción.</a:t>
            </a:r>
            <a:endParaRPr lang="es-ES"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A continuación se ofrece un ejemplo de herramientas que se emplean en las diversas etapas del ciclo de DevOps.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Planificación. En esta fase se definen los requisitos y valores empresariales. Algunas herramientas de muestra son Jira o Git, con las cuales se puede hacer un seguimiento de los problemas conocidos y llevar a cabo la gestión de los proyectos.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Codificación. Esta fase implica el diseño del software y la creación del código. Algunas herramientas de muestra son GitHub,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GitLab</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Bitbucket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o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Stash</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Compilación. En esta fase se gestionan las versiones y las compilaciones del software, y se utilizan herramientas automatizadas que ayudan a compilar y crear paquetes de código para publicarlos después para la producción. Se utilizan </a:t>
            </a:r>
            <a:r>
              <a:rPr lang="es-ES" sz="1800" dirty="0">
                <a:effectLst/>
                <a:latin typeface="Arial" panose="020B0604020202020204" pitchFamily="34" charset="0"/>
                <a:ea typeface="Times New Roman" panose="02020603050405020304" pitchFamily="18" charset="0"/>
                <a:cs typeface="Times New Roman" panose="02020603050405020304" pitchFamily="18" charset="0"/>
                <a:hlinkClick r:id="rId3" tooltip="SEO: Code and Artifact Repository"/>
              </a:rPr>
              <a:t>repositorios de código</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fuente o repositorios de paquetes que también «empaquetan» la infraestructura que se necesita para el lanzamiento del producto. Algunas herramientas de muestra son Docker, Ansible,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Puppet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Chef,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Gradle</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Maven o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JFrog</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Artifactory</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Prueba. Esta fase incluye la realización de pruebas continuas (manuales o automatizadas) para garantizar la calidad de la programación. Algunas herramientas de muestra son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JUnit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Codeception</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Selenium</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Vagrant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TestNG</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o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BlazeMeter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Puesta en marcha. En esta fase se emplean herramientas que ayudan a gestionar, coordinar, programar y automatizar las tareas de producción de las versiones de productos. Algunas herramientas de muestra son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Puppet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Chef, Ansible, Jenkins,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Kubernetes</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OpenShift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OpenStack</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Docker o Jira.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Funcionamiento. En esta fase se gestiona el software durante su producción. Algunas herramientas de muestra son Ansible,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Puppet</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PowerShell, Chef, Salt o Otter.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
              </a:lnSpc>
              <a:spcAft>
                <a:spcPts val="800"/>
              </a:spcAft>
              <a:buSzPts val="1000"/>
              <a:buFont typeface="Symbol" panose="05050102010706020507" pitchFamily="18" charset="2"/>
              <a:buChar char=""/>
              <a:tabLst>
                <a:tab pos="457200" algn="l"/>
              </a:tabLs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Supervisión. En esta fase se identifica y recopila información sobre problemas que surgen en una versión de software específica que se encuentra en producción. Algunas herramientas de muestra son New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Relic</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Datadog</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Grafana</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Wireshark,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Splunk</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Nagios o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Slack</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gn="l" fontAlgn="base"/>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133</a:t>
            </a:fld>
            <a:endParaRPr lang="en-GB"/>
          </a:p>
        </p:txBody>
      </p:sp>
    </p:spTree>
    <p:extLst>
      <p:ext uri="{BB962C8B-B14F-4D97-AF65-F5344CB8AC3E}">
        <p14:creationId xmlns:p14="http://schemas.microsoft.com/office/powerpoint/2010/main" val="1585470739"/>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s-ES" b="0" i="0" dirty="0">
                <a:solidFill>
                  <a:srgbClr val="333333"/>
                </a:solidFill>
                <a:effectLst/>
                <a:latin typeface="AmazonEmberLight"/>
              </a:rPr>
              <a:t>La </a:t>
            </a:r>
            <a:r>
              <a:rPr lang="es-ES" b="0" i="0" dirty="0">
                <a:solidFill>
                  <a:srgbClr val="333333"/>
                </a:solidFill>
                <a:effectLst/>
                <a:latin typeface="AmazonEmberBold"/>
              </a:rPr>
              <a:t>integración continua</a:t>
            </a:r>
            <a:r>
              <a:rPr lang="es-ES" b="0" i="0" dirty="0">
                <a:solidFill>
                  <a:srgbClr val="333333"/>
                </a:solidFill>
                <a:effectLst/>
                <a:latin typeface="AmazonEmberLight"/>
              </a:rPr>
              <a:t> es una práctica de </a:t>
            </a:r>
            <a:r>
              <a:rPr lang="es-ES" b="0" i="0" u="none" strike="noStrike" dirty="0">
                <a:solidFill>
                  <a:srgbClr val="0972D3"/>
                </a:solidFill>
                <a:effectLst/>
                <a:latin typeface="AmazonEmberLight"/>
                <a:hlinkClick r:id="rId3"/>
              </a:rPr>
              <a:t>desarrollo de software</a:t>
            </a:r>
            <a:r>
              <a:rPr lang="es-ES" b="0" i="0" dirty="0">
                <a:solidFill>
                  <a:srgbClr val="333333"/>
                </a:solidFill>
                <a:effectLst/>
                <a:latin typeface="AmazonEmberLight"/>
              </a:rPr>
              <a:t> mediante la cual los desarrolladores combinan los cambios en el código en un repositorio central de forma periódica, tras lo cual se ejecutan versiones y pruebas automáticas. La integración continua se refiere en su mayoría a la fase de creación o integración del proceso de publicación de software y conlleva un componente de automatización (p. ej., CI o servicio de versiones) y un componente cultural (p. ej., aprender a integrar con frecuencia). Los objetivos clave de la integración continua consisten en encontrar y arreglar errores con mayor rapidez, mejorar la calidad del software y reducir el tiempo que se tarda en validar y publicar nuevas actualizaciones de software.</a:t>
            </a:r>
          </a:p>
          <a:p>
            <a:pPr algn="l" rtl="0"/>
            <a:endParaRPr lang="es-ES" b="0" i="0" dirty="0">
              <a:solidFill>
                <a:srgbClr val="333333"/>
              </a:solidFill>
              <a:effectLst/>
              <a:latin typeface="AmazonEmberLight"/>
            </a:endParaRPr>
          </a:p>
          <a:p>
            <a:pPr algn="l" rtl="0"/>
            <a:r>
              <a:rPr lang="es-ES" b="0" i="0" u="none" strike="noStrike" dirty="0">
                <a:solidFill>
                  <a:srgbClr val="1F3D5C"/>
                </a:solidFill>
                <a:effectLst/>
                <a:latin typeface="AmazonEmberLight"/>
              </a:rPr>
              <a:t>¿Por qué es necesaria la integración continua?</a:t>
            </a:r>
          </a:p>
          <a:p>
            <a:pPr algn="l" rtl="0"/>
            <a:endParaRPr lang="es-ES" b="0" i="0" dirty="0">
              <a:solidFill>
                <a:srgbClr val="1F3D5C"/>
              </a:solidFill>
              <a:effectLst/>
              <a:latin typeface="AmazonEmberLight"/>
            </a:endParaRPr>
          </a:p>
          <a:p>
            <a:pPr algn="l" rtl="0"/>
            <a:r>
              <a:rPr lang="es-ES" b="0" i="0" dirty="0">
                <a:solidFill>
                  <a:srgbClr val="333333"/>
                </a:solidFill>
                <a:effectLst/>
                <a:latin typeface="AmazonEmberLight"/>
              </a:rPr>
              <a:t>Anteriormente, era común que los desarrolladores de un equipo trabajasen aislados durante un largo periodo de tiempo y solo intentasen combinar los cambios en la versión maestra una vez que habían completado el trabajo. Como consecuencia, la combinación de los cambios en el código resultaba difícil y ardua, además de dar lugar a la acumulación de errores durante mucho tiempo que no se corregían. Estos factores hacían que resultase más difícil proporcionar las actualizaciones a los clientes con rapidez.</a:t>
            </a:r>
          </a:p>
          <a:p>
            <a:pPr algn="l" rtl="0"/>
            <a:endParaRPr lang="es-ES" b="0" i="0" dirty="0">
              <a:solidFill>
                <a:srgbClr val="333333"/>
              </a:solidFill>
              <a:effectLst/>
              <a:latin typeface="AmazonEmberLight"/>
            </a:endParaRPr>
          </a:p>
          <a:p>
            <a:pPr algn="l" rtl="0"/>
            <a:r>
              <a:rPr lang="es-ES" b="0" i="0" u="none" strike="noStrike" dirty="0">
                <a:solidFill>
                  <a:srgbClr val="1F3D5C"/>
                </a:solidFill>
                <a:effectLst/>
                <a:latin typeface="AmazonEmberLight"/>
              </a:rPr>
              <a:t>¿En qué consiste la integración continua?</a:t>
            </a:r>
          </a:p>
          <a:p>
            <a:pPr algn="l" rtl="0"/>
            <a:endParaRPr lang="es-ES" b="0" i="0" dirty="0">
              <a:solidFill>
                <a:srgbClr val="1F3D5C"/>
              </a:solidFill>
              <a:effectLst/>
              <a:latin typeface="AmazonEmberLight"/>
            </a:endParaRPr>
          </a:p>
          <a:p>
            <a:pPr algn="l" rtl="0"/>
            <a:r>
              <a:rPr lang="es-ES" b="0" i="0" dirty="0">
                <a:solidFill>
                  <a:srgbClr val="333333"/>
                </a:solidFill>
                <a:effectLst/>
                <a:latin typeface="AmazonEmberLight"/>
              </a:rPr>
              <a:t>Con la integración continua, los desarrolladores envían los cambios de forma periódica a un repositorio compartido con un sistema de control de versiones como Git. Antes de cada envío, los desarrolladores pueden elegir ejecutar pruebas de unidad local en el código como medida de verificación adicional antes de la integración. Un servicio de integración continua crea y ejecuta automáticamente pruebas de unidad en los nuevos cambios realizados en el código para identificar inmediatamente cualquier error.</a:t>
            </a:r>
          </a:p>
          <a:p>
            <a:pPr algn="l" rtl="0"/>
            <a:endParaRPr lang="es-ES" b="0" i="0" dirty="0">
              <a:solidFill>
                <a:srgbClr val="333333"/>
              </a:solidFill>
              <a:effectLst/>
              <a:latin typeface="AmazonEmberLight"/>
            </a:endParaRPr>
          </a:p>
          <a:p>
            <a:pPr algn="l" rtl="0"/>
            <a:r>
              <a:rPr lang="es-ES" b="0" i="1" dirty="0">
                <a:solidFill>
                  <a:srgbClr val="333333"/>
                </a:solidFill>
                <a:effectLst/>
                <a:latin typeface="AmazonEmberLight"/>
              </a:rPr>
              <a:t>La integración continua se refiere a la fase de creación y pruebas de unidad del proceso de publicación de software. Cada revisión enviada activa automáticamente la creación y las pruebas.</a:t>
            </a:r>
            <a:br>
              <a:rPr lang="es-ES" b="0" i="1" dirty="0">
                <a:solidFill>
                  <a:srgbClr val="333333"/>
                </a:solidFill>
                <a:effectLst/>
                <a:latin typeface="AmazonEmberLight"/>
              </a:rPr>
            </a:br>
            <a:endParaRPr lang="es-ES" b="0" i="0" dirty="0">
              <a:solidFill>
                <a:srgbClr val="333333"/>
              </a:solidFill>
              <a:effectLst/>
              <a:latin typeface="AmazonEmberLight"/>
            </a:endParaRPr>
          </a:p>
          <a:p>
            <a:pPr algn="l" rtl="0"/>
            <a:r>
              <a:rPr lang="es-ES" b="0" i="0" dirty="0">
                <a:solidFill>
                  <a:srgbClr val="333333"/>
                </a:solidFill>
                <a:effectLst/>
                <a:latin typeface="AmazonEmberLight"/>
              </a:rPr>
              <a:t>Con la </a:t>
            </a:r>
            <a:r>
              <a:rPr lang="es-ES" b="0" i="0" u="none" strike="noStrike" dirty="0">
                <a:solidFill>
                  <a:srgbClr val="0972D3"/>
                </a:solidFill>
                <a:effectLst/>
                <a:latin typeface="AmazonEmberLight"/>
                <a:hlinkClick r:id="rId4"/>
              </a:rPr>
              <a:t>entrega continua</a:t>
            </a:r>
            <a:r>
              <a:rPr lang="es-ES" b="0" i="0" dirty="0">
                <a:solidFill>
                  <a:srgbClr val="333333"/>
                </a:solidFill>
                <a:effectLst/>
                <a:latin typeface="AmazonEmberLight"/>
              </a:rPr>
              <a:t>, se crean, prueban y preparan automáticamente los cambios en el código y se entregan para la fase de producción. La entrega continua amplía la integración continua al implementar todos los cambios en el código en un entorno de pruebas y/o de producción después de la fase de creación.</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134</a:t>
            </a:fld>
            <a:endParaRPr lang="en-GB"/>
          </a:p>
        </p:txBody>
      </p:sp>
    </p:spTree>
    <p:extLst>
      <p:ext uri="{BB962C8B-B14F-4D97-AF65-F5344CB8AC3E}">
        <p14:creationId xmlns:p14="http://schemas.microsoft.com/office/powerpoint/2010/main" val="1068957521"/>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s-ES" b="0" i="0" dirty="0">
                <a:solidFill>
                  <a:srgbClr val="333333"/>
                </a:solidFill>
                <a:effectLst/>
                <a:latin typeface="AmazonEmberLight"/>
              </a:rPr>
              <a:t>La Entrega Continua (</a:t>
            </a:r>
            <a:r>
              <a:rPr lang="es-ES" b="0" i="0" dirty="0" err="1">
                <a:solidFill>
                  <a:srgbClr val="333333"/>
                </a:solidFill>
                <a:effectLst/>
                <a:latin typeface="AmazonEmberLight"/>
              </a:rPr>
              <a:t>Continuous</a:t>
            </a:r>
            <a:r>
              <a:rPr lang="es-ES" b="0" i="0" dirty="0">
                <a:solidFill>
                  <a:srgbClr val="333333"/>
                </a:solidFill>
                <a:effectLst/>
                <a:latin typeface="AmazonEmberLight"/>
              </a:rPr>
              <a:t> </a:t>
            </a:r>
            <a:r>
              <a:rPr lang="es-ES" b="0" i="0" dirty="0" err="1">
                <a:solidFill>
                  <a:srgbClr val="333333"/>
                </a:solidFill>
                <a:effectLst/>
                <a:latin typeface="AmazonEmberLight"/>
              </a:rPr>
              <a:t>Delivery</a:t>
            </a:r>
            <a:r>
              <a:rPr lang="es-ES" b="0" i="0" dirty="0">
                <a:solidFill>
                  <a:srgbClr val="333333"/>
                </a:solidFill>
                <a:effectLst/>
                <a:latin typeface="AmazonEmberLight"/>
              </a:rPr>
              <a:t> en inglés) es una práctica clave en DevOps que tiene como objetivo principal asegurar que el software se pueda entregar de forma rápida, confiable y sostenible a través de procesos de desarrollo altamente automatizados y eficientes. Se enfoca en llevar los artefactos de software (aplicaciones, servicios, etc.) a un estado donde puedan ser liberados en cualquier momento.</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Aquí te explico los conceptos clave de la Entrega Continua:</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1. **Automatización:**</a:t>
            </a:r>
          </a:p>
          <a:p>
            <a:pPr algn="l" rtl="0"/>
            <a:r>
              <a:rPr lang="es-ES" b="0" i="0" dirty="0">
                <a:solidFill>
                  <a:srgbClr val="333333"/>
                </a:solidFill>
                <a:effectLst/>
                <a:latin typeface="AmazonEmberLight"/>
              </a:rPr>
              <a:t>   La Entrega Continua se basa en la automatización de todo el proceso de construcción, prueba e implementación del software. Esto significa que cada paso, desde la compilación del código hasta la ejecución de pruebas y la liberación, se realiza de forma automática utilizando herramientas específicas.</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2. **Integración Continua:**</a:t>
            </a:r>
          </a:p>
          <a:p>
            <a:pPr algn="l" rtl="0"/>
            <a:r>
              <a:rPr lang="es-ES" b="0" i="0" dirty="0">
                <a:solidFill>
                  <a:srgbClr val="333333"/>
                </a:solidFill>
                <a:effectLst/>
                <a:latin typeface="AmazonEmberLight"/>
              </a:rPr>
              <a:t>   La Integración Continua es un componente fundamental de la Entrega Continua. Implica la integración frecuente del código en un repositorio compartido, donde se realizan pruebas y verificaciones automáticas para garantizar que las nuevas contribuciones no rompan el sistema existente.</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3. **Despliegue Automatizado:**</a:t>
            </a:r>
          </a:p>
          <a:p>
            <a:pPr algn="l" rtl="0"/>
            <a:r>
              <a:rPr lang="es-ES" b="0" i="0" dirty="0">
                <a:solidFill>
                  <a:srgbClr val="333333"/>
                </a:solidFill>
                <a:effectLst/>
                <a:latin typeface="AmazonEmberLight"/>
              </a:rPr>
              <a:t>   La Entrega Continua implica que el proceso de despliegue en los distintos entornos (desarrollo, pruebas, preproducción, producción) está completamente automatizado. Esto permite que las nuevas versiones del software se implementen en estos entornos de manera eficiente y sin errores manuales.</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4. **Pruebas Automatizadas:**</a:t>
            </a:r>
          </a:p>
          <a:p>
            <a:pPr algn="l" rtl="0"/>
            <a:r>
              <a:rPr lang="es-ES" b="0" i="0" dirty="0">
                <a:solidFill>
                  <a:srgbClr val="333333"/>
                </a:solidFill>
                <a:effectLst/>
                <a:latin typeface="AmazonEmberLight"/>
              </a:rPr>
              <a:t>   Se utilizan pruebas automáticas en cada etapa del proceso de desarrollo y entrega para garantizar la calidad del software. Estas pruebas incluyen pruebas unitarias, pruebas de integración, pruebas de sistema y cualquier otro tipo de prueba que se considere relevante para la aplicación.</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5. **Liberación Bajo Demanda:**</a:t>
            </a:r>
          </a:p>
          <a:p>
            <a:pPr algn="l" rtl="0"/>
            <a:r>
              <a:rPr lang="es-ES" b="0" i="0" dirty="0">
                <a:solidFill>
                  <a:srgbClr val="333333"/>
                </a:solidFill>
                <a:effectLst/>
                <a:latin typeface="AmazonEmberLight"/>
              </a:rPr>
              <a:t>   La Entrega Continua permite que se pueda liberar software en cualquier momento con solo presionar un botón. Esto proporciona flexibilidad y rapidez en la respuesta a las necesidades del negocio o a las oportunidades del mercado.</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6. **</a:t>
            </a:r>
            <a:r>
              <a:rPr lang="es-ES" b="0" i="0" dirty="0" err="1">
                <a:solidFill>
                  <a:srgbClr val="333333"/>
                </a:solidFill>
                <a:effectLst/>
                <a:latin typeface="AmazonEmberLight"/>
              </a:rPr>
              <a:t>Feedback</a:t>
            </a:r>
            <a:r>
              <a:rPr lang="es-ES" b="0" i="0" dirty="0">
                <a:solidFill>
                  <a:srgbClr val="333333"/>
                </a:solidFill>
                <a:effectLst/>
                <a:latin typeface="AmazonEmberLight"/>
              </a:rPr>
              <a:t> Rápido:**</a:t>
            </a:r>
          </a:p>
          <a:p>
            <a:pPr algn="l" rtl="0"/>
            <a:r>
              <a:rPr lang="es-ES" b="0" i="0" dirty="0">
                <a:solidFill>
                  <a:srgbClr val="333333"/>
                </a:solidFill>
                <a:effectLst/>
                <a:latin typeface="AmazonEmberLight"/>
              </a:rPr>
              <a:t>   Al permitir la entrega rápida y frecuente de software, la Entrega Continua facilita la obtención de </a:t>
            </a:r>
            <a:r>
              <a:rPr lang="es-ES" b="0" i="0" dirty="0" err="1">
                <a:solidFill>
                  <a:srgbClr val="333333"/>
                </a:solidFill>
                <a:effectLst/>
                <a:latin typeface="AmazonEmberLight"/>
              </a:rPr>
              <a:t>feedback</a:t>
            </a:r>
            <a:r>
              <a:rPr lang="es-ES" b="0" i="0" dirty="0">
                <a:solidFill>
                  <a:srgbClr val="333333"/>
                </a:solidFill>
                <a:effectLst/>
                <a:latin typeface="AmazonEmberLight"/>
              </a:rPr>
              <a:t> rápidamente sobre las nuevas funcionalidades y correcciones. Esto permite realizar ajustes rápidos y continuos para mejorar la calidad y la satisfacción del cliente.</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En resumen, la Entrega Continua busca eliminar las barreras entre los equipos de desarrollo y operaciones al permitir una entrega más rápida y confiable de software. Esto no solo mejora la eficiencia y la calidad, sino que también facilita la adaptación ágil a los cambios y la satisfacción constante de las necesidades de los usuarios finales.</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La </a:t>
            </a:r>
            <a:r>
              <a:rPr lang="es-ES" b="0" i="0" dirty="0">
                <a:solidFill>
                  <a:srgbClr val="333333"/>
                </a:solidFill>
                <a:effectLst/>
                <a:latin typeface="AmazonEmberBold"/>
              </a:rPr>
              <a:t>entrega continua</a:t>
            </a:r>
            <a:r>
              <a:rPr lang="es-ES" b="0" i="0" dirty="0">
                <a:solidFill>
                  <a:srgbClr val="333333"/>
                </a:solidFill>
                <a:effectLst/>
                <a:latin typeface="AmazonEmberLight"/>
              </a:rPr>
              <a:t> es una práctica de desarrollo de software mediante la cual se preparan automáticamente los cambios en el código y se entregan a la fase de producción. Fundamental para el </a:t>
            </a:r>
            <a:r>
              <a:rPr lang="es-ES" b="0" i="0" u="none" strike="noStrike" dirty="0">
                <a:solidFill>
                  <a:srgbClr val="0972D3"/>
                </a:solidFill>
                <a:effectLst/>
                <a:latin typeface="AmazonEmberLight"/>
                <a:hlinkClick r:id="rId3"/>
              </a:rPr>
              <a:t>desarrollo de aplicaciones modernas</a:t>
            </a:r>
            <a:r>
              <a:rPr lang="es-ES" b="0" i="0" dirty="0">
                <a:solidFill>
                  <a:srgbClr val="333333"/>
                </a:solidFill>
                <a:effectLst/>
                <a:latin typeface="AmazonEmberLight"/>
              </a:rPr>
              <a:t>, la entrega continua amplia la </a:t>
            </a:r>
            <a:r>
              <a:rPr lang="es-ES" b="0" i="0" u="none" strike="noStrike" dirty="0">
                <a:solidFill>
                  <a:srgbClr val="0972D3"/>
                </a:solidFill>
                <a:effectLst/>
                <a:latin typeface="AmazonEmberLight"/>
                <a:hlinkClick r:id="rId4"/>
              </a:rPr>
              <a:t>integración continua</a:t>
            </a:r>
            <a:r>
              <a:rPr lang="es-ES" b="0" i="0" dirty="0">
                <a:solidFill>
                  <a:srgbClr val="333333"/>
                </a:solidFill>
                <a:effectLst/>
                <a:latin typeface="AmazonEmberLight"/>
              </a:rPr>
              <a:t> al implementar todos los cambios en el código en un entorno de pruebas o de producción después de la fase de compilación. Cuando la entrega continua se implementa de manera adecuada, los desarrolladores dispondrán siempre de un artefacto listo para su implementación que se ha sometido a un proceso de pruebas estandarizado. </a:t>
            </a:r>
          </a:p>
          <a:p>
            <a:pPr algn="l" rtl="0"/>
            <a:endParaRPr lang="es-ES" b="0" i="0" dirty="0">
              <a:solidFill>
                <a:srgbClr val="333333"/>
              </a:solidFill>
              <a:effectLst/>
              <a:latin typeface="AmazonEmberLight"/>
            </a:endParaRPr>
          </a:p>
          <a:p>
            <a:pPr algn="l" rtl="0"/>
            <a:r>
              <a:rPr lang="es-ES" b="0" i="0" dirty="0">
                <a:solidFill>
                  <a:srgbClr val="333333"/>
                </a:solidFill>
                <a:effectLst/>
                <a:latin typeface="AmazonEmberLight"/>
              </a:rPr>
              <a:t>La entrega continua permite a los desarrolladores automatizar las pruebas más allá de las pruebas de unidades, por lo que pueden verificar actualizaciones en las aplicaciones en varias dimensiones antes de enviarlas a los clientes. Las pruebas pueden incluir pruebas de la UI, de carga, de integración, de fiabilidad de la API, etc. De este modo, los desarrolladores pueden validar las actualizaciones de forma más exhaustiva y descubrir problemas por anticipado. Con la nube, resulta sencillo y rentable automatizar la creación y replicación de varios entornos de pruebas, algo que anteriormente era complicado en las instalaciones.</a:t>
            </a:r>
          </a:p>
          <a:p>
            <a:pPr algn="l" rtl="0"/>
            <a:endParaRPr lang="es-ES" b="0" i="0" dirty="0">
              <a:solidFill>
                <a:srgbClr val="333333"/>
              </a:solidFill>
              <a:effectLst/>
              <a:latin typeface="AmazonEmberLight"/>
            </a:endParaRPr>
          </a:p>
          <a:p>
            <a:pPr algn="l" rtl="0"/>
            <a:r>
              <a:rPr lang="es-ES" b="0" i="0" u="none" strike="noStrike" dirty="0">
                <a:solidFill>
                  <a:srgbClr val="1F3D5C"/>
                </a:solidFill>
                <a:effectLst/>
                <a:latin typeface="AmazonEmberLight"/>
              </a:rPr>
              <a:t>Entrega continua e implementación continua</a:t>
            </a:r>
          </a:p>
          <a:p>
            <a:pPr algn="l" rtl="0"/>
            <a:endParaRPr lang="es-ES" b="0" i="0" dirty="0">
              <a:solidFill>
                <a:srgbClr val="1F3D5C"/>
              </a:solidFill>
              <a:effectLst/>
              <a:latin typeface="AmazonEmberLight"/>
            </a:endParaRPr>
          </a:p>
          <a:p>
            <a:pPr algn="l" rtl="0"/>
            <a:r>
              <a:rPr lang="es-ES" b="0" i="0" dirty="0">
                <a:solidFill>
                  <a:srgbClr val="333333"/>
                </a:solidFill>
                <a:effectLst/>
                <a:latin typeface="AmazonEmberLight"/>
              </a:rPr>
              <a:t>Con la entrega continua, todos los cambios en el código se crean, se prueban y se envían a un entorno de almacenamiento o pruebas de no producción. Pueden efectuarse varias pruebas al mismo tiempo antes de la implementación en producción. La diferencia entre la entrega continua y la implementación continua es la diferencia de aprobación manual para actualizar la producción. Con la implementación continua, la producción tiene lugar de manera automática, sin aprobación explícita. </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135</a:t>
            </a:fld>
            <a:endParaRPr lang="en-GB"/>
          </a:p>
        </p:txBody>
      </p:sp>
    </p:spTree>
    <p:extLst>
      <p:ext uri="{BB962C8B-B14F-4D97-AF65-F5344CB8AC3E}">
        <p14:creationId xmlns:p14="http://schemas.microsoft.com/office/powerpoint/2010/main" val="4095533119"/>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s-ES" b="0" i="0" dirty="0">
                <a:solidFill>
                  <a:srgbClr val="000000"/>
                </a:solidFill>
                <a:effectLst/>
                <a:latin typeface="Helvetica Neue"/>
              </a:rPr>
              <a:t>A continuación se ofrece un ejemplo de herramientas que se emplean en las diversas etapas del ciclo de DevOps.</a:t>
            </a:r>
          </a:p>
          <a:p>
            <a:pPr algn="l" fontAlgn="base"/>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Planificación.</a:t>
            </a:r>
            <a:r>
              <a:rPr lang="es-ES" b="0" i="0" dirty="0">
                <a:solidFill>
                  <a:srgbClr val="000000"/>
                </a:solidFill>
                <a:effectLst/>
                <a:latin typeface="Helvetica Neue"/>
              </a:rPr>
              <a:t> En esta fase se definen los requisitos y valores empresariales. Algunas herramientas de muestra son Jira o Git, con las cuales se puede hacer un seguimiento de los problemas conocidos y llevar a cabo la gestión de los proyectos.</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Codificación.</a:t>
            </a:r>
            <a:r>
              <a:rPr lang="es-ES" b="0" i="0" dirty="0">
                <a:solidFill>
                  <a:srgbClr val="000000"/>
                </a:solidFill>
                <a:effectLst/>
                <a:latin typeface="Helvetica Neue"/>
              </a:rPr>
              <a:t> Esta fase implica el diseño del software y la creación del código. Algunas herramientas de muestra son GitHub, </a:t>
            </a:r>
            <a:r>
              <a:rPr lang="es-ES" b="0" i="0" dirty="0" err="1">
                <a:solidFill>
                  <a:srgbClr val="000000"/>
                </a:solidFill>
                <a:effectLst/>
                <a:latin typeface="Helvetica Neue"/>
              </a:rPr>
              <a:t>GitLab</a:t>
            </a:r>
            <a:r>
              <a:rPr lang="es-ES" b="0" i="0" dirty="0">
                <a:solidFill>
                  <a:srgbClr val="000000"/>
                </a:solidFill>
                <a:effectLst/>
                <a:latin typeface="Helvetica Neue"/>
              </a:rPr>
              <a:t>, </a:t>
            </a:r>
            <a:r>
              <a:rPr lang="es-ES" b="0" i="0" dirty="0" err="1">
                <a:solidFill>
                  <a:srgbClr val="000000"/>
                </a:solidFill>
                <a:effectLst/>
                <a:latin typeface="Helvetica Neue"/>
              </a:rPr>
              <a:t>Bitbucket</a:t>
            </a:r>
            <a:r>
              <a:rPr lang="es-ES" b="0" i="0" dirty="0">
                <a:solidFill>
                  <a:srgbClr val="000000"/>
                </a:solidFill>
                <a:effectLst/>
                <a:latin typeface="Helvetica Neue"/>
              </a:rPr>
              <a:t> o </a:t>
            </a:r>
            <a:r>
              <a:rPr lang="es-ES" b="0" i="0" dirty="0" err="1">
                <a:solidFill>
                  <a:srgbClr val="000000"/>
                </a:solidFill>
                <a:effectLst/>
                <a:latin typeface="Helvetica Neue"/>
              </a:rPr>
              <a:t>Stash</a:t>
            </a:r>
            <a:r>
              <a:rPr lang="es-ES" b="0" i="0" dirty="0">
                <a:solidFill>
                  <a:srgbClr val="000000"/>
                </a:solidFill>
                <a:effectLst/>
                <a:latin typeface="Helvetica Neue"/>
              </a:rPr>
              <a:t>.</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Compilación.</a:t>
            </a:r>
            <a:r>
              <a:rPr lang="es-ES" b="0" i="0" dirty="0">
                <a:solidFill>
                  <a:srgbClr val="000000"/>
                </a:solidFill>
                <a:effectLst/>
                <a:latin typeface="Helvetica Neue"/>
              </a:rPr>
              <a:t> En esta fase se gestionan las versiones y las compilaciones del software, y se utilizan herramientas automatizadas que ayudan a compilar y crear paquetes de código para publicarlos después para la producción. Se utilizan </a:t>
            </a:r>
            <a:r>
              <a:rPr lang="es-ES" b="0" i="0" dirty="0">
                <a:solidFill>
                  <a:srgbClr val="000000"/>
                </a:solidFill>
                <a:effectLst/>
                <a:latin typeface="Helvetica Neue"/>
                <a:hlinkClick r:id="rId3" tooltip="SEO: Code and Artifact Repository"/>
              </a:rPr>
              <a:t>repositorios de código</a:t>
            </a:r>
            <a:r>
              <a:rPr lang="es-ES" b="0" i="0" dirty="0">
                <a:solidFill>
                  <a:srgbClr val="000000"/>
                </a:solidFill>
                <a:effectLst/>
                <a:latin typeface="Helvetica Neue"/>
              </a:rPr>
              <a:t> fuente o repositorios de paquetes que también «empaquetan» la infraestructura que se necesita para el lanzamiento del producto. Algunas herramientas de muestra son Docker, Ansible, </a:t>
            </a:r>
            <a:r>
              <a:rPr lang="es-ES" b="0" i="0" dirty="0" err="1">
                <a:solidFill>
                  <a:srgbClr val="000000"/>
                </a:solidFill>
                <a:effectLst/>
                <a:latin typeface="Helvetica Neue"/>
              </a:rPr>
              <a:t>Puppet</a:t>
            </a:r>
            <a:r>
              <a:rPr lang="es-ES" b="0" i="0" dirty="0">
                <a:solidFill>
                  <a:srgbClr val="000000"/>
                </a:solidFill>
                <a:effectLst/>
                <a:latin typeface="Helvetica Neue"/>
              </a:rPr>
              <a:t>, Chef, </a:t>
            </a:r>
            <a:r>
              <a:rPr lang="es-ES" b="0" i="0" dirty="0" err="1">
                <a:solidFill>
                  <a:srgbClr val="000000"/>
                </a:solidFill>
                <a:effectLst/>
                <a:latin typeface="Helvetica Neue"/>
              </a:rPr>
              <a:t>Gradle</a:t>
            </a:r>
            <a:r>
              <a:rPr lang="es-ES" b="0" i="0" dirty="0">
                <a:solidFill>
                  <a:srgbClr val="000000"/>
                </a:solidFill>
                <a:effectLst/>
                <a:latin typeface="Helvetica Neue"/>
              </a:rPr>
              <a:t>, Maven o </a:t>
            </a:r>
            <a:r>
              <a:rPr lang="es-ES" b="0" i="0" dirty="0" err="1">
                <a:solidFill>
                  <a:srgbClr val="000000"/>
                </a:solidFill>
                <a:effectLst/>
                <a:latin typeface="Helvetica Neue"/>
              </a:rPr>
              <a:t>JFrog</a:t>
            </a:r>
            <a:r>
              <a:rPr lang="es-ES" b="0" i="0" dirty="0">
                <a:solidFill>
                  <a:srgbClr val="000000"/>
                </a:solidFill>
                <a:effectLst/>
                <a:latin typeface="Helvetica Neue"/>
              </a:rPr>
              <a:t> </a:t>
            </a:r>
            <a:r>
              <a:rPr lang="es-ES" b="0" i="0" dirty="0" err="1">
                <a:solidFill>
                  <a:srgbClr val="000000"/>
                </a:solidFill>
                <a:effectLst/>
                <a:latin typeface="Helvetica Neue"/>
              </a:rPr>
              <a:t>Artifactory</a:t>
            </a:r>
            <a:r>
              <a:rPr lang="es-ES" b="0" i="0" dirty="0">
                <a:solidFill>
                  <a:srgbClr val="000000"/>
                </a:solidFill>
                <a:effectLst/>
                <a:latin typeface="Helvetica Neue"/>
              </a:rPr>
              <a:t>.</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Prueba.</a:t>
            </a:r>
            <a:r>
              <a:rPr lang="es-ES" b="0" i="0" dirty="0">
                <a:solidFill>
                  <a:srgbClr val="000000"/>
                </a:solidFill>
                <a:effectLst/>
                <a:latin typeface="Helvetica Neue"/>
              </a:rPr>
              <a:t> Esta fase incluye la realización de pruebas continuas (manuales o automatizadas) para garantizar la calidad de la programación. Algunas herramientas de muestra son </a:t>
            </a:r>
            <a:r>
              <a:rPr lang="es-ES" b="0" i="0" dirty="0" err="1">
                <a:solidFill>
                  <a:srgbClr val="000000"/>
                </a:solidFill>
                <a:effectLst/>
                <a:latin typeface="Helvetica Neue"/>
              </a:rPr>
              <a:t>JUnit</a:t>
            </a:r>
            <a:r>
              <a:rPr lang="es-ES" b="0" i="0" dirty="0">
                <a:solidFill>
                  <a:srgbClr val="000000"/>
                </a:solidFill>
                <a:effectLst/>
                <a:latin typeface="Helvetica Neue"/>
              </a:rPr>
              <a:t>, </a:t>
            </a:r>
            <a:r>
              <a:rPr lang="es-ES" b="0" i="0" dirty="0" err="1">
                <a:solidFill>
                  <a:srgbClr val="000000"/>
                </a:solidFill>
                <a:effectLst/>
                <a:latin typeface="Helvetica Neue"/>
              </a:rPr>
              <a:t>Codeception</a:t>
            </a:r>
            <a:r>
              <a:rPr lang="es-ES" b="0" i="0" dirty="0">
                <a:solidFill>
                  <a:srgbClr val="000000"/>
                </a:solidFill>
                <a:effectLst/>
                <a:latin typeface="Helvetica Neue"/>
              </a:rPr>
              <a:t>, </a:t>
            </a:r>
            <a:r>
              <a:rPr lang="es-ES" b="0" i="0" dirty="0" err="1">
                <a:solidFill>
                  <a:srgbClr val="000000"/>
                </a:solidFill>
                <a:effectLst/>
                <a:latin typeface="Helvetica Neue"/>
              </a:rPr>
              <a:t>Selenium</a:t>
            </a:r>
            <a:r>
              <a:rPr lang="es-ES" b="0" i="0" dirty="0">
                <a:solidFill>
                  <a:srgbClr val="000000"/>
                </a:solidFill>
                <a:effectLst/>
                <a:latin typeface="Helvetica Neue"/>
              </a:rPr>
              <a:t>, </a:t>
            </a:r>
            <a:r>
              <a:rPr lang="es-ES" b="0" i="0" dirty="0" err="1">
                <a:solidFill>
                  <a:srgbClr val="000000"/>
                </a:solidFill>
                <a:effectLst/>
                <a:latin typeface="Helvetica Neue"/>
              </a:rPr>
              <a:t>Vagrant</a:t>
            </a:r>
            <a:r>
              <a:rPr lang="es-ES" b="0" i="0" dirty="0">
                <a:solidFill>
                  <a:srgbClr val="000000"/>
                </a:solidFill>
                <a:effectLst/>
                <a:latin typeface="Helvetica Neue"/>
              </a:rPr>
              <a:t>, </a:t>
            </a:r>
            <a:r>
              <a:rPr lang="es-ES" b="0" i="0" dirty="0" err="1">
                <a:solidFill>
                  <a:srgbClr val="000000"/>
                </a:solidFill>
                <a:effectLst/>
                <a:latin typeface="Helvetica Neue"/>
              </a:rPr>
              <a:t>TestNG</a:t>
            </a:r>
            <a:r>
              <a:rPr lang="es-ES" b="0" i="0" dirty="0">
                <a:solidFill>
                  <a:srgbClr val="000000"/>
                </a:solidFill>
                <a:effectLst/>
                <a:latin typeface="Helvetica Neue"/>
              </a:rPr>
              <a:t> o </a:t>
            </a:r>
            <a:r>
              <a:rPr lang="es-ES" b="0" i="0" dirty="0" err="1">
                <a:solidFill>
                  <a:srgbClr val="000000"/>
                </a:solidFill>
                <a:effectLst/>
                <a:latin typeface="Helvetica Neue"/>
              </a:rPr>
              <a:t>BlazeMeter</a:t>
            </a:r>
            <a:r>
              <a:rPr lang="es-ES" b="0" i="0" dirty="0">
                <a:solidFill>
                  <a:srgbClr val="000000"/>
                </a:solidFill>
                <a:effectLst/>
                <a:latin typeface="Helvetica Neue"/>
              </a:rPr>
              <a:t>.</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Puesta en marcha.</a:t>
            </a:r>
            <a:r>
              <a:rPr lang="es-ES" b="0" i="0" dirty="0">
                <a:solidFill>
                  <a:srgbClr val="000000"/>
                </a:solidFill>
                <a:effectLst/>
                <a:latin typeface="Helvetica Neue"/>
              </a:rPr>
              <a:t> En esta fase se emplean herramientas que ayudan a gestionar, coordinar, programar y automatizar las tareas de producción de las versiones de productos. Algunas herramientas de muestra son </a:t>
            </a:r>
            <a:r>
              <a:rPr lang="es-ES" b="0" i="0" dirty="0" err="1">
                <a:solidFill>
                  <a:srgbClr val="000000"/>
                </a:solidFill>
                <a:effectLst/>
                <a:latin typeface="Helvetica Neue"/>
              </a:rPr>
              <a:t>Puppet</a:t>
            </a:r>
            <a:r>
              <a:rPr lang="es-ES" b="0" i="0" dirty="0">
                <a:solidFill>
                  <a:srgbClr val="000000"/>
                </a:solidFill>
                <a:effectLst/>
                <a:latin typeface="Helvetica Neue"/>
              </a:rPr>
              <a:t>, Chef, Ansible, Jenkins, </a:t>
            </a:r>
            <a:r>
              <a:rPr lang="es-ES" b="0" i="0" dirty="0" err="1">
                <a:solidFill>
                  <a:srgbClr val="000000"/>
                </a:solidFill>
                <a:effectLst/>
                <a:latin typeface="Helvetica Neue"/>
              </a:rPr>
              <a:t>Kubernetes</a:t>
            </a:r>
            <a:r>
              <a:rPr lang="es-ES" b="0" i="0" dirty="0">
                <a:solidFill>
                  <a:srgbClr val="000000"/>
                </a:solidFill>
                <a:effectLst/>
                <a:latin typeface="Helvetica Neue"/>
              </a:rPr>
              <a:t>, </a:t>
            </a:r>
            <a:r>
              <a:rPr lang="es-ES" b="0" i="0" dirty="0" err="1">
                <a:solidFill>
                  <a:srgbClr val="000000"/>
                </a:solidFill>
                <a:effectLst/>
                <a:latin typeface="Helvetica Neue"/>
              </a:rPr>
              <a:t>OpenShift</a:t>
            </a:r>
            <a:r>
              <a:rPr lang="es-ES" b="0" i="0" dirty="0">
                <a:solidFill>
                  <a:srgbClr val="000000"/>
                </a:solidFill>
                <a:effectLst/>
                <a:latin typeface="Helvetica Neue"/>
              </a:rPr>
              <a:t>, </a:t>
            </a:r>
            <a:r>
              <a:rPr lang="es-ES" b="0" i="0" dirty="0" err="1">
                <a:solidFill>
                  <a:srgbClr val="000000"/>
                </a:solidFill>
                <a:effectLst/>
                <a:latin typeface="Helvetica Neue"/>
              </a:rPr>
              <a:t>OpenStack</a:t>
            </a:r>
            <a:r>
              <a:rPr lang="es-ES" b="0" i="0" dirty="0">
                <a:solidFill>
                  <a:srgbClr val="000000"/>
                </a:solidFill>
                <a:effectLst/>
                <a:latin typeface="Helvetica Neue"/>
              </a:rPr>
              <a:t>, Docker o Jira.</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Funcionamiento.</a:t>
            </a:r>
            <a:r>
              <a:rPr lang="es-ES" b="0" i="0" dirty="0">
                <a:solidFill>
                  <a:srgbClr val="000000"/>
                </a:solidFill>
                <a:effectLst/>
                <a:latin typeface="Helvetica Neue"/>
              </a:rPr>
              <a:t> En esta fase se gestiona el software durante su producción. Algunas herramientas de muestra son Ansible, </a:t>
            </a:r>
            <a:r>
              <a:rPr lang="es-ES" b="0" i="0" dirty="0" err="1">
                <a:solidFill>
                  <a:srgbClr val="000000"/>
                </a:solidFill>
                <a:effectLst/>
                <a:latin typeface="Helvetica Neue"/>
              </a:rPr>
              <a:t>Puppet</a:t>
            </a:r>
            <a:r>
              <a:rPr lang="es-ES" b="0" i="0" dirty="0">
                <a:solidFill>
                  <a:srgbClr val="000000"/>
                </a:solidFill>
                <a:effectLst/>
                <a:latin typeface="Helvetica Neue"/>
              </a:rPr>
              <a:t>, PowerShell, Chef, Salt o Otter.</a:t>
            </a:r>
          </a:p>
          <a:p>
            <a:pPr algn="l" fontAlgn="base">
              <a:buFont typeface="Arial" panose="020B0604020202020204" pitchFamily="34" charset="0"/>
              <a:buChar char="•"/>
            </a:pPr>
            <a:endParaRPr lang="es-ES" b="0" i="0" dirty="0">
              <a:solidFill>
                <a:srgbClr val="000000"/>
              </a:solidFill>
              <a:effectLst/>
              <a:latin typeface="Helvetica Neue"/>
            </a:endParaRPr>
          </a:p>
          <a:p>
            <a:pPr algn="l" fontAlgn="base">
              <a:buFont typeface="Arial" panose="020B0604020202020204" pitchFamily="34" charset="0"/>
              <a:buChar char="•"/>
            </a:pPr>
            <a:r>
              <a:rPr lang="es-ES" b="1" i="0" dirty="0">
                <a:solidFill>
                  <a:srgbClr val="000000"/>
                </a:solidFill>
                <a:effectLst/>
                <a:latin typeface="Helvetica Neue"/>
              </a:rPr>
              <a:t>Supervisión.</a:t>
            </a:r>
            <a:r>
              <a:rPr lang="es-ES" b="0" i="0" dirty="0">
                <a:solidFill>
                  <a:srgbClr val="000000"/>
                </a:solidFill>
                <a:effectLst/>
                <a:latin typeface="Helvetica Neue"/>
              </a:rPr>
              <a:t> En esta fase se identifica y recopila información sobre problemas que surgen en una versión de software específica que se encuentra en producción. Algunas herramientas de muestra son New </a:t>
            </a:r>
            <a:r>
              <a:rPr lang="es-ES" b="0" i="0" dirty="0" err="1">
                <a:solidFill>
                  <a:srgbClr val="000000"/>
                </a:solidFill>
                <a:effectLst/>
                <a:latin typeface="Helvetica Neue"/>
              </a:rPr>
              <a:t>Relic</a:t>
            </a:r>
            <a:r>
              <a:rPr lang="es-ES" b="0" i="0" dirty="0">
                <a:solidFill>
                  <a:srgbClr val="000000"/>
                </a:solidFill>
                <a:effectLst/>
                <a:latin typeface="Helvetica Neue"/>
              </a:rPr>
              <a:t>, </a:t>
            </a:r>
            <a:r>
              <a:rPr lang="es-ES" b="0" i="0" dirty="0" err="1">
                <a:solidFill>
                  <a:srgbClr val="000000"/>
                </a:solidFill>
                <a:effectLst/>
                <a:latin typeface="Helvetica Neue"/>
              </a:rPr>
              <a:t>Datadog</a:t>
            </a:r>
            <a:r>
              <a:rPr lang="es-ES" b="0" i="0" dirty="0">
                <a:solidFill>
                  <a:srgbClr val="000000"/>
                </a:solidFill>
                <a:effectLst/>
                <a:latin typeface="Helvetica Neue"/>
              </a:rPr>
              <a:t>, </a:t>
            </a:r>
            <a:r>
              <a:rPr lang="es-ES" b="0" i="0" dirty="0" err="1">
                <a:solidFill>
                  <a:srgbClr val="000000"/>
                </a:solidFill>
                <a:effectLst/>
                <a:latin typeface="Helvetica Neue"/>
              </a:rPr>
              <a:t>Grafana</a:t>
            </a:r>
            <a:r>
              <a:rPr lang="es-ES" b="0" i="0" dirty="0">
                <a:solidFill>
                  <a:srgbClr val="000000"/>
                </a:solidFill>
                <a:effectLst/>
                <a:latin typeface="Helvetica Neue"/>
              </a:rPr>
              <a:t>, Wireshark, </a:t>
            </a:r>
            <a:r>
              <a:rPr lang="es-ES" b="0" i="0" dirty="0" err="1">
                <a:solidFill>
                  <a:srgbClr val="000000"/>
                </a:solidFill>
                <a:effectLst/>
                <a:latin typeface="Helvetica Neue"/>
              </a:rPr>
              <a:t>Splunk</a:t>
            </a:r>
            <a:r>
              <a:rPr lang="es-ES" b="0" i="0" dirty="0">
                <a:solidFill>
                  <a:srgbClr val="000000"/>
                </a:solidFill>
                <a:effectLst/>
                <a:latin typeface="Helvetica Neue"/>
              </a:rPr>
              <a:t>, Nagios o </a:t>
            </a:r>
            <a:r>
              <a:rPr lang="es-ES" b="0" i="0" dirty="0" err="1">
                <a:solidFill>
                  <a:srgbClr val="000000"/>
                </a:solidFill>
                <a:effectLst/>
                <a:latin typeface="Helvetica Neue"/>
              </a:rPr>
              <a:t>Slack</a:t>
            </a:r>
            <a:r>
              <a:rPr lang="es-ES" b="0" i="0" dirty="0">
                <a:solidFill>
                  <a:srgbClr val="000000"/>
                </a:solidFill>
                <a:effectLst/>
                <a:latin typeface="Helvetica Neue"/>
              </a:rPr>
              <a:t>.</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136</a:t>
            </a:fld>
            <a:endParaRPr lang="en-GB"/>
          </a:p>
        </p:txBody>
      </p:sp>
    </p:spTree>
    <p:extLst>
      <p:ext uri="{BB962C8B-B14F-4D97-AF65-F5344CB8AC3E}">
        <p14:creationId xmlns:p14="http://schemas.microsoft.com/office/powerpoint/2010/main" val="647156118"/>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800000"/>
                </a:solidFill>
                <a:effectLst/>
                <a:latin typeface="Times New Roman" panose="02020603050405020304" pitchFamily="18" charset="0"/>
              </a:rPr>
              <a:t>¿QUE ES LA CALIDAD DEL </a:t>
            </a:r>
            <a:r>
              <a:rPr lang="es-ES" b="0" i="1" dirty="0">
                <a:solidFill>
                  <a:srgbClr val="800000"/>
                </a:solidFill>
                <a:effectLst/>
                <a:latin typeface="Times New Roman" panose="02020603050405020304" pitchFamily="18" charset="0"/>
              </a:rPr>
              <a:t>SOFTWARE</a:t>
            </a:r>
            <a:r>
              <a:rPr lang="es-ES" b="0" i="0" dirty="0">
                <a:solidFill>
                  <a:srgbClr val="800000"/>
                </a:solidFill>
                <a:effectLst/>
                <a:latin typeface="Times New Roman" panose="02020603050405020304" pitchFamily="18" charset="0"/>
              </a:rPr>
              <a:t>?</a:t>
            </a:r>
          </a:p>
          <a:p>
            <a:pPr algn="l"/>
            <a:endParaRPr lang="es-ES" b="0" i="0" dirty="0">
              <a:solidFill>
                <a:srgbClr val="8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La calidad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es el conjunto de cualidades que lo caracterizan y que determinan su utilidad y existencia. La calidad es sinónimo de eficiencia, flexibilidad, corrección, confiabilidad, mantenibilidad, portabilidad, usabilidad, seguridad e </a:t>
            </a:r>
            <a:r>
              <a:rPr lang="es-ES" b="0" i="0" dirty="0" err="1">
                <a:solidFill>
                  <a:srgbClr val="000000"/>
                </a:solidFill>
                <a:effectLst/>
                <a:latin typeface="Times New Roman" panose="02020603050405020304" pitchFamily="18" charset="0"/>
              </a:rPr>
              <a:t>integridad.La</a:t>
            </a:r>
            <a:r>
              <a:rPr lang="es-ES" b="0" i="0" dirty="0">
                <a:solidFill>
                  <a:srgbClr val="000000"/>
                </a:solidFill>
                <a:effectLst/>
                <a:latin typeface="Times New Roman" panose="02020603050405020304" pitchFamily="18" charset="0"/>
              </a:rPr>
              <a:t> calidad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es medible y varía de un sistema a otro o de un programa a otro. Un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elaborado para el control de naves espaciales debe ser confiable al nivel de "cero fallas"; un</a:t>
            </a:r>
            <a:r>
              <a:rPr lang="es-ES" b="0" i="1" dirty="0">
                <a:solidFill>
                  <a:srgbClr val="000000"/>
                </a:solidFill>
                <a:effectLst/>
                <a:latin typeface="Times New Roman" panose="02020603050405020304" pitchFamily="18" charset="0"/>
              </a:rPr>
              <a:t> software</a:t>
            </a:r>
            <a:r>
              <a:rPr lang="es-ES" b="0" i="0" dirty="0">
                <a:solidFill>
                  <a:srgbClr val="000000"/>
                </a:solidFill>
                <a:effectLst/>
                <a:latin typeface="Times New Roman" panose="02020603050405020304" pitchFamily="18" charset="0"/>
              </a:rPr>
              <a:t> hecho para ejecutarse una sola vez no requiere el mismo nivel de calidad; mientras que un producto de</a:t>
            </a:r>
            <a:r>
              <a:rPr lang="es-ES" b="0" i="1" dirty="0">
                <a:solidFill>
                  <a:srgbClr val="000000"/>
                </a:solidFill>
                <a:effectLst/>
                <a:latin typeface="Times New Roman" panose="02020603050405020304" pitchFamily="18" charset="0"/>
              </a:rPr>
              <a:t> software</a:t>
            </a:r>
            <a:r>
              <a:rPr lang="es-ES" b="0" i="0" dirty="0">
                <a:solidFill>
                  <a:srgbClr val="000000"/>
                </a:solidFill>
                <a:effectLst/>
                <a:latin typeface="Times New Roman" panose="02020603050405020304" pitchFamily="18" charset="0"/>
              </a:rPr>
              <a:t> para ser explotado durante un largo período (10 años o más), necesita ser confiable, mantenible y flexible para disminuir los costos de mantenimiento y perfeccionamiento durante el tiempo de explotación.</a:t>
            </a:r>
          </a:p>
          <a:p>
            <a:pPr algn="l"/>
            <a:endParaRPr lang="es-ES" b="0" i="0" dirty="0">
              <a:solidFill>
                <a:srgbClr val="0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La calidad del software puede medirse después de elaborado el producto. Pero esto puede resultar muy costoso si se detectan problemas deriva dos de imperfecciones en el diseño, por lo que es imprescindible tener en cuenta tanto la obtención de la calidad como su control durante todas las etapas del ciclo de vida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a:t>
            </a:r>
          </a:p>
          <a:p>
            <a:pPr algn="l"/>
            <a:endParaRPr lang="es-ES" b="0" i="0" dirty="0">
              <a:solidFill>
                <a:srgbClr val="000000"/>
              </a:solidFill>
              <a:effectLst/>
              <a:latin typeface="Times New Roman" panose="02020603050405020304" pitchFamily="18" charset="0"/>
            </a:endParaRPr>
          </a:p>
          <a:p>
            <a:pPr algn="l"/>
            <a:r>
              <a:rPr lang="es-ES" b="0" i="0" dirty="0">
                <a:solidFill>
                  <a:srgbClr val="800000"/>
                </a:solidFill>
                <a:effectLst/>
                <a:latin typeface="Times New Roman" panose="02020603050405020304" pitchFamily="18" charset="0"/>
              </a:rPr>
              <a:t>¿COMO OBTENER UN </a:t>
            </a:r>
            <a:r>
              <a:rPr lang="es-ES" b="0" i="1" dirty="0">
                <a:solidFill>
                  <a:srgbClr val="800000"/>
                </a:solidFill>
                <a:effectLst/>
                <a:latin typeface="Times New Roman" panose="02020603050405020304" pitchFamily="18" charset="0"/>
              </a:rPr>
              <a:t>SOFTWARE</a:t>
            </a:r>
            <a:r>
              <a:rPr lang="es-ES" b="0" i="0" dirty="0">
                <a:solidFill>
                  <a:srgbClr val="800000"/>
                </a:solidFill>
                <a:effectLst/>
                <a:latin typeface="Times New Roman" panose="02020603050405020304" pitchFamily="18" charset="0"/>
              </a:rPr>
              <a:t> DE CALIDAD?</a:t>
            </a:r>
          </a:p>
          <a:p>
            <a:pPr algn="l"/>
            <a:endParaRPr lang="es-ES" b="0" i="0" dirty="0">
              <a:solidFill>
                <a:srgbClr val="8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La obtención de un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con calidad implica la utilización de metodologías o procedimientos estándares para el análisis, diseño, programación y prueba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que permitan uniformar la filosofía de trabajo, en aras de lograr una mayor confiabilidad, mantenibilidad y facilidad de prueba, a la vez que eleven la productividad, tanto para la labor de desarrollo como para el control de la calidad del </a:t>
            </a:r>
            <a:r>
              <a:rPr lang="es-ES" b="0" i="1" dirty="0" err="1">
                <a:solidFill>
                  <a:srgbClr val="000000"/>
                </a:solidFill>
                <a:effectLst/>
                <a:latin typeface="Times New Roman" panose="02020603050405020304" pitchFamily="18" charset="0"/>
              </a:rPr>
              <a:t>software</a:t>
            </a:r>
            <a:r>
              <a:rPr lang="es-ES" b="0" i="0" dirty="0" err="1">
                <a:solidFill>
                  <a:srgbClr val="000000"/>
                </a:solidFill>
                <a:effectLst/>
                <a:latin typeface="Times New Roman" panose="02020603050405020304" pitchFamily="18" charset="0"/>
              </a:rPr>
              <a:t>.La</a:t>
            </a:r>
            <a:r>
              <a:rPr lang="es-ES" b="0" i="0" dirty="0">
                <a:solidFill>
                  <a:srgbClr val="000000"/>
                </a:solidFill>
                <a:effectLst/>
                <a:latin typeface="Times New Roman" panose="02020603050405020304" pitchFamily="18" charset="0"/>
              </a:rPr>
              <a:t> política establecida debe estar sustentada sobre tres principios básicos: tecnológico, administrativo y ergonómico.</a:t>
            </a:r>
          </a:p>
          <a:p>
            <a:pPr algn="l"/>
            <a:endParaRPr lang="es-ES" b="0" i="0" dirty="0">
              <a:solidFill>
                <a:srgbClr val="0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El principio tecnológico define las técnicas a utilizar en el proceso de desarrollo del </a:t>
            </a:r>
            <a:r>
              <a:rPr lang="es-ES" b="0" i="1" dirty="0">
                <a:solidFill>
                  <a:srgbClr val="000000"/>
                </a:solidFill>
                <a:effectLst/>
                <a:latin typeface="Times New Roman" panose="02020603050405020304" pitchFamily="18" charset="0"/>
              </a:rPr>
              <a:t>software.</a:t>
            </a:r>
          </a:p>
          <a:p>
            <a:pPr algn="l"/>
            <a:endParaRPr lang="es-ES" b="0" i="0" dirty="0">
              <a:solidFill>
                <a:srgbClr val="0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El principio administrativo contempla las funciones de planificación y control del desarrollo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así como la organización del ambiente o centro de ingeniería de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a:t>
            </a:r>
          </a:p>
          <a:p>
            <a:pPr algn="l"/>
            <a:endParaRPr lang="es-ES" b="0" i="0" dirty="0">
              <a:solidFill>
                <a:srgbClr val="0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El principio ergonómico define la interfaz entre el usuario y el ambiente automatizado.</a:t>
            </a:r>
          </a:p>
          <a:p>
            <a:pPr algn="l"/>
            <a:endParaRPr lang="es-ES" b="0" i="0" dirty="0">
              <a:solidFill>
                <a:srgbClr val="000000"/>
              </a:solidFill>
              <a:effectLst/>
              <a:latin typeface="Times New Roman" panose="02020603050405020304" pitchFamily="18" charset="0"/>
            </a:endParaRPr>
          </a:p>
          <a:p>
            <a:pPr algn="l"/>
            <a:r>
              <a:rPr lang="es-ES" b="0" i="0" dirty="0">
                <a:solidFill>
                  <a:srgbClr val="000000"/>
                </a:solidFill>
                <a:effectLst/>
                <a:latin typeface="Times New Roman" panose="02020603050405020304" pitchFamily="18" charset="0"/>
              </a:rPr>
              <a:t>La adopción de una buena política contribuye en gran medida a lograr la calidad del </a:t>
            </a:r>
            <a:r>
              <a:rPr lang="es-ES" b="0" i="1" dirty="0">
                <a:solidFill>
                  <a:srgbClr val="000000"/>
                </a:solidFill>
                <a:effectLst/>
                <a:latin typeface="Times New Roman" panose="02020603050405020304" pitchFamily="18" charset="0"/>
              </a:rPr>
              <a:t>software</a:t>
            </a:r>
            <a:r>
              <a:rPr lang="es-ES" b="0" i="0" dirty="0">
                <a:solidFill>
                  <a:srgbClr val="000000"/>
                </a:solidFill>
                <a:effectLst/>
                <a:latin typeface="Times New Roman" panose="02020603050405020304" pitchFamily="18" charset="0"/>
              </a:rPr>
              <a:t>, pero no la asegura. Para el aseguramiento de la calidad es necesario su control o evaluación.</a:t>
            </a:r>
          </a:p>
          <a:p>
            <a:endParaRPr lang="en-GB" dirty="0"/>
          </a:p>
          <a:p>
            <a:pPr algn="l"/>
            <a:r>
              <a:rPr lang="es-ES" b="0" i="0" dirty="0">
                <a:solidFill>
                  <a:srgbClr val="0A0000"/>
                </a:solidFill>
                <a:effectLst/>
                <a:latin typeface="Inter"/>
              </a:rPr>
              <a:t>8 características principales de calidad de software</a:t>
            </a:r>
          </a:p>
          <a:p>
            <a:pPr algn="l"/>
            <a:r>
              <a:rPr lang="es-ES" b="0" i="0" dirty="0">
                <a:solidFill>
                  <a:srgbClr val="141414"/>
                </a:solidFill>
                <a:effectLst/>
                <a:latin typeface="Inter"/>
              </a:rPr>
              <a:t>Las 8 principales características de calidad del software son:</a:t>
            </a:r>
          </a:p>
          <a:p>
            <a:pPr algn="l"/>
            <a:endParaRPr lang="es-ES" b="0" i="0" dirty="0">
              <a:solidFill>
                <a:srgbClr val="141414"/>
              </a:solidFill>
              <a:effectLst/>
              <a:latin typeface="Inter"/>
            </a:endParaRPr>
          </a:p>
          <a:p>
            <a:pPr algn="l">
              <a:buFont typeface="Arial" panose="020B0604020202020204" pitchFamily="34" charset="0"/>
              <a:buChar char="•"/>
            </a:pPr>
            <a:r>
              <a:rPr lang="es-ES" b="1" i="0" dirty="0">
                <a:solidFill>
                  <a:srgbClr val="141414"/>
                </a:solidFill>
                <a:effectLst/>
                <a:latin typeface="Inter"/>
              </a:rPr>
              <a:t>Idoneidad funcional</a:t>
            </a:r>
            <a:r>
              <a:rPr lang="es-ES" b="0" i="0" dirty="0">
                <a:solidFill>
                  <a:srgbClr val="141414"/>
                </a:solidFill>
                <a:effectLst/>
                <a:latin typeface="Inter"/>
              </a:rPr>
              <a:t>. El grado o nivel en que el software resultante proporciona funciones que satisfacen las necesidades establecidas para determinadas condiciones.</a:t>
            </a:r>
          </a:p>
          <a:p>
            <a:pPr algn="l">
              <a:buFont typeface="Arial" panose="020B0604020202020204" pitchFamily="34" charset="0"/>
              <a:buChar char="•"/>
            </a:pPr>
            <a:r>
              <a:rPr lang="es-ES" b="1" i="0" dirty="0">
                <a:solidFill>
                  <a:srgbClr val="141414"/>
                </a:solidFill>
                <a:effectLst/>
                <a:latin typeface="Inter"/>
              </a:rPr>
              <a:t>Fiabilidad</a:t>
            </a:r>
            <a:r>
              <a:rPr lang="es-ES" b="0" i="0" dirty="0">
                <a:solidFill>
                  <a:srgbClr val="141414"/>
                </a:solidFill>
                <a:effectLst/>
                <a:latin typeface="Inter"/>
              </a:rPr>
              <a:t>. El grado en que un sistema o componente software realiza sus funciones bajo determinadas condiciones y período de tiempo.</a:t>
            </a:r>
          </a:p>
          <a:p>
            <a:pPr algn="l">
              <a:buFont typeface="Arial" panose="020B0604020202020204" pitchFamily="34" charset="0"/>
              <a:buChar char="•"/>
            </a:pPr>
            <a:r>
              <a:rPr lang="es-ES" b="1" i="0" dirty="0">
                <a:solidFill>
                  <a:srgbClr val="141414"/>
                </a:solidFill>
                <a:effectLst/>
                <a:latin typeface="Inter"/>
              </a:rPr>
              <a:t>Eficiencia en el desempeño</a:t>
            </a:r>
            <a:r>
              <a:rPr lang="es-ES" b="0" i="0" dirty="0">
                <a:solidFill>
                  <a:srgbClr val="141414"/>
                </a:solidFill>
                <a:effectLst/>
                <a:latin typeface="Inter"/>
              </a:rPr>
              <a:t>. El rendimiento en relación con la cantidad de recursos utilizados en las condiciones establecidas.</a:t>
            </a:r>
          </a:p>
          <a:p>
            <a:pPr algn="l">
              <a:buFont typeface="Arial" panose="020B0604020202020204" pitchFamily="34" charset="0"/>
              <a:buChar char="•"/>
            </a:pPr>
            <a:r>
              <a:rPr lang="es-ES" b="1" i="0" dirty="0">
                <a:solidFill>
                  <a:srgbClr val="141414"/>
                </a:solidFill>
                <a:effectLst/>
                <a:latin typeface="Inter"/>
              </a:rPr>
              <a:t>Usabilidad.</a:t>
            </a:r>
            <a:r>
              <a:rPr lang="es-ES" b="0" i="0" dirty="0">
                <a:solidFill>
                  <a:srgbClr val="141414"/>
                </a:solidFill>
                <a:effectLst/>
                <a:latin typeface="Inter"/>
              </a:rPr>
              <a:t> El grado o nivel en que el software permite ser entendido, aprendido, usado y fácil para el usuario.</a:t>
            </a:r>
          </a:p>
          <a:p>
            <a:pPr algn="l">
              <a:buFont typeface="Arial" panose="020B0604020202020204" pitchFamily="34" charset="0"/>
              <a:buChar char="•"/>
            </a:pPr>
            <a:r>
              <a:rPr lang="es-ES" b="1" i="0" dirty="0">
                <a:solidFill>
                  <a:srgbClr val="141414"/>
                </a:solidFill>
                <a:effectLst/>
                <a:latin typeface="Inter"/>
              </a:rPr>
              <a:t>Seguridad</a:t>
            </a:r>
            <a:r>
              <a:rPr lang="es-ES" b="0" i="0" dirty="0">
                <a:solidFill>
                  <a:srgbClr val="141414"/>
                </a:solidFill>
                <a:effectLst/>
                <a:latin typeface="Inter"/>
              </a:rPr>
              <a:t>. El grado de protección de la información y los datos para que las personas o los sistemas no autorizados no puedan leerlos o modificarlos y que permita el acceso y uso a las personas o sistemas autorizados.</a:t>
            </a:r>
          </a:p>
          <a:p>
            <a:pPr algn="l">
              <a:buFont typeface="Arial" panose="020B0604020202020204" pitchFamily="34" charset="0"/>
              <a:buChar char="•"/>
            </a:pPr>
            <a:r>
              <a:rPr lang="es-ES" b="1" i="0" dirty="0">
                <a:solidFill>
                  <a:srgbClr val="141414"/>
                </a:solidFill>
                <a:effectLst/>
                <a:latin typeface="Inter"/>
              </a:rPr>
              <a:t>Compatibilidad</a:t>
            </a:r>
            <a:r>
              <a:rPr lang="es-ES" b="0" i="0" dirty="0">
                <a:solidFill>
                  <a:srgbClr val="141414"/>
                </a:solidFill>
                <a:effectLst/>
                <a:latin typeface="Inter"/>
              </a:rPr>
              <a:t>. El grado en que dos o más sistemas o componentes pueden intercambiar información y/o realizar sus funciones.</a:t>
            </a:r>
          </a:p>
          <a:p>
            <a:pPr algn="l">
              <a:buFont typeface="Arial" panose="020B0604020202020204" pitchFamily="34" charset="0"/>
              <a:buChar char="•"/>
            </a:pPr>
            <a:r>
              <a:rPr lang="es-ES" b="1" i="0" dirty="0">
                <a:solidFill>
                  <a:srgbClr val="141414"/>
                </a:solidFill>
                <a:effectLst/>
                <a:latin typeface="Inter"/>
              </a:rPr>
              <a:t>Mantenibilidad</a:t>
            </a:r>
            <a:r>
              <a:rPr lang="es-ES" b="0" i="0" dirty="0">
                <a:solidFill>
                  <a:srgbClr val="141414"/>
                </a:solidFill>
                <a:effectLst/>
                <a:latin typeface="Inter"/>
              </a:rPr>
              <a:t>. El grado de eficacia y eficiencia con que el software puede ser. Modificado y/o actualizado.</a:t>
            </a:r>
          </a:p>
          <a:p>
            <a:pPr algn="l">
              <a:buFont typeface="Arial" panose="020B0604020202020204" pitchFamily="34" charset="0"/>
              <a:buChar char="•"/>
            </a:pPr>
            <a:r>
              <a:rPr lang="es-ES" b="1" i="0" dirty="0">
                <a:solidFill>
                  <a:srgbClr val="141414"/>
                </a:solidFill>
                <a:effectLst/>
                <a:latin typeface="Inter"/>
              </a:rPr>
              <a:t>Transferibilidad</a:t>
            </a:r>
            <a:r>
              <a:rPr lang="es-ES" b="0" i="0" dirty="0">
                <a:solidFill>
                  <a:srgbClr val="141414"/>
                </a:solidFill>
                <a:effectLst/>
                <a:latin typeface="Inter"/>
              </a:rPr>
              <a:t>. El grado o nivel en que un sistema o componente transferido de un hardware, software u otro entorno operativo a otro.</a:t>
            </a:r>
          </a:p>
          <a:p>
            <a:pPr algn="l">
              <a:buFont typeface="Arial" panose="020B0604020202020204" pitchFamily="34" charset="0"/>
              <a:buChar char="•"/>
            </a:pPr>
            <a:endParaRPr lang="es-ES" b="0" i="0" dirty="0">
              <a:solidFill>
                <a:srgbClr val="141414"/>
              </a:solidFill>
              <a:effectLst/>
              <a:latin typeface="Inter"/>
            </a:endParaRPr>
          </a:p>
          <a:p>
            <a:pPr algn="l"/>
            <a:r>
              <a:rPr lang="es-ES" b="0" i="0" dirty="0">
                <a:solidFill>
                  <a:srgbClr val="141414"/>
                </a:solidFill>
                <a:effectLst/>
                <a:latin typeface="Inter"/>
              </a:rPr>
              <a:t>Esta norma ISO 25010 es eficaz para determinar la calidad en una etapa temprana de desarrollo software.</a:t>
            </a:r>
          </a:p>
          <a:p>
            <a:pPr algn="l"/>
            <a:r>
              <a:rPr lang="es-ES" b="0" i="0" dirty="0">
                <a:solidFill>
                  <a:srgbClr val="0A0000"/>
                </a:solidFill>
                <a:effectLst/>
                <a:latin typeface="Inter"/>
              </a:rPr>
              <a:t>Limitaciones y ventajas de la norma </a:t>
            </a:r>
            <a:r>
              <a:rPr lang="es-ES" b="1" i="0" dirty="0">
                <a:solidFill>
                  <a:srgbClr val="0A0000"/>
                </a:solidFill>
                <a:effectLst/>
                <a:latin typeface="Inter"/>
              </a:rPr>
              <a:t>ISO 25010</a:t>
            </a:r>
            <a:endParaRPr lang="es-ES" b="0" i="0" dirty="0">
              <a:solidFill>
                <a:srgbClr val="0A0000"/>
              </a:solidFill>
              <a:effectLst/>
              <a:latin typeface="Inter"/>
            </a:endParaRPr>
          </a:p>
          <a:p>
            <a:pPr algn="l"/>
            <a:r>
              <a:rPr lang="es-ES" b="0" i="0" dirty="0">
                <a:solidFill>
                  <a:srgbClr val="141414"/>
                </a:solidFill>
                <a:effectLst/>
                <a:latin typeface="Inter"/>
              </a:rPr>
              <a:t>Esta gran norma tiene </a:t>
            </a:r>
            <a:r>
              <a:rPr lang="es-ES" b="1" i="0" dirty="0">
                <a:solidFill>
                  <a:srgbClr val="141414"/>
                </a:solidFill>
                <a:effectLst/>
                <a:latin typeface="Inter"/>
              </a:rPr>
              <a:t>algunas limitaciones:</a:t>
            </a:r>
          </a:p>
          <a:p>
            <a:pPr algn="l"/>
            <a:endParaRPr lang="es-ES" b="0" i="0" dirty="0">
              <a:solidFill>
                <a:srgbClr val="141414"/>
              </a:solidFill>
              <a:effectLst/>
              <a:latin typeface="Inter"/>
            </a:endParaRPr>
          </a:p>
          <a:p>
            <a:pPr algn="l">
              <a:buFont typeface="Arial" panose="020B0604020202020204" pitchFamily="34" charset="0"/>
              <a:buChar char="•"/>
            </a:pPr>
            <a:r>
              <a:rPr lang="es-ES" b="0" i="0" dirty="0">
                <a:solidFill>
                  <a:srgbClr val="141414"/>
                </a:solidFill>
                <a:effectLst/>
                <a:latin typeface="Inter"/>
              </a:rPr>
              <a:t>La norma </a:t>
            </a:r>
            <a:r>
              <a:rPr lang="es-ES" b="1" i="0" dirty="0">
                <a:solidFill>
                  <a:srgbClr val="141414"/>
                </a:solidFill>
                <a:effectLst/>
                <a:latin typeface="Inter"/>
              </a:rPr>
              <a:t>no especifica cómo se han de medir las características de calidad.</a:t>
            </a:r>
            <a:r>
              <a:rPr lang="es-ES" b="0" i="0" dirty="0">
                <a:solidFill>
                  <a:srgbClr val="141414"/>
                </a:solidFill>
                <a:effectLst/>
                <a:latin typeface="Inter"/>
              </a:rPr>
              <a:t> </a:t>
            </a:r>
          </a:p>
          <a:p>
            <a:pPr algn="l">
              <a:buFont typeface="Arial" panose="020B0604020202020204" pitchFamily="34" charset="0"/>
              <a:buChar char="•"/>
            </a:pPr>
            <a:r>
              <a:rPr lang="es-ES" b="0" i="0" dirty="0">
                <a:solidFill>
                  <a:srgbClr val="141414"/>
                </a:solidFill>
                <a:effectLst/>
                <a:latin typeface="Inter"/>
              </a:rPr>
              <a:t>Algunas de las características de calidad parecen </a:t>
            </a:r>
            <a:r>
              <a:rPr lang="es-ES" b="1" i="0" dirty="0">
                <a:solidFill>
                  <a:srgbClr val="141414"/>
                </a:solidFill>
                <a:effectLst/>
                <a:latin typeface="Inter"/>
              </a:rPr>
              <a:t>subjetivas</a:t>
            </a:r>
            <a:r>
              <a:rPr lang="es-ES" b="0" i="0" dirty="0">
                <a:solidFill>
                  <a:srgbClr val="141414"/>
                </a:solidFill>
                <a:effectLst/>
                <a:latin typeface="Inter"/>
              </a:rPr>
              <a:t>.</a:t>
            </a:r>
          </a:p>
          <a:p>
            <a:pPr algn="l">
              <a:buFont typeface="Arial" panose="020B0604020202020204" pitchFamily="34" charset="0"/>
              <a:buChar char="•"/>
            </a:pPr>
            <a:r>
              <a:rPr lang="es-ES" b="0" i="0" dirty="0">
                <a:solidFill>
                  <a:srgbClr val="141414"/>
                </a:solidFill>
                <a:effectLst/>
                <a:latin typeface="Inter"/>
              </a:rPr>
              <a:t>Aunque existe un estándar ISO 25023 que define métricas para medir la ISO 25010, tiene una limitación, y es que la mayoría de estas métricas están a nivel de comportamiento y no a nivel de código de software. </a:t>
            </a:r>
          </a:p>
          <a:p>
            <a:pPr algn="l">
              <a:buFont typeface="Arial" panose="020B0604020202020204" pitchFamily="34" charset="0"/>
              <a:buChar char="•"/>
            </a:pPr>
            <a:r>
              <a:rPr lang="es-ES" b="0" i="0" dirty="0">
                <a:solidFill>
                  <a:srgbClr val="141414"/>
                </a:solidFill>
                <a:effectLst/>
                <a:latin typeface="Inter"/>
              </a:rPr>
              <a:t>La otra normativa que nos permite definir métricas de medida la ISO 5055, está </a:t>
            </a:r>
            <a:r>
              <a:rPr lang="es-ES" b="1" i="0" dirty="0">
                <a:solidFill>
                  <a:srgbClr val="141414"/>
                </a:solidFill>
                <a:effectLst/>
                <a:latin typeface="Inter"/>
              </a:rPr>
              <a:t>limitada</a:t>
            </a:r>
            <a:r>
              <a:rPr lang="es-ES" b="0" i="0" dirty="0">
                <a:solidFill>
                  <a:srgbClr val="141414"/>
                </a:solidFill>
                <a:effectLst/>
                <a:latin typeface="Inter"/>
              </a:rPr>
              <a:t> a solo </a:t>
            </a:r>
            <a:r>
              <a:rPr lang="es-ES" b="1" i="0" dirty="0">
                <a:solidFill>
                  <a:srgbClr val="141414"/>
                </a:solidFill>
                <a:effectLst/>
                <a:latin typeface="Inter"/>
              </a:rPr>
              <a:t>4 de las 8 características de calidad de la ISO 25010.</a:t>
            </a:r>
            <a:endParaRPr lang="es-ES" b="0" i="0" dirty="0">
              <a:solidFill>
                <a:srgbClr val="141414"/>
              </a:solidFill>
              <a:effectLst/>
              <a:latin typeface="Inter"/>
            </a:endParaRPr>
          </a:p>
          <a:p>
            <a:pPr algn="l">
              <a:buFont typeface="Arial" panose="020B0604020202020204" pitchFamily="34" charset="0"/>
              <a:buChar char="•"/>
            </a:pPr>
            <a:r>
              <a:rPr lang="es-ES" b="0" i="0" dirty="0">
                <a:solidFill>
                  <a:srgbClr val="141414"/>
                </a:solidFill>
                <a:effectLst/>
                <a:latin typeface="Inter"/>
              </a:rPr>
              <a:t>Otra de las limitaciones es que la mayoría de las características de calidad definidas tienen diferentes significados en diferentes contextos, como velocidad de ejecución que en un contexto web puede ser válido pero que en un contexto de necesidades de tiempo real no lo sería.</a:t>
            </a:r>
          </a:p>
          <a:p>
            <a:pPr algn="l">
              <a:buFont typeface="Arial" panose="020B0604020202020204" pitchFamily="34" charset="0"/>
              <a:buChar char="•"/>
            </a:pPr>
            <a:endParaRPr lang="es-ES" b="0" i="0" dirty="0">
              <a:solidFill>
                <a:srgbClr val="141414"/>
              </a:solidFill>
              <a:effectLst/>
              <a:latin typeface="Inter"/>
            </a:endParaRPr>
          </a:p>
          <a:p>
            <a:pPr algn="l"/>
            <a:r>
              <a:rPr lang="es-ES" b="0" i="0" dirty="0">
                <a:solidFill>
                  <a:srgbClr val="141414"/>
                </a:solidFill>
                <a:effectLst/>
                <a:latin typeface="Inter"/>
              </a:rPr>
              <a:t>A pesar de estas limitaciones podemos decir que </a:t>
            </a:r>
            <a:r>
              <a:rPr lang="es-ES" b="1" i="0" dirty="0">
                <a:solidFill>
                  <a:srgbClr val="141414"/>
                </a:solidFill>
                <a:effectLst/>
                <a:latin typeface="Inter"/>
              </a:rPr>
              <a:t>la normativa nos permite medir las más significativas y que el sector ha reconocido que son las siguientes:</a:t>
            </a:r>
          </a:p>
          <a:p>
            <a:pPr algn="l"/>
            <a:endParaRPr lang="es-ES" b="0" i="0" dirty="0">
              <a:solidFill>
                <a:srgbClr val="141414"/>
              </a:solidFill>
              <a:effectLst/>
              <a:latin typeface="Inter"/>
            </a:endParaRPr>
          </a:p>
          <a:p>
            <a:pPr algn="l">
              <a:buFont typeface="Arial" panose="020B0604020202020204" pitchFamily="34" charset="0"/>
              <a:buChar char="•"/>
            </a:pPr>
            <a:r>
              <a:rPr lang="es-ES" b="0" i="0" dirty="0">
                <a:solidFill>
                  <a:srgbClr val="141414"/>
                </a:solidFill>
                <a:effectLst/>
                <a:latin typeface="Inter"/>
              </a:rPr>
              <a:t>Cobertura del código</a:t>
            </a:r>
          </a:p>
          <a:p>
            <a:pPr algn="l">
              <a:buFont typeface="Arial" panose="020B0604020202020204" pitchFamily="34" charset="0"/>
              <a:buChar char="•"/>
            </a:pPr>
            <a:r>
              <a:rPr lang="es-ES" b="0" i="0" dirty="0">
                <a:solidFill>
                  <a:srgbClr val="141414"/>
                </a:solidFill>
                <a:effectLst/>
                <a:latin typeface="Inter"/>
              </a:rPr>
              <a:t>Interpretación abstracta </a:t>
            </a:r>
          </a:p>
          <a:p>
            <a:pPr algn="l">
              <a:buFont typeface="Arial" panose="020B0604020202020204" pitchFamily="34" charset="0"/>
              <a:buChar char="•"/>
            </a:pPr>
            <a:r>
              <a:rPr lang="es-ES" b="0" i="0" dirty="0">
                <a:solidFill>
                  <a:srgbClr val="141414"/>
                </a:solidFill>
                <a:effectLst/>
                <a:latin typeface="Inter"/>
              </a:rPr>
              <a:t>Complejidad </a:t>
            </a:r>
            <a:r>
              <a:rPr lang="es-ES" b="0" i="0" dirty="0" err="1">
                <a:solidFill>
                  <a:srgbClr val="141414"/>
                </a:solidFill>
                <a:effectLst/>
                <a:latin typeface="Inter"/>
              </a:rPr>
              <a:t>ciclomática</a:t>
            </a:r>
            <a:endParaRPr lang="es-ES" b="0" i="0" dirty="0">
              <a:solidFill>
                <a:srgbClr val="141414"/>
              </a:solidFill>
              <a:effectLst/>
              <a:latin typeface="Inter"/>
            </a:endParaRPr>
          </a:p>
          <a:p>
            <a:pPr algn="l">
              <a:buFont typeface="Arial" panose="020B0604020202020204" pitchFamily="34" charset="0"/>
              <a:buChar char="•"/>
            </a:pPr>
            <a:r>
              <a:rPr lang="es-ES" b="0" i="0" dirty="0">
                <a:solidFill>
                  <a:srgbClr val="141414"/>
                </a:solidFill>
                <a:effectLst/>
                <a:latin typeface="Inter"/>
              </a:rPr>
              <a:t>Advertencias del compilador</a:t>
            </a:r>
          </a:p>
          <a:p>
            <a:pPr algn="l">
              <a:buFont typeface="Arial" panose="020B0604020202020204" pitchFamily="34" charset="0"/>
              <a:buChar char="•"/>
            </a:pPr>
            <a:r>
              <a:rPr lang="es-ES" b="0" i="0" dirty="0">
                <a:solidFill>
                  <a:srgbClr val="141414"/>
                </a:solidFill>
                <a:effectLst/>
                <a:latin typeface="Inter"/>
              </a:rPr>
              <a:t>Normas de codificación </a:t>
            </a:r>
          </a:p>
          <a:p>
            <a:pPr algn="l">
              <a:buFont typeface="Arial" panose="020B0604020202020204" pitchFamily="34" charset="0"/>
              <a:buChar char="•"/>
            </a:pPr>
            <a:r>
              <a:rPr lang="es-ES" b="0" i="0" dirty="0">
                <a:solidFill>
                  <a:srgbClr val="141414"/>
                </a:solidFill>
                <a:effectLst/>
                <a:latin typeface="Inter"/>
              </a:rPr>
              <a:t>Duplicación de código</a:t>
            </a:r>
          </a:p>
          <a:p>
            <a:pPr algn="l">
              <a:buFont typeface="Arial" panose="020B0604020202020204" pitchFamily="34" charset="0"/>
              <a:buChar char="•"/>
            </a:pPr>
            <a:r>
              <a:rPr lang="es-ES" b="0" i="0" dirty="0">
                <a:solidFill>
                  <a:srgbClr val="141414"/>
                </a:solidFill>
                <a:effectLst/>
                <a:latin typeface="Inter"/>
              </a:rPr>
              <a:t>Despliegue</a:t>
            </a:r>
          </a:p>
          <a:p>
            <a:pPr algn="l">
              <a:buFont typeface="Arial" panose="020B0604020202020204" pitchFamily="34" charset="0"/>
              <a:buChar char="•"/>
            </a:pPr>
            <a:r>
              <a:rPr lang="es-ES" b="0" i="0" dirty="0">
                <a:solidFill>
                  <a:srgbClr val="141414"/>
                </a:solidFill>
                <a:effectLst/>
                <a:latin typeface="Inter"/>
              </a:rPr>
              <a:t>Seguridad </a:t>
            </a:r>
          </a:p>
          <a:p>
            <a:pPr algn="l">
              <a:buFont typeface="Arial" panose="020B0604020202020204" pitchFamily="34" charset="0"/>
              <a:buChar char="•"/>
            </a:pPr>
            <a:endParaRPr lang="es-ES" b="0" i="0" dirty="0">
              <a:solidFill>
                <a:srgbClr val="141414"/>
              </a:solidFill>
              <a:effectLst/>
              <a:latin typeface="Inter"/>
            </a:endParaRPr>
          </a:p>
          <a:p>
            <a:pPr algn="l"/>
            <a:r>
              <a:rPr lang="es-ES" b="0" i="0" dirty="0">
                <a:solidFill>
                  <a:srgbClr val="141414"/>
                </a:solidFill>
                <a:effectLst/>
                <a:latin typeface="Inter"/>
              </a:rPr>
              <a:t>La </a:t>
            </a:r>
            <a:r>
              <a:rPr lang="es-ES" b="1" i="0" dirty="0">
                <a:solidFill>
                  <a:srgbClr val="141414"/>
                </a:solidFill>
                <a:effectLst/>
                <a:latin typeface="Inter"/>
              </a:rPr>
              <a:t>ventaja </a:t>
            </a:r>
            <a:r>
              <a:rPr lang="es-ES" b="0" i="0" dirty="0">
                <a:solidFill>
                  <a:srgbClr val="141414"/>
                </a:solidFill>
                <a:effectLst/>
                <a:latin typeface="Inter"/>
              </a:rPr>
              <a:t>de medir es que nos permite saber si nuestro </a:t>
            </a:r>
            <a:r>
              <a:rPr lang="es-ES" b="1" i="0" dirty="0">
                <a:solidFill>
                  <a:srgbClr val="141414"/>
                </a:solidFill>
                <a:effectLst/>
                <a:latin typeface="Inter"/>
              </a:rPr>
              <a:t>código ha sido bien desarrollado</a:t>
            </a:r>
            <a:r>
              <a:rPr lang="es-ES" b="0" i="0" dirty="0">
                <a:solidFill>
                  <a:srgbClr val="141414"/>
                </a:solidFill>
                <a:effectLst/>
                <a:latin typeface="Inter"/>
              </a:rPr>
              <a:t>. Por tanto las normativas ayudan a generar buen código, pero no son suficientes.</a:t>
            </a:r>
          </a:p>
          <a:p>
            <a:endParaRPr lang="en-GB" dirty="0"/>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137</a:t>
            </a:fld>
            <a:endParaRPr lang="en-GB"/>
          </a:p>
        </p:txBody>
      </p:sp>
    </p:spTree>
    <p:extLst>
      <p:ext uri="{BB962C8B-B14F-4D97-AF65-F5344CB8AC3E}">
        <p14:creationId xmlns:p14="http://schemas.microsoft.com/office/powerpoint/2010/main" val="816397303"/>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s-ES" b="0" i="0" dirty="0">
                <a:solidFill>
                  <a:srgbClr val="374151"/>
                </a:solidFill>
                <a:effectLst/>
                <a:latin typeface="Söhne"/>
              </a:rPr>
              <a:t>Pruebas de unidad: son pruebas realizadas en componentes de software individuales para verificar que funcionen correctamente de manera aislada. Estas pruebas se realizan generalmente por los desarrolladores y se centran en validar el comportamiento de las funciones, procedimientos o métodos de manera aislada, utilizando técnicas como el </a:t>
            </a:r>
            <a:r>
              <a:rPr lang="es-ES" b="0" i="0" dirty="0" err="1">
                <a:solidFill>
                  <a:srgbClr val="374151"/>
                </a:solidFill>
                <a:effectLst/>
                <a:latin typeface="Söhne"/>
              </a:rPr>
              <a:t>mockeo</a:t>
            </a:r>
            <a:r>
              <a:rPr lang="es-ES" b="0" i="0" dirty="0">
                <a:solidFill>
                  <a:srgbClr val="374151"/>
                </a:solidFill>
                <a:effectLst/>
                <a:latin typeface="Söhne"/>
              </a:rPr>
              <a:t> o el </a:t>
            </a:r>
            <a:r>
              <a:rPr lang="es-ES" b="0" i="0" dirty="0" err="1">
                <a:solidFill>
                  <a:srgbClr val="374151"/>
                </a:solidFill>
                <a:effectLst/>
                <a:latin typeface="Söhne"/>
              </a:rPr>
              <a:t>stubbing</a:t>
            </a:r>
            <a:r>
              <a:rPr lang="es-ES" b="0" i="0" dirty="0">
                <a:solidFill>
                  <a:srgbClr val="374151"/>
                </a:solidFill>
                <a:effectLst/>
                <a:latin typeface="Söhne"/>
              </a:rPr>
              <a:t> de objetos para simular el comportamiento de otros componentes. El objetivo principal de las pruebas unitarias es detectar y corregir errores en el código antes de integrarlo en el sistema.</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0" i="0" dirty="0">
                <a:solidFill>
                  <a:srgbClr val="374151"/>
                </a:solidFill>
                <a:effectLst/>
                <a:latin typeface="Söhne"/>
              </a:rPr>
              <a:t>Pruebas de integración: son pruebas realizadas para verificar que los componentes de software interactúen correctamente y produzcan el resultado esperado cuando se combinan. Estas pruebas se realizan después de las pruebas unitarias y se centran en la interacción entre los diferentes módulos o componentes del software. El objetivo principal de las pruebas de integración es detectar y corregir errores de interacción entre componentes.</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0" i="0" dirty="0">
                <a:solidFill>
                  <a:srgbClr val="374151"/>
                </a:solidFill>
                <a:effectLst/>
                <a:latin typeface="Söhne"/>
              </a:rPr>
              <a:t>Pruebas de aceptación: son pruebas realizadas para verificar que el software cumpla con los requisitos del usuario y sea adecuado para su uso. Estas pruebas se realizan después de las pruebas de integración y se centran en validar la funcionalidad del software en un entorno de usuario real. El objetivo principal de las pruebas de aceptación es asegurarse de que el software satisfaga las necesidades del usuario final.</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0" i="0" dirty="0">
                <a:solidFill>
                  <a:srgbClr val="374151"/>
                </a:solidFill>
                <a:effectLst/>
                <a:latin typeface="Söhne"/>
              </a:rPr>
              <a:t>Pruebas de rendimiento: son pruebas realizadas para verificar que el software responda adecuadamente bajo diferentes condiciones de carga y esté optimizado para su uso. Estas pruebas se realizan después de las pruebas de aceptación y se centran en medir la capacidad del software para procesar grandes volúmenes de datos y usuarios simultáneos. El objetivo principal de las pruebas de rendimiento es detectar y corregir cuellos de botella en el software y asegurar que el rendimiento sea satisfactorio para el usuario final.</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138</a:t>
            </a:fld>
            <a:endParaRPr lang="en-GB"/>
          </a:p>
        </p:txBody>
      </p:sp>
    </p:spTree>
    <p:extLst>
      <p:ext uri="{BB962C8B-B14F-4D97-AF65-F5344CB8AC3E}">
        <p14:creationId xmlns:p14="http://schemas.microsoft.com/office/powerpoint/2010/main" val="1484847022"/>
      </p:ext>
    </p:extLst>
  </p:cSld>
  <p:clrMapOvr>
    <a:masterClrMapping/>
  </p:clrMapOvr>
</p:notes>
</file>

<file path=ppt/notesSlides/notesSlide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a:t>
            </a:r>
            <a:r>
              <a:rPr lang="es-ES" dirty="0" err="1"/>
              <a:t>testing</a:t>
            </a:r>
            <a:r>
              <a:rPr lang="es-ES" dirty="0"/>
              <a:t> o prueba de software es un proceso crítico en el desarrollo de software, que tiene como objetivo encontrar errores, fallos y defectos en el software antes de su lanzamiento al mercado. La prueba de software puede realizarse en diferentes niveles, desde pruebas unitarias en código individual hasta pruebas de integración del sistema completo.</a:t>
            </a:r>
          </a:p>
          <a:p>
            <a:endParaRPr lang="es-ES" dirty="0"/>
          </a:p>
          <a:p>
            <a:r>
              <a:rPr lang="es-ES" dirty="0"/>
              <a:t>El </a:t>
            </a:r>
            <a:r>
              <a:rPr lang="es-ES" dirty="0" err="1"/>
              <a:t>testing</a:t>
            </a:r>
            <a:r>
              <a:rPr lang="es-ES" dirty="0"/>
              <a:t> de software es importante porque ayuda a garantizar que el software cumpla con los requisitos del cliente, sea confiable, seguro, eficiente y tenga la calidad necesaria para su uso. Las pruebas también ayudan a detectar problemas que podrían haber sido pasados por alto durante el proceso de desarrollo, lo que puede ahorrar tiempo y dinero a largo plazo.</a:t>
            </a:r>
          </a:p>
          <a:p>
            <a:endParaRPr lang="es-ES" dirty="0"/>
          </a:p>
          <a:p>
            <a:r>
              <a:rPr lang="es-ES" dirty="0"/>
              <a:t>Existen diferentes tipos de pruebas, como pruebas funcionales, pruebas de rendimiento, pruebas de seguridad, pruebas de usabilidad, entre otras. Cada tipo de prueba tiene sus propias técnicas y herramientas, y puede requerir diferentes habilidades y conocimientos para llevarla a cabo de manera efectiva.</a:t>
            </a:r>
          </a:p>
          <a:p>
            <a:endParaRPr lang="es-ES" dirty="0"/>
          </a:p>
          <a:p>
            <a:r>
              <a:rPr lang="es-ES" dirty="0"/>
              <a:t>Es importante tener en cuenta que las pruebas de software no pueden garantizar que el software sea completamente libre de errores, pero sí pueden ayudar a minimizar la cantidad de errores que se presentan. Por lo tanto, el </a:t>
            </a:r>
            <a:r>
              <a:rPr lang="es-ES" dirty="0" err="1"/>
              <a:t>testing</a:t>
            </a:r>
            <a:r>
              <a:rPr lang="es-ES" dirty="0"/>
              <a:t> debe ser una parte integral del proceso de desarrollo de software.</a:t>
            </a:r>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139</a:t>
            </a:fld>
            <a:endParaRPr lang="en-GB"/>
          </a:p>
        </p:txBody>
      </p:sp>
    </p:spTree>
    <p:extLst>
      <p:ext uri="{BB962C8B-B14F-4D97-AF65-F5344CB8AC3E}">
        <p14:creationId xmlns:p14="http://schemas.microsoft.com/office/powerpoint/2010/main" val="4290861128"/>
      </p:ext>
    </p:extLst>
  </p:cSld>
  <p:clrMapOvr>
    <a:masterClrMapping/>
  </p:clrMapOvr>
</p:notes>
</file>

<file path=ppt/notesSlides/notesSlide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pruebas de software se pueden clasificar en dos categorías principales: pruebas estáticas y pruebas dinámicas.</a:t>
            </a:r>
          </a:p>
          <a:p>
            <a:endParaRPr lang="es-ES" dirty="0"/>
          </a:p>
          <a:p>
            <a:r>
              <a:rPr lang="es-ES" dirty="0"/>
              <a:t>Las pruebas estáticas son aquellas que se realizan sin ejecutar el software. En lugar de eso, se revisa el código, la documentación o cualquier otro artefacto del software para encontrar errores o defectos. Esto puede incluir la revisión manual del código fuente, la revisión de diagramas de flujo, la revisión de casos de prueba, entre otros.</a:t>
            </a:r>
          </a:p>
          <a:p>
            <a:endParaRPr lang="es-ES" dirty="0"/>
          </a:p>
          <a:p>
            <a:r>
              <a:rPr lang="es-ES" dirty="0"/>
              <a:t>Por otro lado, las pruebas dinámicas se realizan con el software en ejecución. Estas pruebas se utilizan para validar el comportamiento del software y encontrar errores o defectos que pueden no ser evidentes en el código fuente o en la documentación. Las pruebas dinámicas pueden incluir pruebas de unidad, pruebas de integración, pruebas de sistema y pruebas de aceptación.</a:t>
            </a:r>
          </a:p>
          <a:p>
            <a:endParaRPr lang="es-ES" dirty="0"/>
          </a:p>
          <a:p>
            <a:r>
              <a:rPr lang="es-ES" dirty="0"/>
              <a:t>En resumen, las pruebas estáticas se enfocan en encontrar errores en el software antes de que se ejecute, mientras que las pruebas dinámicas se enfocan en validar el comportamiento del software mientras se está ejecutando. Ambas son importantes para garantizar la calidad del software y deben ser parte del proceso de prueba de software.</a:t>
            </a:r>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140</a:t>
            </a:fld>
            <a:endParaRPr lang="en-GB"/>
          </a:p>
        </p:txBody>
      </p:sp>
    </p:spTree>
    <p:extLst>
      <p:ext uri="{BB962C8B-B14F-4D97-AF65-F5344CB8AC3E}">
        <p14:creationId xmlns:p14="http://schemas.microsoft.com/office/powerpoint/2010/main" val="1514554230"/>
      </p:ext>
    </p:extLst>
  </p:cSld>
  <p:clrMapOvr>
    <a:masterClrMapping/>
  </p:clrMapOvr>
</p:notes>
</file>

<file path=ppt/notesSlides/notesSlide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pruebas de software también se pueden clasificar en pruebas funcionales y no funcionales.</a:t>
            </a:r>
          </a:p>
          <a:p>
            <a:endParaRPr lang="es-ES" dirty="0"/>
          </a:p>
          <a:p>
            <a:r>
              <a:rPr lang="es-ES" dirty="0"/>
              <a:t>Las pruebas funcionales se enfocan en validar que el software cumpla con los requisitos funcionales del usuario. Es decir, que el software realice las tareas que se supone que debe realizar, de acuerdo con las especificaciones de diseño y los requisitos del usuario. Estas pruebas pueden incluir la validación de la funcionalidad del software, la verificación de la precisión de los cálculos, la comprobación de la interfaz de usuario y la evaluación de la compatibilidad con diferentes plataformas.</a:t>
            </a:r>
          </a:p>
          <a:p>
            <a:endParaRPr lang="es-ES" dirty="0"/>
          </a:p>
          <a:p>
            <a:r>
              <a:rPr lang="es-ES" dirty="0"/>
              <a:t>Las pruebas no funcionales se enfocan en validar aspectos no relacionados con la funcionalidad del software. Estas pruebas pueden incluir la evaluación del rendimiento del software, la seguridad, la usabilidad, la escalabilidad y la disponibilidad. En otras palabras, las pruebas no funcionales se centran en la calidad del software en términos de cómo se desempeña, cómo se siente y cómo responde a diferentes situaciones.</a:t>
            </a:r>
          </a:p>
          <a:p>
            <a:endParaRPr lang="es-ES" dirty="0"/>
          </a:p>
          <a:p>
            <a:r>
              <a:rPr lang="es-ES" dirty="0"/>
              <a:t>Es importante tener en cuenta que tanto las pruebas funcionales como las no funcionales son igualmente importantes en el proceso de prueba de software. Aunque las pruebas funcionales se enfocan en validar la funcionalidad del software, las pruebas no funcionales son igualmente críticas para garantizar que el software tenga la calidad necesaria para su uso.</a:t>
            </a:r>
          </a:p>
          <a:p>
            <a:endParaRPr lang="es-ES" dirty="0"/>
          </a:p>
          <a:p>
            <a:pPr algn="l"/>
            <a:r>
              <a:rPr lang="es-ES" b="1" i="0" dirty="0">
                <a:solidFill>
                  <a:srgbClr val="444444"/>
                </a:solidFill>
                <a:effectLst/>
                <a:latin typeface="Comfortaa"/>
              </a:rPr>
              <a:t>Pruebas funcionales:</a:t>
            </a:r>
          </a:p>
          <a:p>
            <a:pPr algn="l"/>
            <a:endParaRPr lang="es-ES" b="1" i="0" dirty="0">
              <a:solidFill>
                <a:srgbClr val="444444"/>
              </a:solidFill>
              <a:effectLst/>
              <a:latin typeface="Comfortaa"/>
            </a:endParaRPr>
          </a:p>
          <a:p>
            <a:pPr algn="l">
              <a:buFont typeface="Arial" panose="020B0604020202020204" pitchFamily="34" charset="0"/>
              <a:buChar char="•"/>
            </a:pPr>
            <a:r>
              <a:rPr lang="es-ES" b="1" i="0" u="none" strike="noStrike" dirty="0">
                <a:solidFill>
                  <a:srgbClr val="2A2F35"/>
                </a:solidFill>
                <a:effectLst/>
                <a:latin typeface="Lato" panose="020F0502020204030203" pitchFamily="34" charset="0"/>
                <a:hlinkClick r:id="rId3"/>
              </a:rPr>
              <a:t>Pruebas unitarias</a:t>
            </a:r>
            <a:r>
              <a:rPr lang="es-ES" b="1" i="0"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Unit</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Es una forma de probar una unidad o fragmento de código más pequeño que se puede aislar lógicamente en un sistema.</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integración (</a:t>
            </a:r>
            <a:r>
              <a:rPr lang="es-ES" b="1" i="1" dirty="0" err="1">
                <a:solidFill>
                  <a:srgbClr val="2A2F35"/>
                </a:solidFill>
                <a:effectLst/>
                <a:latin typeface="Lato" panose="020F0502020204030203" pitchFamily="34" charset="0"/>
              </a:rPr>
              <a:t>Integration</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Prueban la integración o interfaces entre componentes, interacciones con diferentes partes del sistema, como sistema de archivos y hardware, sistema </a:t>
            </a:r>
            <a:r>
              <a:rPr lang="es-ES" b="0" i="0" dirty="0" err="1">
                <a:solidFill>
                  <a:srgbClr val="2A2F35"/>
                </a:solidFill>
                <a:effectLst/>
                <a:latin typeface="Lato" panose="020F0502020204030203" pitchFamily="34" charset="0"/>
              </a:rPr>
              <a:t>operativo,o</a:t>
            </a:r>
            <a:r>
              <a:rPr lang="es-ES" b="0" i="0" dirty="0">
                <a:solidFill>
                  <a:srgbClr val="2A2F35"/>
                </a:solidFill>
                <a:effectLst/>
                <a:latin typeface="Lato" panose="020F0502020204030203" pitchFamily="34" charset="0"/>
              </a:rPr>
              <a:t> interfaces entre sistemas.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sistema (</a:t>
            </a:r>
            <a:r>
              <a:rPr lang="es-ES" b="1" i="1" dirty="0" err="1">
                <a:solidFill>
                  <a:srgbClr val="2A2F35"/>
                </a:solidFill>
                <a:effectLst/>
                <a:latin typeface="Lato" panose="020F0502020204030203" pitchFamily="34" charset="0"/>
              </a:rPr>
              <a:t>System</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Se evalúa cómo los diferentes componentes de una aplicación interactúan juntos en el sistema o aplicación completa e integrada.</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interfaz (</a:t>
            </a:r>
            <a:r>
              <a:rPr lang="es-ES" b="1" i="1" dirty="0">
                <a:solidFill>
                  <a:srgbClr val="2A2F35"/>
                </a:solidFill>
                <a:effectLst/>
                <a:latin typeface="Lato" panose="020F0502020204030203" pitchFamily="34" charset="0"/>
              </a:rPr>
              <a:t>Interface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Verifica la comunicación entre dos sistemas de software diferentes comprobando la autenticación de la conexión establecida.</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regresión (</a:t>
            </a:r>
            <a:r>
              <a:rPr lang="es-ES" b="1" i="1" dirty="0" err="1">
                <a:solidFill>
                  <a:srgbClr val="2A2F35"/>
                </a:solidFill>
                <a:effectLst/>
                <a:latin typeface="Lato" panose="020F0502020204030203" pitchFamily="34" charset="0"/>
              </a:rPr>
              <a:t>Regression</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Garantiza que una aplicación siga funcionando según lo esperado después de producirse alguna actualización, cambio o mejora de código.</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aceptación (</a:t>
            </a:r>
            <a:r>
              <a:rPr lang="es-ES" b="1" i="1" dirty="0">
                <a:solidFill>
                  <a:srgbClr val="2A2F35"/>
                </a:solidFill>
                <a:effectLst/>
                <a:latin typeface="Lato" panose="020F0502020204030203" pitchFamily="34" charset="0"/>
              </a:rPr>
              <a:t>Beta/</a:t>
            </a:r>
            <a:r>
              <a:rPr lang="es-ES" b="1" i="1" dirty="0" err="1">
                <a:solidFill>
                  <a:srgbClr val="2A2F35"/>
                </a:solidFill>
                <a:effectLst/>
                <a:latin typeface="Lato" panose="020F0502020204030203" pitchFamily="34" charset="0"/>
              </a:rPr>
              <a:t>acceptance</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se realiza en un producto o prototipo antes de su comercialización o entrega, para decidir si se han cumplido las especificaciones o el contrato. Se asegura de que la calidad y el diseño del producto cumplan con los requisitos en términos de funcionalidad, usabilidad, durabilidad y seguridad.</a:t>
            </a:r>
          </a:p>
          <a:p>
            <a:pPr algn="l">
              <a:buFont typeface="Arial" panose="020B0604020202020204" pitchFamily="34" charset="0"/>
              <a:buChar char="•"/>
            </a:pPr>
            <a:endParaRPr lang="es-ES" b="0" i="0" dirty="0">
              <a:solidFill>
                <a:srgbClr val="2A2F35"/>
              </a:solidFill>
              <a:effectLst/>
              <a:latin typeface="Lato" panose="020F0502020204030203" pitchFamily="34" charset="0"/>
            </a:endParaRPr>
          </a:p>
          <a:p>
            <a:pPr algn="l"/>
            <a:r>
              <a:rPr lang="es-ES" b="1" i="0" dirty="0">
                <a:solidFill>
                  <a:srgbClr val="444444"/>
                </a:solidFill>
                <a:effectLst/>
                <a:latin typeface="Comfortaa"/>
              </a:rPr>
              <a:t>Pruebas no funcionales:</a:t>
            </a:r>
          </a:p>
          <a:p>
            <a:pPr algn="l"/>
            <a:endParaRPr lang="es-ES" b="1" i="0" dirty="0">
              <a:solidFill>
                <a:srgbClr val="444444"/>
              </a:solidFill>
              <a:effectLst/>
              <a:latin typeface="Comfortaa"/>
            </a:endParaRPr>
          </a:p>
          <a:p>
            <a:pPr algn="l">
              <a:buFont typeface="Arial" panose="020B0604020202020204" pitchFamily="34" charset="0"/>
              <a:buChar char="•"/>
            </a:pPr>
            <a:r>
              <a:rPr lang="es-ES" b="1" i="0" dirty="0">
                <a:solidFill>
                  <a:srgbClr val="2A2F35"/>
                </a:solidFill>
                <a:effectLst/>
                <a:latin typeface="Lato" panose="020F0502020204030203" pitchFamily="34" charset="0"/>
              </a:rPr>
              <a:t>Pruebas de rendimiento (</a:t>
            </a:r>
            <a:r>
              <a:rPr lang="es-ES" b="1" i="1" dirty="0" err="1">
                <a:solidFill>
                  <a:srgbClr val="2A2F35"/>
                </a:solidFill>
                <a:effectLst/>
                <a:latin typeface="Lato" panose="020F0502020204030203" pitchFamily="34" charset="0"/>
              </a:rPr>
              <a:t>Permormance</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Evalúa el rendimiento, la velocidad o capacidad de respuesta de la aplicación que se prueba bajo la carga de trabajo requerida.</a:t>
            </a:r>
          </a:p>
          <a:p>
            <a:pPr algn="l">
              <a:buFont typeface="Arial" panose="020B0604020202020204" pitchFamily="34" charset="0"/>
              <a:buChar char="•"/>
            </a:pPr>
            <a:r>
              <a:rPr lang="es-ES" b="1" i="0" dirty="0">
                <a:solidFill>
                  <a:srgbClr val="2A2F35"/>
                </a:solidFill>
                <a:effectLst/>
                <a:latin typeface="Lato" panose="020F0502020204030203" pitchFamily="34" charset="0"/>
              </a:rPr>
              <a:t>Prueba de carga (</a:t>
            </a:r>
            <a:r>
              <a:rPr lang="es-ES" b="1" i="1" dirty="0">
                <a:solidFill>
                  <a:srgbClr val="2A2F35"/>
                </a:solidFill>
                <a:effectLst/>
                <a:latin typeface="Lato" panose="020F0502020204030203" pitchFamily="34" charset="0"/>
              </a:rPr>
              <a:t>Load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Prueba el comportamiento de una </a:t>
            </a:r>
            <a:r>
              <a:rPr lang="es-ES" b="0" i="0" u="none" strike="noStrike" dirty="0">
                <a:solidFill>
                  <a:srgbClr val="2A2F35"/>
                </a:solidFill>
                <a:effectLst/>
                <a:latin typeface="Lato" panose="020F0502020204030203" pitchFamily="34" charset="0"/>
                <a:hlinkClick r:id="rId4"/>
              </a:rPr>
              <a:t>aplicación</a:t>
            </a:r>
            <a:r>
              <a:rPr lang="es-ES" b="0" i="0" dirty="0">
                <a:solidFill>
                  <a:srgbClr val="2A2F35"/>
                </a:solidFill>
                <a:effectLst/>
                <a:latin typeface="Lato" panose="020F0502020204030203" pitchFamily="34" charset="0"/>
              </a:rPr>
              <a:t> bajo una gran carga de trabajo. </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estrés (</a:t>
            </a:r>
            <a:r>
              <a:rPr lang="es-ES" b="1" i="1" dirty="0">
                <a:solidFill>
                  <a:srgbClr val="2A2F35"/>
                </a:solidFill>
                <a:effectLst/>
                <a:latin typeface="Lato" panose="020F0502020204030203" pitchFamily="34" charset="0"/>
              </a:rPr>
              <a:t>Stress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Las pruebas de estrés determinan la solidez del software al evaluar el funcionamiento normal en condiciones de carga extremadamente pesada, garantizando así que el software no se bloquea en situaciones críticas.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volumen (</a:t>
            </a:r>
            <a:r>
              <a:rPr lang="es-ES" b="1" i="1" dirty="0" err="1">
                <a:solidFill>
                  <a:srgbClr val="2A2F35"/>
                </a:solidFill>
                <a:effectLst/>
                <a:latin typeface="Lato" panose="020F0502020204030203" pitchFamily="34" charset="0"/>
              </a:rPr>
              <a:t>Volume</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Prueba el rendimiento del software cargando cuando procesa grandes volúmenes de datos.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seguridad (</a:t>
            </a:r>
            <a:r>
              <a:rPr lang="es-ES" b="1" i="1" dirty="0">
                <a:solidFill>
                  <a:srgbClr val="2A2F35"/>
                </a:solidFill>
                <a:effectLst/>
                <a:latin typeface="Lato" panose="020F0502020204030203" pitchFamily="34" charset="0"/>
              </a:rPr>
              <a:t>Security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Verifican si el sistema está protegido contra ataques repentinos o deliberados de fuentes internas y externas.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compatibilidad (</a:t>
            </a:r>
            <a:r>
              <a:rPr lang="es-ES" b="1" i="1" dirty="0" err="1">
                <a:solidFill>
                  <a:srgbClr val="2A2F35"/>
                </a:solidFill>
                <a:effectLst/>
                <a:latin typeface="Lato" panose="020F0502020204030203" pitchFamily="34" charset="0"/>
              </a:rPr>
              <a:t>Compatibility</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Comprueban si la aplicación es compatible con diferentes entornos.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instalación (</a:t>
            </a:r>
            <a:r>
              <a:rPr lang="es-ES" b="1" i="1" dirty="0" err="1">
                <a:solidFill>
                  <a:srgbClr val="2A2F35"/>
                </a:solidFill>
                <a:effectLst/>
                <a:latin typeface="Lato" panose="020F0502020204030203" pitchFamily="34" charset="0"/>
              </a:rPr>
              <a:t>Install</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1"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Verifica si un software funciona según las expectativas después de la instalación.</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recuperación (</a:t>
            </a:r>
            <a:r>
              <a:rPr lang="es-ES" b="1" i="0" dirty="0" err="1">
                <a:solidFill>
                  <a:srgbClr val="2A2F35"/>
                </a:solidFill>
                <a:effectLst/>
                <a:latin typeface="Lato" panose="020F0502020204030203" pitchFamily="34" charset="0"/>
              </a:rPr>
              <a:t>Recovery</a:t>
            </a:r>
            <a:r>
              <a:rPr lang="es-ES" b="1" i="0" dirty="0">
                <a:solidFill>
                  <a:srgbClr val="2A2F35"/>
                </a:solidFill>
                <a:effectLst/>
                <a:latin typeface="Lato" panose="020F0502020204030203" pitchFamily="34" charset="0"/>
              </a:rPr>
              <a:t> </a:t>
            </a:r>
            <a:r>
              <a:rPr lang="es-ES" b="1" i="0"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 </a:t>
            </a:r>
            <a:r>
              <a:rPr lang="es-ES" b="0" i="0" dirty="0">
                <a:solidFill>
                  <a:srgbClr val="2A2F35"/>
                </a:solidFill>
                <a:effectLst/>
                <a:latin typeface="Lato" panose="020F0502020204030203" pitchFamily="34" charset="0"/>
              </a:rPr>
              <a:t>Determina si un sistema puede recuperarse de fallas o no. </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confiabilidad (</a:t>
            </a:r>
            <a:r>
              <a:rPr lang="es-ES" b="1" i="1" dirty="0" err="1">
                <a:solidFill>
                  <a:srgbClr val="2A2F35"/>
                </a:solidFill>
                <a:effectLst/>
                <a:latin typeface="Lato" panose="020F0502020204030203" pitchFamily="34" charset="0"/>
              </a:rPr>
              <a:t>Reliability</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Garantiza que el software funciona de manera consistente realizando una tarea sin fallar dentro un período específico.</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usabilidad (</a:t>
            </a:r>
            <a:r>
              <a:rPr lang="es-ES" b="1" i="1" dirty="0" err="1">
                <a:solidFill>
                  <a:srgbClr val="2A2F35"/>
                </a:solidFill>
                <a:effectLst/>
                <a:latin typeface="Lato" panose="020F0502020204030203" pitchFamily="34" charset="0"/>
              </a:rPr>
              <a:t>Usability</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Testean la facilidad de uso del usuario en términos de operación, aprendizaje y preparación de entradas y salidas.</a:t>
            </a:r>
          </a:p>
          <a:p>
            <a:pPr algn="l">
              <a:buFont typeface="Arial" panose="020B0604020202020204" pitchFamily="34" charset="0"/>
              <a:buChar char="•"/>
            </a:pPr>
            <a:r>
              <a:rPr lang="es-ES" b="1" i="0" dirty="0">
                <a:solidFill>
                  <a:srgbClr val="2A2F35"/>
                </a:solidFill>
                <a:effectLst/>
                <a:latin typeface="Lato" panose="020F0502020204030203" pitchFamily="34" charset="0"/>
              </a:rPr>
              <a:t>Pruebas de conformidad (</a:t>
            </a:r>
            <a:r>
              <a:rPr lang="es-ES" b="1" i="1" dirty="0" err="1">
                <a:solidFill>
                  <a:srgbClr val="2A2F35"/>
                </a:solidFill>
                <a:effectLst/>
                <a:latin typeface="Lato" panose="020F0502020204030203" pitchFamily="34" charset="0"/>
              </a:rPr>
              <a:t>Compliance</a:t>
            </a:r>
            <a:r>
              <a:rPr lang="es-ES" b="1" i="1" dirty="0">
                <a:solidFill>
                  <a:srgbClr val="2A2F35"/>
                </a:solidFill>
                <a:effectLst/>
                <a:latin typeface="Lato" panose="020F0502020204030203" pitchFamily="34" charset="0"/>
              </a:rPr>
              <a:t> </a:t>
            </a:r>
            <a:r>
              <a:rPr lang="es-ES" b="1" i="1" dirty="0" err="1">
                <a:solidFill>
                  <a:srgbClr val="2A2F35"/>
                </a:solidFill>
                <a:effectLst/>
                <a:latin typeface="Lato" panose="020F0502020204030203" pitchFamily="34" charset="0"/>
              </a:rPr>
              <a:t>Testing</a:t>
            </a:r>
            <a:r>
              <a:rPr lang="es-ES" b="1" i="0" dirty="0">
                <a:solidFill>
                  <a:srgbClr val="2A2F35"/>
                </a:solidFill>
                <a:effectLst/>
                <a:latin typeface="Lato" panose="020F0502020204030203" pitchFamily="34" charset="0"/>
              </a:rPr>
              <a:t>)</a:t>
            </a:r>
            <a:r>
              <a:rPr lang="es-ES" b="0" i="0" dirty="0">
                <a:solidFill>
                  <a:srgbClr val="2A2F35"/>
                </a:solidFill>
                <a:effectLst/>
                <a:latin typeface="Lato" panose="020F0502020204030203" pitchFamily="34" charset="0"/>
              </a:rPr>
              <a:t>: Determina si un programa o sistema de software cumple con un conjunto definido de estándares internos o externos antes de su lanzamiento a producción.</a:t>
            </a:r>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141</a:t>
            </a:fld>
            <a:endParaRPr lang="en-GB"/>
          </a:p>
        </p:txBody>
      </p:sp>
    </p:spTree>
    <p:extLst>
      <p:ext uri="{BB962C8B-B14F-4D97-AF65-F5344CB8AC3E}">
        <p14:creationId xmlns:p14="http://schemas.microsoft.com/office/powerpoint/2010/main" val="1132262925"/>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https://engx.space/global/en/blog/c-sharp-clean-code</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30</a:t>
            </a:fld>
            <a:endParaRPr lang="es-ES"/>
          </a:p>
        </p:txBody>
      </p:sp>
    </p:spTree>
    <p:extLst>
      <p:ext uri="{BB962C8B-B14F-4D97-AF65-F5344CB8AC3E}">
        <p14:creationId xmlns:p14="http://schemas.microsoft.com/office/powerpoint/2010/main" val="3995768378"/>
      </p:ext>
    </p:extLst>
  </p:cSld>
  <p:clrMapOvr>
    <a:masterClrMapping/>
  </p:clrMapOvr>
</p:notes>
</file>

<file path=ppt/notesSlides/notesSlide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test de caja negra y de caja blanca son dos enfoques diferentes para la realización de pruebas de software.</a:t>
            </a:r>
          </a:p>
          <a:p>
            <a:endParaRPr lang="es-ES" dirty="0"/>
          </a:p>
          <a:p>
            <a:r>
              <a:rPr lang="es-ES" dirty="0"/>
              <a:t>El test de caja negra se enfoca en probar el software sin tener en cuenta su estructura interna o su código fuente. En este enfoque, el </a:t>
            </a:r>
            <a:r>
              <a:rPr lang="es-ES" dirty="0" err="1"/>
              <a:t>tester</a:t>
            </a:r>
            <a:r>
              <a:rPr lang="es-ES" dirty="0"/>
              <a:t> se enfoca en la funcionalidad del software y realiza pruebas para validar que el software cumple con los requisitos del usuario y que funciona como se espera. El </a:t>
            </a:r>
            <a:r>
              <a:rPr lang="es-ES" dirty="0" err="1"/>
              <a:t>tester</a:t>
            </a:r>
            <a:r>
              <a:rPr lang="es-ES" dirty="0"/>
              <a:t> no tiene acceso al código fuente ni a la estructura interna del software, y se enfoca en la entrada y la salida del sistema.</a:t>
            </a:r>
          </a:p>
          <a:p>
            <a:endParaRPr lang="es-ES" dirty="0"/>
          </a:p>
          <a:p>
            <a:r>
              <a:rPr lang="es-ES" dirty="0"/>
              <a:t>Por otro lado, el test de caja blanca se enfoca en probar el software conociendo su estructura interna y su código fuente. En este enfoque, el </a:t>
            </a:r>
            <a:r>
              <a:rPr lang="es-ES" dirty="0" err="1"/>
              <a:t>tester</a:t>
            </a:r>
            <a:r>
              <a:rPr lang="es-ES" dirty="0"/>
              <a:t> se enfoca en la estructura interna del software y realiza pruebas para validar que el código fuente es correcto, eficiente y cumple con los estándares de codificación. El </a:t>
            </a:r>
            <a:r>
              <a:rPr lang="es-ES" dirty="0" err="1"/>
              <a:t>tester</a:t>
            </a:r>
            <a:r>
              <a:rPr lang="es-ES" dirty="0"/>
              <a:t> tiene acceso al código fuente y a la estructura interna del software y se enfoca en la lógica del programa, las variables, los bucles y las condiciones.</a:t>
            </a:r>
          </a:p>
          <a:p>
            <a:endParaRPr lang="es-ES" dirty="0"/>
          </a:p>
          <a:p>
            <a:r>
              <a:rPr lang="es-ES" dirty="0"/>
              <a:t>Es importante destacar que tanto el test de caja negra como el de caja blanca son importantes y deben ser considerados en el proceso de prueba de software. El test de caja negra se enfoca en la funcionalidad del software, mientras que el test de caja blanca se enfoca en la calidad del código fuente y la estructura interna del software. Dependiendo del tipo de software y el objetivo de las pruebas, se puede utilizar una combinación de ambos enfoques para garantizar que el software tenga la calidad necesaria para su uso.</a:t>
            </a:r>
          </a:p>
          <a:p>
            <a:endParaRPr lang="es-ES" dirty="0"/>
          </a:p>
          <a:p>
            <a:r>
              <a:rPr lang="es-ES" dirty="0"/>
              <a:t>El test de caja gris es un enfoque de prueba que combina elementos del test de caja negra y de caja blanca. En este enfoque, el </a:t>
            </a:r>
            <a:r>
              <a:rPr lang="es-ES" dirty="0" err="1"/>
              <a:t>tester</a:t>
            </a:r>
            <a:r>
              <a:rPr lang="es-ES" dirty="0"/>
              <a:t> tiene acceso a algunas partes del código fuente y de la estructura interna del software, pero no a todo. Es decir, el </a:t>
            </a:r>
            <a:r>
              <a:rPr lang="es-ES" dirty="0" err="1"/>
              <a:t>tester</a:t>
            </a:r>
            <a:r>
              <a:rPr lang="es-ES" dirty="0"/>
              <a:t> tiene un conocimiento parcial de la estructura interna del software.</a:t>
            </a:r>
          </a:p>
          <a:p>
            <a:endParaRPr lang="es-ES" dirty="0"/>
          </a:p>
          <a:p>
            <a:r>
              <a:rPr lang="es-ES" dirty="0"/>
              <a:t>El objetivo del test de caja gris es realizar pruebas que permitan validar tanto la funcionalidad del software como su calidad interna. El </a:t>
            </a:r>
            <a:r>
              <a:rPr lang="es-ES" dirty="0" err="1"/>
              <a:t>tester</a:t>
            </a:r>
            <a:r>
              <a:rPr lang="es-ES" dirty="0"/>
              <a:t> utiliza su conocimiento parcial de la estructura interna del software para identificar las áreas que deben ser sometidas a pruebas más exhaustivas y se enfoca en validar la lógica del programa, las variables, los bucles y las condiciones.</a:t>
            </a:r>
          </a:p>
          <a:p>
            <a:endParaRPr lang="es-ES" dirty="0"/>
          </a:p>
          <a:p>
            <a:r>
              <a:rPr lang="es-ES" dirty="0"/>
              <a:t>El test de caja gris es útil cuando se necesita realizar pruebas más exhaustivas que el test de caja negra, pero sin la necesidad de un conocimiento completo del código fuente y de la estructura interna del software. Este enfoque puede ser especialmente útil en situaciones en las que se necesita validar la calidad interna del software, pero se dispone de un tiempo limitado para realizar pruebas exhaustivas.</a:t>
            </a:r>
          </a:p>
          <a:p>
            <a:endParaRPr lang="es-ES" dirty="0"/>
          </a:p>
          <a:p>
            <a:r>
              <a:rPr lang="es-ES" dirty="0"/>
              <a:t>Es importante tener en cuenta que el test de caja gris puede requerir un conocimiento técnico más avanzado que el test de caja negra y puede ser más complejo de realizar que el test de caja blanca.</a:t>
            </a:r>
          </a:p>
          <a:p>
            <a:endParaRPr lang="es-ES" dirty="0"/>
          </a:p>
          <a:p>
            <a:pPr algn="l" fontAlgn="base"/>
            <a:r>
              <a:rPr lang="es-ES" b="0" i="0" dirty="0">
                <a:solidFill>
                  <a:srgbClr val="494949"/>
                </a:solidFill>
                <a:effectLst/>
                <a:latin typeface="Montserrat" panose="00000500000000000000" pitchFamily="2" charset="0"/>
              </a:rPr>
              <a:t>La mejor manera de entender algo es con ejemplos del mundo real para poder relacionar el concepto tecnológico con algo que conocemos.</a:t>
            </a:r>
          </a:p>
          <a:p>
            <a:pPr algn="l" fontAlgn="base"/>
            <a:endParaRPr lang="es-ES" b="0" i="0" dirty="0">
              <a:solidFill>
                <a:srgbClr val="494949"/>
              </a:solidFill>
              <a:effectLst/>
              <a:latin typeface="Montserrat" panose="00000500000000000000" pitchFamily="2" charset="0"/>
            </a:endParaRPr>
          </a:p>
          <a:p>
            <a:pPr algn="l" fontAlgn="base"/>
            <a:r>
              <a:rPr lang="es-ES" b="1" i="0" dirty="0">
                <a:solidFill>
                  <a:srgbClr val="494949"/>
                </a:solidFill>
                <a:effectLst/>
                <a:latin typeface="inherit"/>
              </a:rPr>
              <a:t>caja negra</a:t>
            </a:r>
            <a:r>
              <a:rPr lang="es-ES" b="0" i="0" dirty="0">
                <a:solidFill>
                  <a:srgbClr val="494949"/>
                </a:solidFill>
                <a:effectLst/>
                <a:latin typeface="Montserrat" panose="00000500000000000000" pitchFamily="2" charset="0"/>
              </a:rPr>
              <a:t> </a:t>
            </a:r>
            <a:r>
              <a:rPr lang="es-ES" b="0" i="0" dirty="0" err="1">
                <a:solidFill>
                  <a:srgbClr val="494949"/>
                </a:solidFill>
                <a:effectLst/>
                <a:latin typeface="Montserrat" panose="00000500000000000000" pitchFamily="2" charset="0"/>
              </a:rPr>
              <a:t>testing</a:t>
            </a:r>
            <a:r>
              <a:rPr lang="es-ES" b="0" i="0" dirty="0">
                <a:solidFill>
                  <a:srgbClr val="494949"/>
                </a:solidFill>
                <a:effectLst/>
                <a:latin typeface="Montserrat" panose="00000500000000000000" pitchFamily="2" charset="0"/>
              </a:rPr>
              <a:t> sería el cual una persona haría antes de comprar un coche, encender las luces, encender el motor entre otras pruebas (Sin necesidad de saber cómo funciona el coche por dentro)</a:t>
            </a:r>
          </a:p>
          <a:p>
            <a:pPr algn="l" fontAlgn="base"/>
            <a:endParaRPr lang="es-ES" b="0" i="0" dirty="0">
              <a:solidFill>
                <a:srgbClr val="494949"/>
              </a:solidFill>
              <a:effectLst/>
              <a:latin typeface="Montserrat" panose="00000500000000000000" pitchFamily="2" charset="0"/>
            </a:endParaRPr>
          </a:p>
          <a:p>
            <a:pPr algn="l" fontAlgn="base"/>
            <a:r>
              <a:rPr lang="es-ES" b="0" i="0" dirty="0">
                <a:solidFill>
                  <a:srgbClr val="494949"/>
                </a:solidFill>
                <a:effectLst/>
                <a:latin typeface="Montserrat" panose="00000500000000000000" pitchFamily="2" charset="0"/>
              </a:rPr>
              <a:t>realizar pruebas de tipo </a:t>
            </a:r>
            <a:r>
              <a:rPr lang="es-ES" b="1" i="0" dirty="0">
                <a:solidFill>
                  <a:srgbClr val="494949"/>
                </a:solidFill>
                <a:effectLst/>
                <a:latin typeface="inherit"/>
              </a:rPr>
              <a:t>caja blanca</a:t>
            </a:r>
            <a:r>
              <a:rPr lang="es-ES" b="0" i="0" dirty="0">
                <a:solidFill>
                  <a:srgbClr val="494949"/>
                </a:solidFill>
                <a:effectLst/>
                <a:latin typeface="Montserrat" panose="00000500000000000000" pitchFamily="2" charset="0"/>
              </a:rPr>
              <a:t> sería la técnica que usa un mecánico cuando llevas tu coche al mecánico y tiene que buscar una avería.</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142</a:t>
            </a:fld>
            <a:endParaRPr lang="en-GB"/>
          </a:p>
        </p:txBody>
      </p:sp>
    </p:spTree>
    <p:extLst>
      <p:ext uri="{BB962C8B-B14F-4D97-AF65-F5344CB8AC3E}">
        <p14:creationId xmlns:p14="http://schemas.microsoft.com/office/powerpoint/2010/main" val="2476287121"/>
      </p:ext>
    </p:extLst>
  </p:cSld>
  <p:clrMapOvr>
    <a:masterClrMapping/>
  </p:clrMapOvr>
</p:notes>
</file>

<file path=ppt/notesSlides/notesSlide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Agile </a:t>
            </a:r>
            <a:r>
              <a:rPr lang="es-ES" dirty="0" err="1"/>
              <a:t>Testing</a:t>
            </a:r>
            <a:r>
              <a:rPr lang="es-ES" dirty="0"/>
              <a:t> es una práctica de prueba de software que se enfoca en integrar las pruebas en el proceso de desarrollo ágil. El enfoque Agile </a:t>
            </a:r>
            <a:r>
              <a:rPr lang="es-ES" dirty="0" err="1"/>
              <a:t>Testing</a:t>
            </a:r>
            <a:r>
              <a:rPr lang="es-ES" dirty="0"/>
              <a:t> se basa en los principios del desarrollo ágil de software, como la colaboración entre los miembros del equipo, la entrega continua, la retroalimentación constante y la adaptación al cambio.</a:t>
            </a:r>
          </a:p>
          <a:p>
            <a:endParaRPr lang="es-ES" dirty="0"/>
          </a:p>
          <a:p>
            <a:r>
              <a:rPr lang="es-ES" dirty="0"/>
              <a:t>En el proceso de desarrollo ágil, el </a:t>
            </a:r>
            <a:r>
              <a:rPr lang="es-ES" dirty="0" err="1"/>
              <a:t>testing</a:t>
            </a:r>
            <a:r>
              <a:rPr lang="es-ES" dirty="0"/>
              <a:t> se realiza de manera constante durante todo el ciclo de vida del software, en lugar de esperar hasta el final del ciclo de vida para realizar pruebas. Los </a:t>
            </a:r>
            <a:r>
              <a:rPr lang="es-ES" dirty="0" err="1"/>
              <a:t>testers</a:t>
            </a:r>
            <a:r>
              <a:rPr lang="es-ES" dirty="0"/>
              <a:t> trabajan en estrecha colaboración con los desarrolladores, analistas de negocios y otros miembros del equipo para asegurar que las pruebas se realicen en el momento adecuado y se adapten a los cambios en los requisitos del usuario.</a:t>
            </a:r>
          </a:p>
          <a:p>
            <a:endParaRPr lang="es-ES" dirty="0"/>
          </a:p>
          <a:p>
            <a:r>
              <a:rPr lang="es-ES" dirty="0"/>
              <a:t>El Agile </a:t>
            </a:r>
            <a:r>
              <a:rPr lang="es-ES" dirty="0" err="1"/>
              <a:t>Testing</a:t>
            </a:r>
            <a:r>
              <a:rPr lang="es-ES" dirty="0"/>
              <a:t> se enfoca en la entrega continua y en la identificación temprana de errores, lo que permite que el equipo pueda adaptarse rápidamente a los cambios y entregar software de alta calidad en un corto período de tiempo. Además, el Agile </a:t>
            </a:r>
            <a:r>
              <a:rPr lang="es-ES" dirty="0" err="1"/>
              <a:t>Testing</a:t>
            </a:r>
            <a:r>
              <a:rPr lang="es-ES" dirty="0"/>
              <a:t> también se enfoca en la automatización de pruebas, lo que permite una mayor eficiencia y rapidez en el proceso de pruebas.</a:t>
            </a:r>
          </a:p>
          <a:p>
            <a:endParaRPr lang="es-ES" dirty="0"/>
          </a:p>
          <a:p>
            <a:r>
              <a:rPr lang="es-ES" dirty="0"/>
              <a:t>En resumen, el Agile </a:t>
            </a:r>
            <a:r>
              <a:rPr lang="es-ES" dirty="0" err="1"/>
              <a:t>Testing</a:t>
            </a:r>
            <a:r>
              <a:rPr lang="es-ES" dirty="0"/>
              <a:t> es un enfoque de prueba de software que se enfoca en la integración de pruebas en el proceso de desarrollo ágil, con el objetivo de entregar software de alta calidad de manera rápida y eficiente.</a:t>
            </a:r>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143</a:t>
            </a:fld>
            <a:endParaRPr lang="en-GB"/>
          </a:p>
        </p:txBody>
      </p:sp>
    </p:spTree>
    <p:extLst>
      <p:ext uri="{BB962C8B-B14F-4D97-AF65-F5344CB8AC3E}">
        <p14:creationId xmlns:p14="http://schemas.microsoft.com/office/powerpoint/2010/main" val="1071147730"/>
      </p:ext>
    </p:extLst>
  </p:cSld>
  <p:clrMapOvr>
    <a:masterClrMapping/>
  </p:clrMapOvr>
</p:notes>
</file>

<file path=ppt/notesSlides/notesSlide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automatización de pruebas es un proceso en el que se utilizan herramientas de software para ejecutar pruebas de forma automatizada en lugar de realizarlas manualmente. Esto implica la creación de scripts de prueba que simulan la interacción de un usuario con el software y validan su comportamiento frente a diferentes escenarios.</a:t>
            </a:r>
          </a:p>
          <a:p>
            <a:endParaRPr lang="es-ES" dirty="0"/>
          </a:p>
          <a:p>
            <a:r>
              <a:rPr lang="es-ES" dirty="0"/>
              <a:t>La automatización de pruebas tiene varios beneficios, entre ellos:</a:t>
            </a:r>
          </a:p>
          <a:p>
            <a:endParaRPr lang="es-ES" dirty="0"/>
          </a:p>
          <a:p>
            <a:r>
              <a:rPr lang="es-ES" dirty="0"/>
              <a:t>- Aumenta la eficiencia: Al automatizar las pruebas, se pueden realizar una gran cantidad de pruebas en un período corto de tiempo y con mayor precisión que si se realizaran manualmente.</a:t>
            </a:r>
          </a:p>
          <a:p>
            <a:r>
              <a:rPr lang="es-ES" dirty="0"/>
              <a:t>- Reducción de costos: A largo plazo, la automatización de pruebas puede resultar más económica que las pruebas manuales, ya que no se necesitan recursos humanos para realizar pruebas repetitivas y rutinarias.</a:t>
            </a:r>
          </a:p>
          <a:p>
            <a:r>
              <a:rPr lang="es-ES" dirty="0"/>
              <a:t>- Mejora la calidad: La automatización de pruebas reduce el riesgo de errores humanos y aumenta la precisión en la ejecución de las pruebas.</a:t>
            </a:r>
          </a:p>
          <a:p>
            <a:r>
              <a:rPr lang="es-ES" dirty="0"/>
              <a:t>- Identificación temprana de errores: La automatización de pruebas permite la identificación temprana de errores, lo que reduce el costo y el tiempo necesarios para su corrección.</a:t>
            </a:r>
          </a:p>
          <a:p>
            <a:endParaRPr lang="es-ES" dirty="0"/>
          </a:p>
          <a:p>
            <a:r>
              <a:rPr lang="es-ES" dirty="0"/>
              <a:t>Sin embargo, es importante destacar que la automatización de pruebas no es adecuada para todas las situaciones. Las pruebas manuales pueden ser más apropiadas para las pruebas exploratorias o para pruebas en las que la funcionalidad aún está en desarrollo. Además, la automatización de pruebas requiere una inversión inicial significativa en términos de tiempo y recursos para desarrollar los scripts de prueba, lo que puede no ser rentable para aplicaciones pequeñas o con un ciclo de vida corto.</a:t>
            </a:r>
          </a:p>
          <a:p>
            <a:endParaRPr lang="es-ES" dirty="0"/>
          </a:p>
          <a:p>
            <a:r>
              <a:rPr lang="es-ES" dirty="0"/>
              <a:t>En resumen, la automatización de pruebas es una práctica útil para mejorar la eficiencia, reducir costos, mejorar la calidad y detectar errores tempranamente. Sin embargo, es importante evaluar cuidadosamente su conveniencia y rentabilidad para cada situación en particular.</a:t>
            </a:r>
          </a:p>
          <a:p>
            <a:endParaRPr lang="es-ES" dirty="0"/>
          </a:p>
          <a:p>
            <a:r>
              <a:rPr lang="es-ES" dirty="0"/>
              <a:t>¡Perfecto! Estás preguntando sobre </a:t>
            </a:r>
            <a:r>
              <a:rPr lang="es-ES" b="1" dirty="0"/>
              <a:t>identificación de casos adecuados para automatización en </a:t>
            </a:r>
            <a:r>
              <a:rPr lang="es-ES" b="1" dirty="0" err="1"/>
              <a:t>testing</a:t>
            </a:r>
            <a:r>
              <a:rPr lang="es-ES" b="1" dirty="0"/>
              <a:t> con Java</a:t>
            </a:r>
            <a:r>
              <a:rPr lang="es-ES" dirty="0"/>
              <a:t>. Vamos a desglosarlo paso a paso para que quede claro y puedas aplicarlo de forma práctica.</a:t>
            </a:r>
          </a:p>
          <a:p>
            <a:br>
              <a:rPr lang="es-ES" dirty="0"/>
            </a:br>
            <a:endParaRPr lang="es-ES" dirty="0"/>
          </a:p>
          <a:p>
            <a:r>
              <a:rPr lang="es-ES" b="1" dirty="0"/>
              <a:t>1. Qué buscar en un caso para automatizar</a:t>
            </a:r>
          </a:p>
          <a:p>
            <a:r>
              <a:rPr lang="es-ES" dirty="0"/>
              <a:t>No todos los casos de prueba son buenos candidatos para automatización. Los siguientes criterios te ayudan a identificar los más adecuados:</a:t>
            </a:r>
          </a:p>
          <a:p>
            <a:r>
              <a:rPr lang="es-ES" b="1" dirty="0"/>
              <a:t>a) Repetitividad</a:t>
            </a:r>
          </a:p>
          <a:p>
            <a:r>
              <a:rPr lang="es-ES" dirty="0"/>
              <a:t>Casos que se ejecutan con frecuencia.</a:t>
            </a:r>
          </a:p>
          <a:p>
            <a:r>
              <a:rPr lang="es-ES" dirty="0"/>
              <a:t>Ejemplo: pruebas de </a:t>
            </a:r>
            <a:r>
              <a:rPr lang="es-ES" dirty="0" err="1"/>
              <a:t>login</a:t>
            </a:r>
            <a:r>
              <a:rPr lang="es-ES" dirty="0"/>
              <a:t>, registro, o flujos críticos en cada </a:t>
            </a:r>
            <a:r>
              <a:rPr lang="es-ES" dirty="0" err="1"/>
              <a:t>build</a:t>
            </a:r>
            <a:r>
              <a:rPr lang="es-ES" dirty="0"/>
              <a:t>.</a:t>
            </a:r>
          </a:p>
          <a:p>
            <a:r>
              <a:rPr lang="es-ES" dirty="0"/>
              <a:t>Justificación: Automatizar ahorra tiempo y esfuerzo manual.</a:t>
            </a:r>
          </a:p>
          <a:p>
            <a:r>
              <a:rPr lang="es-ES" b="1" dirty="0"/>
              <a:t>b) Estabilidad</a:t>
            </a:r>
          </a:p>
          <a:p>
            <a:r>
              <a:rPr lang="es-ES" dirty="0"/>
              <a:t>Casos que no cambian con frecuencia.</a:t>
            </a:r>
          </a:p>
          <a:p>
            <a:r>
              <a:rPr lang="es-ES" dirty="0"/>
              <a:t>Evitar automatizar funcionalidades en desarrollo activo o con requisitos inestables.</a:t>
            </a:r>
          </a:p>
          <a:p>
            <a:r>
              <a:rPr lang="es-ES" dirty="0"/>
              <a:t>Ejemplo: validación de cálculo de impuestos según reglas establecidas.</a:t>
            </a:r>
          </a:p>
          <a:p>
            <a:r>
              <a:rPr lang="es-ES" b="1" dirty="0"/>
              <a:t>c) Complejidad / propensión a errores</a:t>
            </a:r>
          </a:p>
          <a:p>
            <a:r>
              <a:rPr lang="es-ES" dirty="0"/>
              <a:t>Pruebas complejas, largas o con muchos pasos.</a:t>
            </a:r>
          </a:p>
          <a:p>
            <a:r>
              <a:rPr lang="es-ES" dirty="0"/>
              <a:t>Ejemplo: escenarios con múltiples inputs y validaciones.</a:t>
            </a:r>
          </a:p>
          <a:p>
            <a:r>
              <a:rPr lang="es-ES" dirty="0"/>
              <a:t>Justificación: la automatización reduce errores humanos.</a:t>
            </a:r>
          </a:p>
          <a:p>
            <a:r>
              <a:rPr lang="es-ES" b="1" dirty="0"/>
              <a:t>d) Datos abundantes / escenarios múltiples</a:t>
            </a:r>
          </a:p>
          <a:p>
            <a:r>
              <a:rPr lang="es-ES" dirty="0"/>
              <a:t>Casos que requieren probar con muchas combinaciones de datos.</a:t>
            </a:r>
          </a:p>
          <a:p>
            <a:r>
              <a:rPr lang="es-ES" dirty="0"/>
              <a:t>Ejemplo: formularios con distintos tipos de usuario o configuraciones de producto.</a:t>
            </a:r>
          </a:p>
          <a:p>
            <a:r>
              <a:rPr lang="es-ES" dirty="0"/>
              <a:t>Justificación: el </a:t>
            </a:r>
            <a:r>
              <a:rPr lang="es-ES" dirty="0" err="1"/>
              <a:t>testing</a:t>
            </a:r>
            <a:r>
              <a:rPr lang="es-ES" dirty="0"/>
              <a:t> manual sería muy laborioso.</a:t>
            </a:r>
          </a:p>
          <a:p>
            <a:r>
              <a:rPr lang="es-ES" b="1" dirty="0"/>
              <a:t>e) Críticos para el negocio</a:t>
            </a:r>
          </a:p>
          <a:p>
            <a:r>
              <a:rPr lang="es-ES" dirty="0"/>
              <a:t>Funcionalidades centrales que no deben fallar.</a:t>
            </a:r>
          </a:p>
          <a:p>
            <a:r>
              <a:rPr lang="es-ES" dirty="0"/>
              <a:t>Ejemplo: pagos, </a:t>
            </a:r>
            <a:r>
              <a:rPr lang="es-ES" dirty="0" err="1"/>
              <a:t>checkout</a:t>
            </a:r>
            <a:r>
              <a:rPr lang="es-ES" dirty="0"/>
              <a:t>, generación de reportes financieros.</a:t>
            </a:r>
          </a:p>
          <a:p>
            <a:r>
              <a:rPr lang="es-ES" dirty="0"/>
              <a:t>Justificación: detectar fallos rápido es crucial.</a:t>
            </a:r>
          </a:p>
          <a:p>
            <a:r>
              <a:rPr lang="es-ES" b="1" dirty="0"/>
              <a:t>f) Integración continua / regresión</a:t>
            </a:r>
          </a:p>
          <a:p>
            <a:r>
              <a:rPr lang="es-ES" dirty="0"/>
              <a:t>Pruebas que deben ejecutarse en cada </a:t>
            </a:r>
            <a:r>
              <a:rPr lang="es-ES" dirty="0" err="1"/>
              <a:t>build</a:t>
            </a:r>
            <a:r>
              <a:rPr lang="es-ES" dirty="0"/>
              <a:t> o </a:t>
            </a:r>
            <a:r>
              <a:rPr lang="es-ES" dirty="0" err="1"/>
              <a:t>release</a:t>
            </a:r>
            <a:r>
              <a:rPr lang="es-ES" dirty="0"/>
              <a:t>.</a:t>
            </a:r>
          </a:p>
          <a:p>
            <a:r>
              <a:rPr lang="es-ES" dirty="0"/>
              <a:t>Ejemplo: suites de regresión, </a:t>
            </a:r>
            <a:r>
              <a:rPr lang="es-ES" dirty="0" err="1"/>
              <a:t>smoke</a:t>
            </a:r>
            <a:r>
              <a:rPr lang="es-ES" dirty="0"/>
              <a:t> </a:t>
            </a:r>
            <a:r>
              <a:rPr lang="es-ES" dirty="0" err="1"/>
              <a:t>tests</a:t>
            </a:r>
            <a:r>
              <a:rPr lang="es-ES" dirty="0"/>
              <a:t>.</a:t>
            </a:r>
          </a:p>
          <a:p>
            <a:r>
              <a:rPr lang="es-ES" dirty="0"/>
              <a:t>Justificación: ayuda a mantener la estabilidad de la aplicación.</a:t>
            </a:r>
          </a:p>
          <a:p>
            <a:br>
              <a:rPr lang="es-ES" dirty="0"/>
            </a:br>
            <a:endParaRPr lang="es-ES" dirty="0"/>
          </a:p>
          <a:p>
            <a:r>
              <a:rPr lang="es-ES" b="1" dirty="0"/>
              <a:t>2. Casos que no conviene automatizar</a:t>
            </a:r>
          </a:p>
          <a:p>
            <a:r>
              <a:rPr lang="es-ES" dirty="0"/>
              <a:t>Pruebas exploratorias.</a:t>
            </a:r>
          </a:p>
          <a:p>
            <a:r>
              <a:rPr lang="es-ES" dirty="0"/>
              <a:t>Interfaces muy cambiantes (UI inestable).</a:t>
            </a:r>
          </a:p>
          <a:p>
            <a:r>
              <a:rPr lang="es-ES" dirty="0"/>
              <a:t>Validaciones visuales complejas que dependen de percepción humana (a menos que uses herramientas de visual </a:t>
            </a:r>
            <a:r>
              <a:rPr lang="es-ES" dirty="0" err="1"/>
              <a:t>testing</a:t>
            </a:r>
            <a:r>
              <a:rPr lang="es-ES" dirty="0"/>
              <a:t> avanzadas).</a:t>
            </a:r>
          </a:p>
          <a:p>
            <a:r>
              <a:rPr lang="es-ES" dirty="0"/>
              <a:t>Casos que se ejecutan muy pocas veces.</a:t>
            </a:r>
          </a:p>
          <a:p>
            <a:br>
              <a:rPr lang="es-ES" dirty="0"/>
            </a:br>
            <a:endParaRPr lang="es-ES" dirty="0"/>
          </a:p>
          <a:p>
            <a:r>
              <a:rPr lang="es-ES" b="1" dirty="0"/>
              <a:t>3. Herramientas Java para automatización</a:t>
            </a:r>
          </a:p>
          <a:p>
            <a:r>
              <a:rPr lang="es-ES" dirty="0"/>
              <a:t>Dependiendo del tipo de prueba:</a:t>
            </a:r>
          </a:p>
          <a:p>
            <a:r>
              <a:rPr lang="es-ES" dirty="0"/>
              <a:t>Tipo de prueba Herramientas populares en Java </a:t>
            </a:r>
            <a:r>
              <a:rPr lang="es-ES" dirty="0" err="1"/>
              <a:t>Unit</a:t>
            </a:r>
            <a:r>
              <a:rPr lang="es-ES" dirty="0"/>
              <a:t> </a:t>
            </a:r>
            <a:r>
              <a:rPr lang="es-ES" dirty="0" err="1"/>
              <a:t>Testing</a:t>
            </a:r>
            <a:r>
              <a:rPr lang="es-ES" dirty="0"/>
              <a:t> </a:t>
            </a:r>
            <a:r>
              <a:rPr lang="es-ES" dirty="0" err="1"/>
              <a:t>JUnit</a:t>
            </a:r>
            <a:r>
              <a:rPr lang="es-ES" dirty="0"/>
              <a:t>, </a:t>
            </a:r>
            <a:r>
              <a:rPr lang="es-ES" dirty="0" err="1"/>
              <a:t>TestNG</a:t>
            </a:r>
            <a:r>
              <a:rPr lang="es-ES" dirty="0"/>
              <a:t> UI Web </a:t>
            </a:r>
            <a:r>
              <a:rPr lang="es-ES" dirty="0" err="1"/>
              <a:t>Selenium</a:t>
            </a:r>
            <a:r>
              <a:rPr lang="es-ES" dirty="0"/>
              <a:t> </a:t>
            </a:r>
            <a:r>
              <a:rPr lang="es-ES" dirty="0" err="1"/>
              <a:t>WebDriver</a:t>
            </a:r>
            <a:r>
              <a:rPr lang="es-ES" dirty="0"/>
              <a:t>, </a:t>
            </a:r>
            <a:r>
              <a:rPr lang="es-ES" dirty="0" err="1"/>
              <a:t>Selenide</a:t>
            </a:r>
            <a:r>
              <a:rPr lang="es-ES" dirty="0"/>
              <a:t> API / Servicios </a:t>
            </a:r>
            <a:r>
              <a:rPr lang="es-ES" dirty="0" err="1"/>
              <a:t>RestAssured</a:t>
            </a:r>
            <a:r>
              <a:rPr lang="es-ES" dirty="0"/>
              <a:t>, </a:t>
            </a:r>
            <a:r>
              <a:rPr lang="es-ES" dirty="0" err="1"/>
              <a:t>HTTPClient</a:t>
            </a:r>
            <a:r>
              <a:rPr lang="es-ES" dirty="0"/>
              <a:t> </a:t>
            </a:r>
            <a:r>
              <a:rPr lang="es-ES" dirty="0" err="1"/>
              <a:t>Mocking</a:t>
            </a:r>
            <a:r>
              <a:rPr lang="es-ES" dirty="0"/>
              <a:t> / Dependencias </a:t>
            </a:r>
            <a:r>
              <a:rPr lang="es-ES" dirty="0" err="1"/>
              <a:t>Mockito</a:t>
            </a:r>
            <a:r>
              <a:rPr lang="es-ES" dirty="0"/>
              <a:t>, </a:t>
            </a:r>
            <a:r>
              <a:rPr lang="es-ES" dirty="0" err="1"/>
              <a:t>WireMock</a:t>
            </a:r>
            <a:r>
              <a:rPr lang="es-ES" dirty="0"/>
              <a:t> Integración continua Jenkins, GitHub </a:t>
            </a:r>
            <a:r>
              <a:rPr lang="es-ES" dirty="0" err="1"/>
              <a:t>Actions</a:t>
            </a:r>
            <a:r>
              <a:rPr lang="es-ES" dirty="0"/>
              <a:t> </a:t>
            </a:r>
          </a:p>
          <a:p>
            <a:br>
              <a:rPr lang="es-ES" dirty="0"/>
            </a:br>
            <a:endParaRPr lang="es-ES" dirty="0"/>
          </a:p>
          <a:p>
            <a:r>
              <a:rPr lang="es-ES" b="1" dirty="0"/>
              <a:t>4. Buenas prácticas</a:t>
            </a:r>
          </a:p>
          <a:p>
            <a:r>
              <a:rPr lang="es-ES" dirty="0"/>
              <a:t>Priorizar automatización de </a:t>
            </a:r>
            <a:r>
              <a:rPr lang="es-ES" b="1" dirty="0"/>
              <a:t>regresión</a:t>
            </a:r>
            <a:r>
              <a:rPr lang="es-ES" dirty="0"/>
              <a:t> y </a:t>
            </a:r>
            <a:r>
              <a:rPr lang="es-ES" b="1" dirty="0"/>
              <a:t>flujos críticos</a:t>
            </a:r>
            <a:r>
              <a:rPr lang="es-ES" dirty="0"/>
              <a:t>.</a:t>
            </a:r>
          </a:p>
          <a:p>
            <a:r>
              <a:rPr lang="es-ES" dirty="0"/>
              <a:t>Mantener el código de </a:t>
            </a:r>
            <a:r>
              <a:rPr lang="es-ES" dirty="0" err="1"/>
              <a:t>tests</a:t>
            </a:r>
            <a:r>
              <a:rPr lang="es-ES" dirty="0"/>
              <a:t> limpio y modular.</a:t>
            </a:r>
          </a:p>
          <a:p>
            <a:r>
              <a:rPr lang="es-ES" dirty="0"/>
              <a:t>Evitar dependencias entre pruebas (</a:t>
            </a:r>
            <a:r>
              <a:rPr lang="es-ES" dirty="0" err="1"/>
              <a:t>tests</a:t>
            </a:r>
            <a:r>
              <a:rPr lang="es-ES" dirty="0"/>
              <a:t> independientes).</a:t>
            </a:r>
          </a:p>
          <a:p>
            <a:r>
              <a:rPr lang="es-ES" dirty="0"/>
              <a:t>Integrar los </a:t>
            </a:r>
            <a:r>
              <a:rPr lang="es-ES" dirty="0" err="1"/>
              <a:t>tests</a:t>
            </a:r>
            <a:r>
              <a:rPr lang="es-ES" dirty="0"/>
              <a:t> automatizados en </a:t>
            </a:r>
            <a:r>
              <a:rPr lang="es-ES" b="1" dirty="0"/>
              <a:t>CI/CD</a:t>
            </a:r>
            <a:r>
              <a:rPr lang="es-ES" dirty="0"/>
              <a:t> para ejecución frecuente.</a:t>
            </a:r>
          </a:p>
          <a:p>
            <a:br>
              <a:rPr lang="es-ES" dirty="0"/>
            </a:br>
            <a:endParaRPr lang="es-ES" dirty="0"/>
          </a:p>
          <a:p>
            <a:r>
              <a:rPr lang="es-ES" dirty="0"/>
              <a:t>Si quieres, puedo hacerte un </a:t>
            </a:r>
            <a:r>
              <a:rPr lang="es-ES" b="1" dirty="0"/>
              <a:t>ejemplo concreto de cómo seleccionar casos de prueba para automatizar en Java</a:t>
            </a:r>
            <a:r>
              <a:rPr lang="es-ES" dirty="0"/>
              <a:t> usando </a:t>
            </a:r>
            <a:r>
              <a:rPr lang="es-ES" b="1" dirty="0" err="1"/>
              <a:t>JUnit</a:t>
            </a:r>
            <a:r>
              <a:rPr lang="es-ES" b="1" dirty="0"/>
              <a:t> y </a:t>
            </a:r>
            <a:r>
              <a:rPr lang="es-ES" b="1" dirty="0" err="1"/>
              <a:t>Selenium</a:t>
            </a:r>
            <a:r>
              <a:rPr lang="es-ES" dirty="0"/>
              <a:t>, mostrando paso a paso cómo decidir qué automatizar primero. Esto te daría un plan práctico listo para tu proyecto.</a:t>
            </a:r>
          </a:p>
          <a:p>
            <a:r>
              <a:rPr lang="es-ES" dirty="0"/>
              <a:t>¿Quieres que haga eso?</a:t>
            </a:r>
          </a:p>
          <a:p>
            <a:endParaRPr lang="en-GB" dirty="0"/>
          </a:p>
        </p:txBody>
      </p:sp>
      <p:sp>
        <p:nvSpPr>
          <p:cNvPr id="4" name="Slide Number Placeholder 3"/>
          <p:cNvSpPr>
            <a:spLocks noGrp="1"/>
          </p:cNvSpPr>
          <p:nvPr>
            <p:ph type="sldNum" sz="quarter" idx="5"/>
          </p:nvPr>
        </p:nvSpPr>
        <p:spPr/>
        <p:txBody>
          <a:bodyPr/>
          <a:lstStyle/>
          <a:p>
            <a:fld id="{19D99E54-C281-4255-BCA0-4D32C63E60C6}" type="slidenum">
              <a:rPr lang="en-GB" smtClean="0"/>
              <a:t>144</a:t>
            </a:fld>
            <a:endParaRPr lang="en-GB"/>
          </a:p>
        </p:txBody>
      </p:sp>
    </p:spTree>
    <p:extLst>
      <p:ext uri="{BB962C8B-B14F-4D97-AF65-F5344CB8AC3E}">
        <p14:creationId xmlns:p14="http://schemas.microsoft.com/office/powerpoint/2010/main" val="2316440079"/>
      </p:ext>
    </p:extLst>
  </p:cSld>
  <p:clrMapOvr>
    <a:masterClrMapping/>
  </p:clrMapOvr>
</p:notes>
</file>

<file path=ppt/notesSlides/notesSlide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es una herramienta, escrita originalmente en Ruby, que ejecuta descripciones funcionales en texto plano como test automáticos, aprovechando las ventajas del </a:t>
            </a:r>
            <a:r>
              <a:rPr lang="es-ES" sz="1200" b="0" i="0" u="none" strike="noStrike" kern="1200" dirty="0">
                <a:solidFill>
                  <a:schemeClr val="tx1"/>
                </a:solidFill>
                <a:effectLst/>
                <a:latin typeface="+mn-lt"/>
                <a:ea typeface="+mn-ea"/>
                <a:cs typeface="+mn-cs"/>
                <a:hlinkClick r:id="rId3"/>
              </a:rPr>
              <a:t>BDD</a:t>
            </a:r>
            <a:r>
              <a:rPr lang="es-ES" sz="1200" b="0" i="0" kern="1200" dirty="0">
                <a:solidFill>
                  <a:schemeClr val="tx1"/>
                </a:solidFill>
                <a:effectLst/>
                <a:latin typeface="+mn-lt"/>
                <a:ea typeface="+mn-ea"/>
                <a:cs typeface="+mn-cs"/>
              </a:rPr>
              <a:t> como puede ser acercar la capa de negocio y tecnología de una empresa, permitiendo que no solo se desarrollen bien las funcionalidades, sino que se desarrollen las funcionalidades que mas valor van a aportar al usuario, a la vez que definimos casos de prueba y documentamos un proyecto.</a:t>
            </a:r>
          </a:p>
          <a:p>
            <a:r>
              <a:rPr lang="es-ES" sz="1200" b="0" i="0" kern="1200" dirty="0">
                <a:solidFill>
                  <a:schemeClr val="tx1"/>
                </a:solidFill>
                <a:effectLst/>
                <a:latin typeface="+mn-lt"/>
                <a:ea typeface="+mn-ea"/>
                <a:cs typeface="+mn-cs"/>
              </a:rPr>
              <a:t>La idea principal es que pueda ser entendido y usado no solo por desarrolladores sino por los clientes y gente de negocio.</a:t>
            </a:r>
          </a:p>
          <a:p>
            <a:r>
              <a:rPr lang="es-ES" sz="1200" b="0" i="0" kern="1200" dirty="0">
                <a:solidFill>
                  <a:schemeClr val="tx1"/>
                </a:solidFill>
                <a:effectLst/>
                <a:latin typeface="+mn-lt"/>
                <a:ea typeface="+mn-ea"/>
                <a:cs typeface="+mn-cs"/>
              </a:rPr>
              <a:t>El lenguaje que usa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para definir los requisitos se llama </a:t>
            </a:r>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el cual nos permite traducir esas especificaciones en un lenguaje cercano al natural en especificaciones de test en el lenguaje que queramos, un ejemplo de </a:t>
            </a:r>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sería el siguiente:</a:t>
            </a:r>
          </a:p>
          <a:p>
            <a:r>
              <a:rPr lang="es-ES" sz="1200" b="0" i="0" kern="1200" dirty="0" err="1">
                <a:solidFill>
                  <a:schemeClr val="tx1"/>
                </a:solidFill>
                <a:effectLst/>
                <a:latin typeface="+mn-lt"/>
                <a:ea typeface="+mn-ea"/>
                <a:cs typeface="+mn-cs"/>
              </a:rPr>
              <a:t>Feature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Search</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courses</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In </a:t>
            </a:r>
            <a:r>
              <a:rPr lang="es-ES" sz="1200" b="0" i="0" kern="1200" dirty="0" err="1">
                <a:solidFill>
                  <a:schemeClr val="tx1"/>
                </a:solidFill>
                <a:effectLst/>
                <a:latin typeface="+mn-lt"/>
                <a:ea typeface="+mn-ea"/>
                <a:cs typeface="+mn-cs"/>
              </a:rPr>
              <a:t>order</a:t>
            </a:r>
            <a:r>
              <a:rPr lang="es-ES" sz="1200" b="0" i="0" kern="1200" dirty="0">
                <a:solidFill>
                  <a:schemeClr val="tx1"/>
                </a:solidFill>
                <a:effectLst/>
                <a:latin typeface="+mn-lt"/>
                <a:ea typeface="+mn-ea"/>
                <a:cs typeface="+mn-cs"/>
              </a:rPr>
              <a:t> to </a:t>
            </a:r>
            <a:r>
              <a:rPr lang="es-ES" sz="1200" b="0" i="0" kern="1200" dirty="0" err="1">
                <a:solidFill>
                  <a:schemeClr val="tx1"/>
                </a:solidFill>
                <a:effectLst/>
                <a:latin typeface="+mn-lt"/>
                <a:ea typeface="+mn-ea"/>
                <a:cs typeface="+mn-cs"/>
              </a:rPr>
              <a:t>ensure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better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utilization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courses</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Potential</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students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should</a:t>
            </a:r>
            <a:r>
              <a:rPr lang="es-ES" sz="1200" b="0" i="0" kern="1200" dirty="0">
                <a:solidFill>
                  <a:schemeClr val="tx1"/>
                </a:solidFill>
                <a:effectLst/>
                <a:latin typeface="+mn-lt"/>
                <a:ea typeface="+mn-ea"/>
                <a:cs typeface="+mn-cs"/>
              </a:rPr>
              <a:t> be </a:t>
            </a:r>
            <a:r>
              <a:rPr lang="es-ES" sz="1200" b="0" i="0" kern="1200" dirty="0" err="1">
                <a:solidFill>
                  <a:schemeClr val="tx1"/>
                </a:solidFill>
                <a:effectLst/>
                <a:latin typeface="+mn-lt"/>
                <a:ea typeface="+mn-ea"/>
                <a:cs typeface="+mn-cs"/>
              </a:rPr>
              <a:t>able</a:t>
            </a:r>
            <a:r>
              <a:rPr lang="es-ES" sz="1200" b="0" i="0" kern="1200" dirty="0">
                <a:solidFill>
                  <a:schemeClr val="tx1"/>
                </a:solidFill>
                <a:effectLst/>
                <a:latin typeface="+mn-lt"/>
                <a:ea typeface="+mn-ea"/>
                <a:cs typeface="+mn-cs"/>
              </a:rPr>
              <a:t> to </a:t>
            </a:r>
            <a:r>
              <a:rPr lang="es-ES" sz="1200" b="0" i="0" kern="1200" dirty="0" err="1">
                <a:solidFill>
                  <a:schemeClr val="tx1"/>
                </a:solidFill>
                <a:effectLst/>
                <a:latin typeface="+mn-lt"/>
                <a:ea typeface="+mn-ea"/>
                <a:cs typeface="+mn-cs"/>
              </a:rPr>
              <a:t>search</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courses</a:t>
            </a:r>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Scenario</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Search</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topic</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Given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there</a:t>
            </a:r>
            <a:r>
              <a:rPr lang="es-ES" sz="1200" b="0" i="0" kern="1200" dirty="0">
                <a:solidFill>
                  <a:schemeClr val="tx1"/>
                </a:solidFill>
                <a:effectLst/>
                <a:latin typeface="+mn-lt"/>
                <a:ea typeface="+mn-ea"/>
                <a:cs typeface="+mn-cs"/>
              </a:rPr>
              <a:t> are 240 </a:t>
            </a:r>
            <a:r>
              <a:rPr lang="es-ES" sz="1200" b="0" i="0" kern="1200" dirty="0" err="1">
                <a:solidFill>
                  <a:schemeClr val="tx1"/>
                </a:solidFill>
                <a:effectLst/>
                <a:latin typeface="+mn-lt"/>
                <a:ea typeface="+mn-ea"/>
                <a:cs typeface="+mn-cs"/>
              </a:rPr>
              <a:t>courses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which</a:t>
            </a:r>
            <a:r>
              <a:rPr lang="es-ES" sz="1200" b="0" i="0" kern="1200" dirty="0">
                <a:solidFill>
                  <a:schemeClr val="tx1"/>
                </a:solidFill>
                <a:effectLst/>
                <a:latin typeface="+mn-lt"/>
                <a:ea typeface="+mn-ea"/>
                <a:cs typeface="+mn-cs"/>
              </a:rPr>
              <a:t> do </a:t>
            </a:r>
            <a:r>
              <a:rPr lang="es-ES" sz="1200" b="0" i="0" kern="1200" dirty="0" err="1">
                <a:solidFill>
                  <a:schemeClr val="tx1"/>
                </a:solidFill>
                <a:effectLst/>
                <a:latin typeface="+mn-lt"/>
                <a:ea typeface="+mn-ea"/>
                <a:cs typeface="+mn-cs"/>
              </a:rPr>
              <a:t>not</a:t>
            </a:r>
            <a:r>
              <a:rPr lang="es-ES" sz="1200" b="0" i="0" kern="1200" dirty="0">
                <a:solidFill>
                  <a:schemeClr val="tx1"/>
                </a:solidFill>
                <a:effectLst/>
                <a:latin typeface="+mn-lt"/>
                <a:ea typeface="+mn-ea"/>
                <a:cs typeface="+mn-cs"/>
              </a:rPr>
              <a:t> have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topic</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biology</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And </a:t>
            </a:r>
            <a:r>
              <a:rPr lang="es-ES" sz="1200" b="0" i="0" kern="1200" dirty="0" err="1">
                <a:solidFill>
                  <a:schemeClr val="tx1"/>
                </a:solidFill>
                <a:effectLst/>
                <a:latin typeface="+mn-lt"/>
                <a:ea typeface="+mn-ea"/>
                <a:cs typeface="+mn-cs"/>
              </a:rPr>
              <a:t>there</a:t>
            </a:r>
            <a:r>
              <a:rPr lang="es-ES" sz="1200" b="0" i="0" kern="1200" dirty="0">
                <a:solidFill>
                  <a:schemeClr val="tx1"/>
                </a:solidFill>
                <a:effectLst/>
                <a:latin typeface="+mn-lt"/>
                <a:ea typeface="+mn-ea"/>
                <a:cs typeface="+mn-cs"/>
              </a:rPr>
              <a:t> are 2 </a:t>
            </a:r>
            <a:r>
              <a:rPr lang="es-ES" sz="1200" b="0" i="0" kern="1200" dirty="0" err="1">
                <a:solidFill>
                  <a:schemeClr val="tx1"/>
                </a:solidFill>
                <a:effectLst/>
                <a:latin typeface="+mn-lt"/>
                <a:ea typeface="+mn-ea"/>
                <a:cs typeface="+mn-cs"/>
              </a:rPr>
              <a:t>courses</a:t>
            </a:r>
            <a:r>
              <a:rPr lang="es-ES" sz="1200" b="0" i="0" kern="1200" dirty="0">
                <a:solidFill>
                  <a:schemeClr val="tx1"/>
                </a:solidFill>
                <a:effectLst/>
                <a:latin typeface="+mn-lt"/>
                <a:ea typeface="+mn-ea"/>
                <a:cs typeface="+mn-cs"/>
              </a:rPr>
              <a:t> A001, B205 </a:t>
            </a:r>
            <a:r>
              <a:rPr lang="es-ES" sz="1200" b="0" i="0" kern="1200" dirty="0" err="1">
                <a:solidFill>
                  <a:schemeClr val="tx1"/>
                </a:solidFill>
                <a:effectLst/>
                <a:latin typeface="+mn-lt"/>
                <a:ea typeface="+mn-ea"/>
                <a:cs typeface="+mn-cs"/>
              </a:rPr>
              <a:t>that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each</a:t>
            </a:r>
            <a:r>
              <a:rPr lang="es-ES" sz="1200" b="0" i="0" kern="1200" dirty="0">
                <a:solidFill>
                  <a:schemeClr val="tx1"/>
                </a:solidFill>
                <a:effectLst/>
                <a:latin typeface="+mn-lt"/>
                <a:ea typeface="+mn-ea"/>
                <a:cs typeface="+mn-cs"/>
              </a:rPr>
              <a:t> have "</a:t>
            </a:r>
            <a:r>
              <a:rPr lang="es-ES" sz="1200" b="0" i="0" kern="1200" dirty="0" err="1">
                <a:solidFill>
                  <a:schemeClr val="tx1"/>
                </a:solidFill>
                <a:effectLst/>
                <a:latin typeface="+mn-lt"/>
                <a:ea typeface="+mn-ea"/>
                <a:cs typeface="+mn-cs"/>
              </a:rPr>
              <a:t>biology</a:t>
            </a:r>
            <a:r>
              <a:rPr lang="es-ES" sz="1200" b="0" i="0" kern="1200" dirty="0">
                <a:solidFill>
                  <a:schemeClr val="tx1"/>
                </a:solidFill>
                <a:effectLst/>
                <a:latin typeface="+mn-lt"/>
                <a:ea typeface="+mn-ea"/>
                <a:cs typeface="+mn-cs"/>
              </a:rPr>
              <a:t>" as one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topics</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When</a:t>
            </a:r>
            <a:r>
              <a:rPr lang="es-ES" sz="1200" b="0" i="0" kern="1200" dirty="0">
                <a:solidFill>
                  <a:schemeClr val="tx1"/>
                </a:solidFill>
                <a:effectLst/>
                <a:latin typeface="+mn-lt"/>
                <a:ea typeface="+mn-ea"/>
                <a:cs typeface="+mn-cs"/>
              </a:rPr>
              <a:t> I </a:t>
            </a:r>
            <a:r>
              <a:rPr lang="es-ES" sz="1200" b="0" i="0" kern="1200" dirty="0" err="1">
                <a:solidFill>
                  <a:schemeClr val="tx1"/>
                </a:solidFill>
                <a:effectLst/>
                <a:latin typeface="+mn-lt"/>
                <a:ea typeface="+mn-ea"/>
                <a:cs typeface="+mn-cs"/>
              </a:rPr>
              <a:t>search</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biology</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Then</a:t>
            </a:r>
            <a:r>
              <a:rPr lang="es-ES" sz="1200" b="0" i="0" kern="1200" dirty="0">
                <a:solidFill>
                  <a:schemeClr val="tx1"/>
                </a:solidFill>
                <a:effectLst/>
                <a:latin typeface="+mn-lt"/>
                <a:ea typeface="+mn-ea"/>
                <a:cs typeface="+mn-cs"/>
              </a:rPr>
              <a:t> I </a:t>
            </a:r>
            <a:r>
              <a:rPr lang="es-ES" sz="1200" b="0" i="0" kern="1200" dirty="0" err="1">
                <a:solidFill>
                  <a:schemeClr val="tx1"/>
                </a:solidFill>
                <a:effectLst/>
                <a:latin typeface="+mn-lt"/>
                <a:ea typeface="+mn-ea"/>
                <a:cs typeface="+mn-cs"/>
              </a:rPr>
              <a:t>should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see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following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courses</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 Course </a:t>
            </a:r>
            <a:r>
              <a:rPr lang="es-ES" sz="1200" b="0" i="0" kern="1200" dirty="0" err="1">
                <a:solidFill>
                  <a:schemeClr val="tx1"/>
                </a:solidFill>
                <a:effectLst/>
                <a:latin typeface="+mn-lt"/>
                <a:ea typeface="+mn-ea"/>
                <a:cs typeface="+mn-cs"/>
              </a:rPr>
              <a:t>code</a:t>
            </a:r>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      | A001        |</a:t>
            </a:r>
          </a:p>
          <a:p>
            <a:r>
              <a:rPr lang="es-ES" sz="1200" b="0" i="0" kern="1200" dirty="0">
                <a:solidFill>
                  <a:schemeClr val="tx1"/>
                </a:solidFill>
                <a:effectLst/>
                <a:latin typeface="+mn-lt"/>
                <a:ea typeface="+mn-ea"/>
                <a:cs typeface="+mn-cs"/>
              </a:rPr>
              <a:t>      | B205        |</a:t>
            </a:r>
          </a:p>
          <a:p>
            <a:r>
              <a:rPr lang="es-ES" sz="1200" b="0" i="0" kern="1200" dirty="0">
                <a:solidFill>
                  <a:schemeClr val="tx1"/>
                </a:solidFill>
                <a:effectLst/>
                <a:latin typeface="+mn-lt"/>
                <a:ea typeface="+mn-ea"/>
                <a:cs typeface="+mn-cs"/>
              </a:rPr>
              <a:t>3. ¿En qué consiste </a:t>
            </a:r>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a:t>
            </a:r>
          </a:p>
          <a:p>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es el lenguaje que entiende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es un DSL legible para gente no técnica, que permite definir el comportamiento del software sin detallar como está implementado, además de que nos permite documentar las funcionalidades a la vez que escribimos casos de prueba automáticos.</a:t>
            </a:r>
          </a:p>
          <a:p>
            <a:r>
              <a:rPr lang="es-ES" sz="1200" b="0" i="0" kern="1200" dirty="0">
                <a:solidFill>
                  <a:schemeClr val="tx1"/>
                </a:solidFill>
                <a:effectLst/>
                <a:latin typeface="+mn-lt"/>
                <a:ea typeface="+mn-ea"/>
                <a:cs typeface="+mn-cs"/>
              </a:rPr>
              <a:t>Otras ventajas que nos proporciona usar </a:t>
            </a:r>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y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son:</a:t>
            </a:r>
          </a:p>
          <a:p>
            <a:pPr fontAlgn="base"/>
            <a:r>
              <a:rPr lang="es-ES" sz="1200" b="0" i="0" kern="1200" dirty="0">
                <a:solidFill>
                  <a:schemeClr val="tx1"/>
                </a:solidFill>
                <a:effectLst/>
                <a:latin typeface="+mn-lt"/>
                <a:ea typeface="+mn-ea"/>
                <a:cs typeface="+mn-cs"/>
              </a:rPr>
              <a:t>Fáciles de leer</a:t>
            </a:r>
          </a:p>
          <a:p>
            <a:pPr fontAlgn="base"/>
            <a:r>
              <a:rPr lang="es-ES" sz="1200" b="0" i="0" kern="1200" dirty="0">
                <a:solidFill>
                  <a:schemeClr val="tx1"/>
                </a:solidFill>
                <a:effectLst/>
                <a:latin typeface="+mn-lt"/>
                <a:ea typeface="+mn-ea"/>
                <a:cs typeface="+mn-cs"/>
              </a:rPr>
              <a:t>Fáciles de entender</a:t>
            </a:r>
          </a:p>
          <a:p>
            <a:pPr fontAlgn="base"/>
            <a:r>
              <a:rPr lang="es-ES" sz="1200" b="0" i="0" kern="1200" dirty="0">
                <a:solidFill>
                  <a:schemeClr val="tx1"/>
                </a:solidFill>
                <a:effectLst/>
                <a:latin typeface="+mn-lt"/>
                <a:ea typeface="+mn-ea"/>
                <a:cs typeface="+mn-cs"/>
              </a:rPr>
              <a:t>Fáciles de </a:t>
            </a:r>
            <a:r>
              <a:rPr lang="es-ES" sz="1200" b="0" i="0" kern="1200" dirty="0" err="1">
                <a:solidFill>
                  <a:schemeClr val="tx1"/>
                </a:solidFill>
                <a:effectLst/>
                <a:latin typeface="+mn-lt"/>
                <a:ea typeface="+mn-ea"/>
                <a:cs typeface="+mn-cs"/>
              </a:rPr>
              <a:t>Parsear</a:t>
            </a:r>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Fáciles de discutir</a:t>
            </a:r>
          </a:p>
          <a:p>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es un lenguaje que usa el </a:t>
            </a:r>
            <a:r>
              <a:rPr lang="es-ES" sz="1200" b="0" i="0" kern="1200" dirty="0" err="1">
                <a:solidFill>
                  <a:schemeClr val="tx1"/>
                </a:solidFill>
                <a:effectLst/>
                <a:latin typeface="+mn-lt"/>
                <a:ea typeface="+mn-ea"/>
                <a:cs typeface="+mn-cs"/>
              </a:rPr>
              <a:t>indentado</a:t>
            </a:r>
            <a:r>
              <a:rPr lang="es-ES" sz="1200" b="0" i="0" kern="1200" dirty="0">
                <a:solidFill>
                  <a:schemeClr val="tx1"/>
                </a:solidFill>
                <a:effectLst/>
                <a:latin typeface="+mn-lt"/>
                <a:ea typeface="+mn-ea"/>
                <a:cs typeface="+mn-cs"/>
              </a:rPr>
              <a:t> para definir la estructura, de manera que los saltos de </a:t>
            </a:r>
            <a:r>
              <a:rPr lang="es-ES" sz="1200" b="0" i="0" kern="1200" dirty="0" err="1">
                <a:solidFill>
                  <a:schemeClr val="tx1"/>
                </a:solidFill>
                <a:effectLst/>
                <a:latin typeface="+mn-lt"/>
                <a:ea typeface="+mn-ea"/>
                <a:cs typeface="+mn-cs"/>
              </a:rPr>
              <a:t>linea</a:t>
            </a:r>
            <a:r>
              <a:rPr lang="es-ES" sz="1200" b="0" i="0" kern="1200" dirty="0">
                <a:solidFill>
                  <a:schemeClr val="tx1"/>
                </a:solidFill>
                <a:effectLst/>
                <a:latin typeface="+mn-lt"/>
                <a:ea typeface="+mn-ea"/>
                <a:cs typeface="+mn-cs"/>
              </a:rPr>
              <a:t> dividen las diferentes declaraciones, la mayoría de las </a:t>
            </a:r>
            <a:r>
              <a:rPr lang="es-ES" sz="1200" b="0" i="0" kern="1200" dirty="0" err="1">
                <a:solidFill>
                  <a:schemeClr val="tx1"/>
                </a:solidFill>
                <a:effectLst/>
                <a:latin typeface="+mn-lt"/>
                <a:ea typeface="+mn-ea"/>
                <a:cs typeface="+mn-cs"/>
              </a:rPr>
              <a:t>lineas</a:t>
            </a:r>
            <a:r>
              <a:rPr lang="es-ES" sz="1200" b="0" i="0" kern="1200" dirty="0">
                <a:solidFill>
                  <a:schemeClr val="tx1"/>
                </a:solidFill>
                <a:effectLst/>
                <a:latin typeface="+mn-lt"/>
                <a:ea typeface="+mn-ea"/>
                <a:cs typeface="+mn-cs"/>
              </a:rPr>
              <a:t> empiezan con palabras clave. El </a:t>
            </a:r>
            <a:r>
              <a:rPr lang="es-ES" sz="1200" b="0" i="0" kern="1200" dirty="0" err="1">
                <a:solidFill>
                  <a:schemeClr val="tx1"/>
                </a:solidFill>
                <a:effectLst/>
                <a:latin typeface="+mn-lt"/>
                <a:ea typeface="+mn-ea"/>
                <a:cs typeface="+mn-cs"/>
              </a:rPr>
              <a:t>parser</a:t>
            </a:r>
            <a:r>
              <a:rPr lang="es-ES" sz="1200" b="0" i="0" kern="1200" dirty="0">
                <a:solidFill>
                  <a:schemeClr val="tx1"/>
                </a:solidFill>
                <a:effectLst/>
                <a:latin typeface="+mn-lt"/>
                <a:ea typeface="+mn-ea"/>
                <a:cs typeface="+mn-cs"/>
              </a:rPr>
              <a:t> divide el texto en </a:t>
            </a:r>
            <a:r>
              <a:rPr lang="es-ES" sz="1200" b="0" i="0" kern="1200" dirty="0" err="1">
                <a:solidFill>
                  <a:schemeClr val="tx1"/>
                </a:solidFill>
                <a:effectLst/>
                <a:latin typeface="+mn-lt"/>
                <a:ea typeface="+mn-ea"/>
                <a:cs typeface="+mn-cs"/>
              </a:rPr>
              <a:t>Features</a:t>
            </a:r>
            <a:r>
              <a:rPr lang="es-ES" sz="1200" b="0" i="0" kern="1200" dirty="0">
                <a:solidFill>
                  <a:schemeClr val="tx1"/>
                </a:solidFill>
                <a:effectLst/>
                <a:latin typeface="+mn-lt"/>
                <a:ea typeface="+mn-ea"/>
                <a:cs typeface="+mn-cs"/>
              </a:rPr>
              <a:t> ( Características ), </a:t>
            </a:r>
            <a:r>
              <a:rPr lang="es-ES" sz="1200" b="0" i="0" kern="1200" dirty="0" err="1">
                <a:solidFill>
                  <a:schemeClr val="tx1"/>
                </a:solidFill>
                <a:effectLst/>
                <a:latin typeface="+mn-lt"/>
                <a:ea typeface="+mn-ea"/>
                <a:cs typeface="+mn-cs"/>
              </a:rPr>
              <a:t>Scenarios</a:t>
            </a:r>
            <a:r>
              <a:rPr lang="es-ES" sz="1200" b="0" i="0" kern="1200" dirty="0">
                <a:solidFill>
                  <a:schemeClr val="tx1"/>
                </a:solidFill>
                <a:effectLst/>
                <a:latin typeface="+mn-lt"/>
                <a:ea typeface="+mn-ea"/>
                <a:cs typeface="+mn-cs"/>
              </a:rPr>
              <a:t> y </a:t>
            </a:r>
            <a:r>
              <a:rPr lang="es-ES" sz="1200" b="0" i="0" kern="1200" dirty="0" err="1">
                <a:solidFill>
                  <a:schemeClr val="tx1"/>
                </a:solidFill>
                <a:effectLst/>
                <a:latin typeface="+mn-lt"/>
                <a:ea typeface="+mn-ea"/>
                <a:cs typeface="+mn-cs"/>
              </a:rPr>
              <a:t>Steps</a:t>
            </a:r>
            <a:r>
              <a:rPr lang="es-ES" sz="1200" b="0" i="0" kern="1200" dirty="0">
                <a:solidFill>
                  <a:schemeClr val="tx1"/>
                </a:solidFill>
                <a:effectLst/>
                <a:latin typeface="+mn-lt"/>
                <a:ea typeface="+mn-ea"/>
                <a:cs typeface="+mn-cs"/>
              </a:rPr>
              <a:t>, cuando pasas los casos de prueba, el </a:t>
            </a:r>
            <a:r>
              <a:rPr lang="es-ES" sz="1200" b="0" i="0" kern="1200" dirty="0" err="1">
                <a:solidFill>
                  <a:schemeClr val="tx1"/>
                </a:solidFill>
                <a:effectLst/>
                <a:latin typeface="+mn-lt"/>
                <a:ea typeface="+mn-ea"/>
                <a:cs typeface="+mn-cs"/>
              </a:rPr>
              <a:t>parser</a:t>
            </a:r>
            <a:r>
              <a:rPr lang="es-ES" sz="1200" b="0" i="0" kern="1200" dirty="0">
                <a:solidFill>
                  <a:schemeClr val="tx1"/>
                </a:solidFill>
                <a:effectLst/>
                <a:latin typeface="+mn-lt"/>
                <a:ea typeface="+mn-ea"/>
                <a:cs typeface="+mn-cs"/>
              </a:rPr>
              <a:t> busca un Step con ese nombre. Los </a:t>
            </a:r>
            <a:r>
              <a:rPr lang="es-ES" sz="1200" b="0" i="0" kern="1200" dirty="0" err="1">
                <a:solidFill>
                  <a:schemeClr val="tx1"/>
                </a:solidFill>
                <a:effectLst/>
                <a:latin typeface="+mn-lt"/>
                <a:ea typeface="+mn-ea"/>
                <a:cs typeface="+mn-cs"/>
              </a:rPr>
              <a:t>Steps</a:t>
            </a:r>
            <a:r>
              <a:rPr lang="es-ES" sz="1200" b="0" i="0" kern="1200" dirty="0">
                <a:solidFill>
                  <a:schemeClr val="tx1"/>
                </a:solidFill>
                <a:effectLst/>
                <a:latin typeface="+mn-lt"/>
                <a:ea typeface="+mn-ea"/>
                <a:cs typeface="+mn-cs"/>
              </a:rPr>
              <a:t> son los análogos de los Métodos en Java o las Funciones en </a:t>
            </a:r>
            <a:r>
              <a:rPr lang="es-ES" sz="1200" b="0" i="0" kern="1200" dirty="0" err="1">
                <a:solidFill>
                  <a:schemeClr val="tx1"/>
                </a:solidFill>
                <a:effectLst/>
                <a:latin typeface="+mn-lt"/>
                <a:ea typeface="+mn-ea"/>
                <a:cs typeface="+mn-cs"/>
              </a:rPr>
              <a:t>Javascript</a:t>
            </a:r>
            <a:r>
              <a:rPr lang="es-ES" sz="1200" b="0" i="0" kern="1200" dirty="0">
                <a:solidFill>
                  <a:schemeClr val="tx1"/>
                </a:solidFill>
                <a:effectLst/>
                <a:latin typeface="+mn-lt"/>
                <a:ea typeface="+mn-ea"/>
                <a:cs typeface="+mn-cs"/>
              </a:rPr>
              <a:t>.</a:t>
            </a:r>
          </a:p>
          <a:p>
            <a:r>
              <a:rPr lang="es-ES" sz="1200" b="0" i="0" kern="1200" dirty="0" err="1">
                <a:solidFill>
                  <a:schemeClr val="tx1"/>
                </a:solidFill>
                <a:effectLst/>
                <a:latin typeface="+mn-lt"/>
                <a:ea typeface="+mn-ea"/>
                <a:cs typeface="+mn-cs"/>
              </a:rPr>
              <a:t>Gherkin</a:t>
            </a:r>
            <a:r>
              <a:rPr lang="es-ES" sz="1200" b="0" i="0" kern="1200" dirty="0">
                <a:solidFill>
                  <a:schemeClr val="tx1"/>
                </a:solidFill>
                <a:effectLst/>
                <a:latin typeface="+mn-lt"/>
                <a:ea typeface="+mn-ea"/>
                <a:cs typeface="+mn-cs"/>
              </a:rPr>
              <a:t> está localizado en muchos idiomas entre ellos el español:</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language</a:t>
            </a:r>
            <a:r>
              <a:rPr lang="es-ES" sz="1200" b="0" i="0" kern="1200" dirty="0">
                <a:solidFill>
                  <a:schemeClr val="tx1"/>
                </a:solidFill>
                <a:effectLst/>
                <a:latin typeface="+mn-lt"/>
                <a:ea typeface="+mn-ea"/>
                <a:cs typeface="+mn-cs"/>
              </a:rPr>
              <a:t>: es</a:t>
            </a:r>
          </a:p>
          <a:p>
            <a:r>
              <a:rPr lang="es-ES" sz="1200" b="0" i="0" kern="1200" dirty="0">
                <a:solidFill>
                  <a:schemeClr val="tx1"/>
                </a:solidFill>
                <a:effectLst/>
                <a:latin typeface="+mn-lt"/>
                <a:ea typeface="+mn-ea"/>
                <a:cs typeface="+mn-cs"/>
              </a:rPr>
              <a:t>Característica: adición</a:t>
            </a:r>
          </a:p>
          <a:p>
            <a:r>
              <a:rPr lang="es-ES" sz="1200" b="0" i="0" kern="1200" dirty="0">
                <a:solidFill>
                  <a:schemeClr val="tx1"/>
                </a:solidFill>
                <a:effectLst/>
                <a:latin typeface="+mn-lt"/>
                <a:ea typeface="+mn-ea"/>
                <a:cs typeface="+mn-cs"/>
              </a:rPr>
              <a:t>  Para evitar hacer errores tontos</a:t>
            </a:r>
          </a:p>
          <a:p>
            <a:r>
              <a:rPr lang="es-ES" sz="1200" b="0" i="0" kern="1200" dirty="0">
                <a:solidFill>
                  <a:schemeClr val="tx1"/>
                </a:solidFill>
                <a:effectLst/>
                <a:latin typeface="+mn-lt"/>
                <a:ea typeface="+mn-ea"/>
                <a:cs typeface="+mn-cs"/>
              </a:rPr>
              <a:t>  Como un ser humano</a:t>
            </a:r>
          </a:p>
          <a:p>
            <a:r>
              <a:rPr lang="es-ES" sz="1200" b="0" i="0" kern="1200" dirty="0">
                <a:solidFill>
                  <a:schemeClr val="tx1"/>
                </a:solidFill>
                <a:effectLst/>
                <a:latin typeface="+mn-lt"/>
                <a:ea typeface="+mn-ea"/>
                <a:cs typeface="+mn-cs"/>
              </a:rPr>
              <a:t>  Quiero saber la suma de los números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Esquema del escenario: Sumar dos números</a:t>
            </a:r>
          </a:p>
          <a:p>
            <a:r>
              <a:rPr lang="es-ES" sz="1200" b="0" i="0" kern="1200" dirty="0">
                <a:solidFill>
                  <a:schemeClr val="tx1"/>
                </a:solidFill>
                <a:effectLst/>
                <a:latin typeface="+mn-lt"/>
                <a:ea typeface="+mn-ea"/>
                <a:cs typeface="+mn-cs"/>
              </a:rPr>
              <a:t>    Dado que he introducido &lt;entrada_1&gt; en la calculadora</a:t>
            </a:r>
          </a:p>
          <a:p>
            <a:r>
              <a:rPr lang="es-ES" sz="1200" b="0" i="0" kern="1200" dirty="0">
                <a:solidFill>
                  <a:schemeClr val="tx1"/>
                </a:solidFill>
                <a:effectLst/>
                <a:latin typeface="+mn-lt"/>
                <a:ea typeface="+mn-ea"/>
                <a:cs typeface="+mn-cs"/>
              </a:rPr>
              <a:t>    Y que he introducido &lt;entrada_2&gt; en la calculadora</a:t>
            </a:r>
          </a:p>
          <a:p>
            <a:r>
              <a:rPr lang="es-ES" sz="1200" b="0" i="0" kern="1200" dirty="0">
                <a:solidFill>
                  <a:schemeClr val="tx1"/>
                </a:solidFill>
                <a:effectLst/>
                <a:latin typeface="+mn-lt"/>
                <a:ea typeface="+mn-ea"/>
                <a:cs typeface="+mn-cs"/>
              </a:rPr>
              <a:t>    Cuando oprimo el &lt;botón&gt;</a:t>
            </a:r>
          </a:p>
          <a:p>
            <a:r>
              <a:rPr lang="es-ES" sz="1200" b="0" i="0" kern="1200" dirty="0">
                <a:solidFill>
                  <a:schemeClr val="tx1"/>
                </a:solidFill>
                <a:effectLst/>
                <a:latin typeface="+mn-lt"/>
                <a:ea typeface="+mn-ea"/>
                <a:cs typeface="+mn-cs"/>
              </a:rPr>
              <a:t>    Entonces el resultado debe ser &lt;resultado&gt; en la pantalla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Ejemplos:</a:t>
            </a:r>
          </a:p>
          <a:p>
            <a:r>
              <a:rPr lang="es-ES" sz="1200" b="0" i="0" kern="1200" dirty="0">
                <a:solidFill>
                  <a:schemeClr val="tx1"/>
                </a:solidFill>
                <a:effectLst/>
                <a:latin typeface="+mn-lt"/>
                <a:ea typeface="+mn-ea"/>
                <a:cs typeface="+mn-cs"/>
              </a:rPr>
              <a:t>    | entrada_1 | entrada_2 | botón | resultado |</a:t>
            </a:r>
          </a:p>
          <a:p>
            <a:r>
              <a:rPr lang="es-ES" sz="1200" b="0" i="0" kern="1200" dirty="0">
                <a:solidFill>
                  <a:schemeClr val="tx1"/>
                </a:solidFill>
                <a:effectLst/>
                <a:latin typeface="+mn-lt"/>
                <a:ea typeface="+mn-ea"/>
                <a:cs typeface="+mn-cs"/>
              </a:rPr>
              <a:t>    | 20        | 30        | </a:t>
            </a:r>
            <a:r>
              <a:rPr lang="es-ES" sz="1200" b="0" i="0" kern="1200" dirty="0" err="1">
                <a:solidFill>
                  <a:schemeClr val="tx1"/>
                </a:solidFill>
                <a:effectLst/>
                <a:latin typeface="+mn-lt"/>
                <a:ea typeface="+mn-ea"/>
                <a:cs typeface="+mn-cs"/>
              </a:rPr>
              <a:t>add</a:t>
            </a:r>
            <a:r>
              <a:rPr lang="es-ES" sz="1200" b="0" i="0" kern="1200" dirty="0">
                <a:solidFill>
                  <a:schemeClr val="tx1"/>
                </a:solidFill>
                <a:effectLst/>
                <a:latin typeface="+mn-lt"/>
                <a:ea typeface="+mn-ea"/>
                <a:cs typeface="+mn-cs"/>
              </a:rPr>
              <a:t>   | 50        |</a:t>
            </a:r>
          </a:p>
          <a:p>
            <a:r>
              <a:rPr lang="es-ES" sz="1200" b="0" i="0" kern="1200" dirty="0">
                <a:solidFill>
                  <a:schemeClr val="tx1"/>
                </a:solidFill>
                <a:effectLst/>
                <a:latin typeface="+mn-lt"/>
                <a:ea typeface="+mn-ea"/>
                <a:cs typeface="+mn-cs"/>
              </a:rPr>
              <a:t>    | 2         | 5         | </a:t>
            </a:r>
            <a:r>
              <a:rPr lang="es-ES" sz="1200" b="0" i="0" kern="1200" dirty="0" err="1">
                <a:solidFill>
                  <a:schemeClr val="tx1"/>
                </a:solidFill>
                <a:effectLst/>
                <a:latin typeface="+mn-lt"/>
                <a:ea typeface="+mn-ea"/>
                <a:cs typeface="+mn-cs"/>
              </a:rPr>
              <a:t>add</a:t>
            </a:r>
            <a:r>
              <a:rPr lang="es-ES" sz="1200" b="0" i="0" kern="1200" dirty="0">
                <a:solidFill>
                  <a:schemeClr val="tx1"/>
                </a:solidFill>
                <a:effectLst/>
                <a:latin typeface="+mn-lt"/>
                <a:ea typeface="+mn-ea"/>
                <a:cs typeface="+mn-cs"/>
              </a:rPr>
              <a:t>   | 7         |</a:t>
            </a:r>
          </a:p>
          <a:p>
            <a:r>
              <a:rPr lang="es-ES" sz="1200" b="0" i="0" kern="1200" dirty="0">
                <a:solidFill>
                  <a:schemeClr val="tx1"/>
                </a:solidFill>
                <a:effectLst/>
                <a:latin typeface="+mn-lt"/>
                <a:ea typeface="+mn-ea"/>
                <a:cs typeface="+mn-cs"/>
              </a:rPr>
              <a:t>    | 0         | 40        | </a:t>
            </a:r>
            <a:r>
              <a:rPr lang="es-ES" sz="1200" b="0" i="0" kern="1200" dirty="0" err="1">
                <a:solidFill>
                  <a:schemeClr val="tx1"/>
                </a:solidFill>
                <a:effectLst/>
                <a:latin typeface="+mn-lt"/>
                <a:ea typeface="+mn-ea"/>
                <a:cs typeface="+mn-cs"/>
              </a:rPr>
              <a:t>add</a:t>
            </a:r>
            <a:r>
              <a:rPr lang="es-ES" sz="1200" b="0" i="0" kern="1200" dirty="0">
                <a:solidFill>
                  <a:schemeClr val="tx1"/>
                </a:solidFill>
                <a:effectLst/>
                <a:latin typeface="+mn-lt"/>
                <a:ea typeface="+mn-ea"/>
                <a:cs typeface="+mn-cs"/>
              </a:rPr>
              <a:t>   | 40        |</a:t>
            </a:r>
          </a:p>
          <a:p>
            <a:r>
              <a:rPr lang="es-ES" sz="1200" b="0" i="0" kern="1200" dirty="0">
                <a:solidFill>
                  <a:schemeClr val="tx1"/>
                </a:solidFill>
                <a:effectLst/>
                <a:latin typeface="+mn-lt"/>
                <a:ea typeface="+mn-ea"/>
                <a:cs typeface="+mn-cs"/>
              </a:rPr>
              <a:t>Generaría</a:t>
            </a:r>
          </a:p>
          <a:p>
            <a:r>
              <a:rPr lang="es-ES" sz="1200" b="0" i="0" kern="1200" dirty="0">
                <a:solidFill>
                  <a:schemeClr val="tx1"/>
                </a:solidFill>
                <a:effectLst/>
                <a:latin typeface="+mn-lt"/>
                <a:ea typeface="+mn-ea"/>
                <a:cs typeface="+mn-cs"/>
              </a:rPr>
              <a:t>  # </a:t>
            </a:r>
            <a:r>
              <a:rPr lang="es-ES" sz="1200" b="0" i="0" kern="1200" dirty="0" err="1">
                <a:solidFill>
                  <a:schemeClr val="tx1"/>
                </a:solidFill>
                <a:effectLst/>
                <a:latin typeface="+mn-lt"/>
                <a:ea typeface="+mn-ea"/>
                <a:cs typeface="+mn-cs"/>
              </a:rPr>
              <a:t>encoding</a:t>
            </a:r>
            <a:r>
              <a:rPr lang="es-ES" sz="1200" b="0" i="0" kern="1200" dirty="0">
                <a:solidFill>
                  <a:schemeClr val="tx1"/>
                </a:solidFill>
                <a:effectLst/>
                <a:latin typeface="+mn-lt"/>
                <a:ea typeface="+mn-ea"/>
                <a:cs typeface="+mn-cs"/>
              </a:rPr>
              <a:t>: utf-8</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begin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rspec</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expectations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rescue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LoadError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spec</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expectations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end</a:t>
            </a:r>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formatter</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unicode</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unshift</a:t>
            </a:r>
            <a:r>
              <a:rPr lang="es-ES" sz="1200" b="0" i="0" kern="1200" dirty="0">
                <a:solidFill>
                  <a:schemeClr val="tx1"/>
                </a:solidFill>
                <a:effectLst/>
                <a:latin typeface="+mn-lt"/>
                <a:ea typeface="+mn-ea"/>
                <a:cs typeface="+mn-cs"/>
              </a:rPr>
              <a:t>(</a:t>
            </a:r>
            <a:r>
              <a:rPr lang="es-ES" sz="1200" b="0" i="0" kern="1200" dirty="0" err="1">
                <a:solidFill>
                  <a:schemeClr val="tx1"/>
                </a:solidFill>
                <a:effectLst/>
                <a:latin typeface="+mn-lt"/>
                <a:ea typeface="+mn-ea"/>
                <a:cs typeface="+mn-cs"/>
              </a:rPr>
              <a:t>File.dirname</a:t>
            </a:r>
            <a:r>
              <a:rPr lang="es-ES" sz="1200" b="0" i="0" kern="1200" dirty="0">
                <a:solidFill>
                  <a:schemeClr val="tx1"/>
                </a:solidFill>
                <a:effectLst/>
                <a:latin typeface="+mn-lt"/>
                <a:ea typeface="+mn-ea"/>
                <a:cs typeface="+mn-cs"/>
              </a:rPr>
              <a:t>(__FILE__) + '/../../</a:t>
            </a:r>
            <a:r>
              <a:rPr lang="es-ES" sz="1200" b="0" i="0" kern="1200" dirty="0" err="1">
                <a:solidFill>
                  <a:schemeClr val="tx1"/>
                </a:solidFill>
                <a:effectLst/>
                <a:latin typeface="+mn-lt"/>
                <a:ea typeface="+mn-ea"/>
                <a:cs typeface="+mn-cs"/>
              </a:rPr>
              <a:t>lib</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require</a:t>
            </a:r>
            <a:r>
              <a:rPr lang="es-ES" sz="1200" b="0" i="0" kern="1200" dirty="0">
                <a:solidFill>
                  <a:schemeClr val="tx1"/>
                </a:solidFill>
                <a:effectLst/>
                <a:latin typeface="+mn-lt"/>
                <a:ea typeface="+mn-ea"/>
                <a:cs typeface="+mn-cs"/>
              </a:rPr>
              <a:t> 'calculador'</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Before</a:t>
            </a:r>
            <a:r>
              <a:rPr lang="es-ES" sz="1200" b="0" i="0" kern="1200" dirty="0">
                <a:solidFill>
                  <a:schemeClr val="tx1"/>
                </a:solidFill>
                <a:effectLst/>
                <a:latin typeface="+mn-lt"/>
                <a:ea typeface="+mn-ea"/>
                <a:cs typeface="+mn-cs"/>
              </a:rPr>
              <a:t> do</a:t>
            </a:r>
          </a:p>
          <a:p>
            <a:r>
              <a:rPr lang="es-ES" sz="1200" b="0" i="0" kern="1200" dirty="0">
                <a:solidFill>
                  <a:schemeClr val="tx1"/>
                </a:solidFill>
                <a:effectLst/>
                <a:latin typeface="+mn-lt"/>
                <a:ea typeface="+mn-ea"/>
                <a:cs typeface="+mn-cs"/>
              </a:rPr>
              <a:t>    @calc = </a:t>
            </a:r>
            <a:r>
              <a:rPr lang="es-ES" sz="1200" b="0" i="0" kern="1200" dirty="0" err="1">
                <a:solidFill>
                  <a:schemeClr val="tx1"/>
                </a:solidFill>
                <a:effectLst/>
                <a:latin typeface="+mn-lt"/>
                <a:ea typeface="+mn-ea"/>
                <a:cs typeface="+mn-cs"/>
              </a:rPr>
              <a:t>Calculador.new</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end</a:t>
            </a:r>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Dado /que he introducido (\d+) en la calculadora/ do |n|</a:t>
            </a:r>
          </a:p>
          <a:p>
            <a:r>
              <a:rPr lang="es-ES" sz="1200" b="0" i="0" kern="1200" dirty="0">
                <a:solidFill>
                  <a:schemeClr val="tx1"/>
                </a:solidFill>
                <a:effectLst/>
                <a:latin typeface="+mn-lt"/>
                <a:ea typeface="+mn-ea"/>
                <a:cs typeface="+mn-cs"/>
              </a:rPr>
              <a:t>    @calc.push </a:t>
            </a:r>
            <a:r>
              <a:rPr lang="es-ES" sz="1200" b="0" i="0" kern="1200" dirty="0" err="1">
                <a:solidFill>
                  <a:schemeClr val="tx1"/>
                </a:solidFill>
                <a:effectLst/>
                <a:latin typeface="+mn-lt"/>
                <a:ea typeface="+mn-ea"/>
                <a:cs typeface="+mn-cs"/>
              </a:rPr>
              <a:t>n.to_i</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end</a:t>
            </a:r>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Cuando /oprimo el (\w+)/ do |</a:t>
            </a:r>
            <a:r>
              <a:rPr lang="es-ES" sz="1200" b="0" i="0" kern="1200" dirty="0" err="1">
                <a:solidFill>
                  <a:schemeClr val="tx1"/>
                </a:solidFill>
                <a:effectLst/>
                <a:latin typeface="+mn-lt"/>
                <a:ea typeface="+mn-ea"/>
                <a:cs typeface="+mn-cs"/>
              </a:rPr>
              <a:t>op</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@result = @calc.send </a:t>
            </a:r>
            <a:r>
              <a:rPr lang="es-ES" sz="1200" b="0" i="0" kern="1200" dirty="0" err="1">
                <a:solidFill>
                  <a:schemeClr val="tx1"/>
                </a:solidFill>
                <a:effectLst/>
                <a:latin typeface="+mn-lt"/>
                <a:ea typeface="+mn-ea"/>
                <a:cs typeface="+mn-cs"/>
              </a:rPr>
              <a:t>op</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end</a:t>
            </a:r>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Entonces /el resultado debe ser (.*) en la pantalla/ do |</a:t>
            </a:r>
            <a:r>
              <a:rPr lang="es-ES" sz="1200" b="0" i="0" kern="1200" dirty="0" err="1">
                <a:solidFill>
                  <a:schemeClr val="tx1"/>
                </a:solidFill>
                <a:effectLst/>
                <a:latin typeface="+mn-lt"/>
                <a:ea typeface="+mn-ea"/>
                <a:cs typeface="+mn-cs"/>
              </a:rPr>
              <a:t>result</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    @result.should == </a:t>
            </a:r>
            <a:r>
              <a:rPr lang="es-ES" sz="1200" b="0" i="0" kern="1200" dirty="0" err="1">
                <a:solidFill>
                  <a:schemeClr val="tx1"/>
                </a:solidFill>
                <a:effectLst/>
                <a:latin typeface="+mn-lt"/>
                <a:ea typeface="+mn-ea"/>
                <a:cs typeface="+mn-cs"/>
              </a:rPr>
              <a:t>result.to_f</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end</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Cada </a:t>
            </a:r>
            <a:r>
              <a:rPr lang="es-ES" sz="1200" b="0" i="0" kern="1200" dirty="0" err="1">
                <a:solidFill>
                  <a:schemeClr val="tx1"/>
                </a:solidFill>
                <a:effectLst/>
                <a:latin typeface="+mn-lt"/>
                <a:ea typeface="+mn-ea"/>
                <a:cs typeface="+mn-cs"/>
              </a:rPr>
              <a:t>feature</a:t>
            </a:r>
            <a:r>
              <a:rPr lang="es-ES" sz="1200" b="0" i="0" kern="1200" dirty="0">
                <a:solidFill>
                  <a:schemeClr val="tx1"/>
                </a:solidFill>
                <a:effectLst/>
                <a:latin typeface="+mn-lt"/>
                <a:ea typeface="+mn-ea"/>
                <a:cs typeface="+mn-cs"/>
              </a:rPr>
              <a:t> ( característica ) se define en un archivo, una característica normalmente consiste en una serie de escenarios, el texto entre Característica y «Esquema del escenario» permite definir libremente ya que este texto no será usado para ninguna funcionalidad de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es meramente descriptivo.</a:t>
            </a:r>
          </a:p>
          <a:p>
            <a:r>
              <a:rPr lang="es-ES" sz="1200" b="0" i="0" kern="1200" dirty="0">
                <a:solidFill>
                  <a:schemeClr val="tx1"/>
                </a:solidFill>
                <a:effectLst/>
                <a:latin typeface="+mn-lt"/>
                <a:ea typeface="+mn-ea"/>
                <a:cs typeface="+mn-cs"/>
              </a:rPr>
              <a:t>Este código nos generará un esqueleto ( dependiendo del lenguaje en el que vayamos a producir los test y el adaptador que estemos usando ), el cual pasará los test con los distintos casos que le hayamos definido. Luego será nuestra tarea la de definir los casos de prueba que comprobarán las diferentes características.</a:t>
            </a:r>
          </a:p>
          <a:p>
            <a:r>
              <a:rPr lang="es-ES" sz="1200" b="0" i="0" kern="1200" dirty="0">
                <a:solidFill>
                  <a:schemeClr val="tx1"/>
                </a:solidFill>
                <a:effectLst/>
                <a:latin typeface="+mn-lt"/>
                <a:ea typeface="+mn-ea"/>
                <a:cs typeface="+mn-cs"/>
              </a:rPr>
              <a:t>Se pueden diferenciar claramente tres grupos que cumplen funciones distintas:</a:t>
            </a:r>
          </a:p>
          <a:p>
            <a:pPr fontAlgn="base"/>
            <a:r>
              <a:rPr lang="es-ES" sz="1200" b="1" i="0" kern="1200" dirty="0" err="1">
                <a:solidFill>
                  <a:schemeClr val="tx1"/>
                </a:solidFill>
                <a:effectLst/>
                <a:latin typeface="+mn-lt"/>
                <a:ea typeface="+mn-ea"/>
                <a:cs typeface="+mn-cs"/>
              </a:rPr>
              <a:t>Feature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Aquí es donde indicamos el nombre de la característica a probar.</a:t>
            </a:r>
          </a:p>
          <a:p>
            <a:pPr fontAlgn="base"/>
            <a:r>
              <a:rPr lang="es-ES" sz="1200" b="1" i="0" kern="1200" dirty="0" err="1">
                <a:solidFill>
                  <a:schemeClr val="tx1"/>
                </a:solidFill>
                <a:effectLst/>
                <a:latin typeface="+mn-lt"/>
                <a:ea typeface="+mn-ea"/>
                <a:cs typeface="+mn-cs"/>
              </a:rPr>
              <a:t>Scenario</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Esta «</a:t>
            </a:r>
            <a:r>
              <a:rPr lang="es-ES" sz="1200" b="0" i="0" kern="1200" dirty="0" err="1">
                <a:solidFill>
                  <a:schemeClr val="tx1"/>
                </a:solidFill>
                <a:effectLst/>
                <a:latin typeface="+mn-lt"/>
                <a:ea typeface="+mn-ea"/>
                <a:cs typeface="+mn-cs"/>
              </a:rPr>
              <a:t>keyword</a:t>
            </a:r>
            <a:r>
              <a:rPr lang="es-ES" sz="1200" b="0" i="0" kern="1200" dirty="0">
                <a:solidFill>
                  <a:schemeClr val="tx1"/>
                </a:solidFill>
                <a:effectLst/>
                <a:latin typeface="+mn-lt"/>
                <a:ea typeface="+mn-ea"/>
                <a:cs typeface="+mn-cs"/>
              </a:rPr>
              <a:t>» describe los distintos escenarios que van a probar las diferentes posibilidades.</a:t>
            </a:r>
          </a:p>
          <a:p>
            <a:pPr fontAlgn="base"/>
            <a:r>
              <a:rPr lang="es-ES" sz="1200" b="1" i="0" kern="1200" dirty="0" err="1">
                <a:solidFill>
                  <a:schemeClr val="tx1"/>
                </a:solidFill>
                <a:effectLst/>
                <a:latin typeface="+mn-lt"/>
                <a:ea typeface="+mn-ea"/>
                <a:cs typeface="+mn-cs"/>
              </a:rPr>
              <a:t>Given</a:t>
            </a:r>
            <a:r>
              <a:rPr lang="es-ES" sz="1200" b="1" i="0" kern="1200" dirty="0">
                <a:solidFill>
                  <a:schemeClr val="tx1"/>
                </a:solidFill>
                <a:effectLst/>
                <a:latin typeface="+mn-lt"/>
                <a:ea typeface="+mn-ea"/>
                <a:cs typeface="+mn-cs"/>
              </a:rPr>
              <a:t> (Dado) </a:t>
            </a:r>
            <a:r>
              <a:rPr lang="es-ES" sz="1200" b="0" i="0" kern="1200" dirty="0">
                <a:solidFill>
                  <a:schemeClr val="tx1"/>
                </a:solidFill>
                <a:effectLst/>
                <a:latin typeface="+mn-lt"/>
                <a:ea typeface="+mn-ea"/>
                <a:cs typeface="+mn-cs"/>
              </a:rPr>
              <a:t>: El propósito de los «Dado» es el de poner al sistema en el estado deseado para pasar los test deseados, antes de que el usuario ( o un sistema externo ), interactúe con el sistema.</a:t>
            </a:r>
          </a:p>
          <a:p>
            <a:pPr fontAlgn="base"/>
            <a:r>
              <a:rPr lang="es-ES" sz="1200" b="1" i="0" kern="1200" dirty="0" err="1">
                <a:solidFill>
                  <a:schemeClr val="tx1"/>
                </a:solidFill>
                <a:effectLst/>
                <a:latin typeface="+mn-lt"/>
                <a:ea typeface="+mn-ea"/>
                <a:cs typeface="+mn-cs"/>
              </a:rPr>
              <a:t>When</a:t>
            </a:r>
            <a:r>
              <a:rPr lang="es-ES" sz="1200" b="1" i="0" kern="1200" dirty="0">
                <a:solidFill>
                  <a:schemeClr val="tx1"/>
                </a:solidFill>
                <a:effectLst/>
                <a:latin typeface="+mn-lt"/>
                <a:ea typeface="+mn-ea"/>
                <a:cs typeface="+mn-cs"/>
              </a:rPr>
              <a:t> ( Cuando ) </a:t>
            </a:r>
            <a:r>
              <a:rPr lang="es-ES" sz="1200" b="0" i="0" kern="1200" dirty="0">
                <a:solidFill>
                  <a:schemeClr val="tx1"/>
                </a:solidFill>
                <a:effectLst/>
                <a:latin typeface="+mn-lt"/>
                <a:ea typeface="+mn-ea"/>
                <a:cs typeface="+mn-cs"/>
              </a:rPr>
              <a:t>: En este caso el propósito de los «Cuando» es el describir la acción que realiza el usuario, la cual vamos a probar.</a:t>
            </a:r>
          </a:p>
          <a:p>
            <a:pPr fontAlgn="base"/>
            <a:r>
              <a:rPr lang="es-ES" sz="1200" b="1" i="0" kern="1200" dirty="0" err="1">
                <a:solidFill>
                  <a:schemeClr val="tx1"/>
                </a:solidFill>
                <a:effectLst/>
                <a:latin typeface="+mn-lt"/>
                <a:ea typeface="+mn-ea"/>
                <a:cs typeface="+mn-cs"/>
              </a:rPr>
              <a:t>Then</a:t>
            </a:r>
            <a:r>
              <a:rPr lang="es-ES" sz="1200" b="1" i="0" kern="1200" dirty="0">
                <a:solidFill>
                  <a:schemeClr val="tx1"/>
                </a:solidFill>
                <a:effectLst/>
                <a:latin typeface="+mn-lt"/>
                <a:ea typeface="+mn-ea"/>
                <a:cs typeface="+mn-cs"/>
              </a:rPr>
              <a:t> ( Entonces ) </a:t>
            </a:r>
            <a:r>
              <a:rPr lang="es-ES" sz="1200" b="0" i="0" kern="1200" dirty="0">
                <a:solidFill>
                  <a:schemeClr val="tx1"/>
                </a:solidFill>
                <a:effectLst/>
                <a:latin typeface="+mn-lt"/>
                <a:ea typeface="+mn-ea"/>
                <a:cs typeface="+mn-cs"/>
              </a:rPr>
              <a:t>: El propósito de los «Entonces» es observar los resultados, estas observaciones han de ser realizadas desde el punto de vista de negocio y el valor para el usuario. Estas observaciones también deben de estar en algún sitio visible para el usuario, no en una base de datos o capas inferiores del sistema.</a:t>
            </a:r>
          </a:p>
          <a:p>
            <a:pPr fontAlgn="base"/>
            <a:r>
              <a:rPr lang="es-ES" sz="1200" b="1" i="0" kern="1200" dirty="0">
                <a:solidFill>
                  <a:schemeClr val="tx1"/>
                </a:solidFill>
                <a:effectLst/>
                <a:latin typeface="+mn-lt"/>
                <a:ea typeface="+mn-ea"/>
                <a:cs typeface="+mn-cs"/>
              </a:rPr>
              <a:t>And, </a:t>
            </a:r>
            <a:r>
              <a:rPr lang="es-ES" sz="1200" b="1" i="0" kern="1200" dirty="0" err="1">
                <a:solidFill>
                  <a:schemeClr val="tx1"/>
                </a:solidFill>
                <a:effectLst/>
                <a:latin typeface="+mn-lt"/>
                <a:ea typeface="+mn-ea"/>
                <a:cs typeface="+mn-cs"/>
              </a:rPr>
              <a:t>But</a:t>
            </a:r>
            <a:r>
              <a:rPr lang="es-ES" sz="1200" b="1" i="0" kern="1200" dirty="0">
                <a:solidFill>
                  <a:schemeClr val="tx1"/>
                </a:solidFill>
                <a:effectLst/>
                <a:latin typeface="+mn-lt"/>
                <a:ea typeface="+mn-ea"/>
                <a:cs typeface="+mn-cs"/>
              </a:rPr>
              <a:t> ( Y, Pero )</a:t>
            </a:r>
            <a:r>
              <a:rPr lang="es-ES" sz="1200" b="0" i="0" kern="1200" dirty="0">
                <a:solidFill>
                  <a:schemeClr val="tx1"/>
                </a:solidFill>
                <a:effectLst/>
                <a:latin typeface="+mn-lt"/>
                <a:ea typeface="+mn-ea"/>
                <a:cs typeface="+mn-cs"/>
              </a:rPr>
              <a:t>: Estas «</a:t>
            </a:r>
            <a:r>
              <a:rPr lang="es-ES" sz="1200" b="0" i="0" kern="1200" dirty="0" err="1">
                <a:solidFill>
                  <a:schemeClr val="tx1"/>
                </a:solidFill>
                <a:effectLst/>
                <a:latin typeface="+mn-lt"/>
                <a:ea typeface="+mn-ea"/>
                <a:cs typeface="+mn-cs"/>
              </a:rPr>
              <a:t>keywords</a:t>
            </a:r>
            <a:r>
              <a:rPr lang="es-ES" sz="1200" b="0" i="0" kern="1200" dirty="0">
                <a:solidFill>
                  <a:schemeClr val="tx1"/>
                </a:solidFill>
                <a:effectLst/>
                <a:latin typeface="+mn-lt"/>
                <a:ea typeface="+mn-ea"/>
                <a:cs typeface="+mn-cs"/>
              </a:rPr>
              <a:t>» están destinadas a aumentar la legibilidad y pueden ser usadas en vez de definir repetidas veces cualquiera de las anteriores.</a:t>
            </a:r>
          </a:p>
          <a:p>
            <a:r>
              <a:rPr lang="es-ES" sz="1200" b="0" i="0" kern="1200" dirty="0">
                <a:solidFill>
                  <a:schemeClr val="tx1"/>
                </a:solidFill>
                <a:effectLst/>
                <a:latin typeface="+mn-lt"/>
                <a:ea typeface="+mn-ea"/>
                <a:cs typeface="+mn-cs"/>
              </a:rPr>
              <a:t>Al ejecutar </a:t>
            </a:r>
            <a:r>
              <a:rPr lang="es-ES" sz="1200" b="0" i="0" kern="1200" dirty="0" err="1">
                <a:solidFill>
                  <a:schemeClr val="tx1"/>
                </a:solidFill>
                <a:effectLst/>
                <a:latin typeface="+mn-lt"/>
                <a:ea typeface="+mn-ea"/>
                <a:cs typeface="+mn-cs"/>
              </a:rPr>
              <a:t>Cucumber</a:t>
            </a:r>
            <a:r>
              <a:rPr lang="es-ES" sz="1200" b="0" i="0" kern="1200" dirty="0">
                <a:solidFill>
                  <a:schemeClr val="tx1"/>
                </a:solidFill>
                <a:effectLst/>
                <a:latin typeface="+mn-lt"/>
                <a:ea typeface="+mn-ea"/>
                <a:cs typeface="+mn-cs"/>
              </a:rPr>
              <a:t>, buscará un Step que coincida con cada definición, siendo irrelevante la «</a:t>
            </a:r>
            <a:r>
              <a:rPr lang="es-ES" sz="1200" b="0" i="0" kern="1200" dirty="0" err="1">
                <a:solidFill>
                  <a:schemeClr val="tx1"/>
                </a:solidFill>
                <a:effectLst/>
                <a:latin typeface="+mn-lt"/>
                <a:ea typeface="+mn-ea"/>
                <a:cs typeface="+mn-cs"/>
              </a:rPr>
              <a:t>keyword</a:t>
            </a:r>
            <a:r>
              <a:rPr lang="es-ES" sz="1200" b="0" i="0" kern="1200" dirty="0">
                <a:solidFill>
                  <a:schemeClr val="tx1"/>
                </a:solidFill>
                <a:effectLst/>
                <a:latin typeface="+mn-lt"/>
                <a:ea typeface="+mn-ea"/>
                <a:cs typeface="+mn-cs"/>
              </a:rPr>
              <a:t>» usada para otra cosa que no sea el orden, esto cambia ligeramente dependiendo el lenguaje que estemos probando.</a:t>
            </a:r>
          </a:p>
          <a:p>
            <a:r>
              <a:rPr lang="es-ES" sz="1200" b="0" i="0" kern="1200" dirty="0">
                <a:solidFill>
                  <a:schemeClr val="tx1"/>
                </a:solidFill>
                <a:effectLst/>
                <a:latin typeface="+mn-lt"/>
                <a:ea typeface="+mn-ea"/>
                <a:cs typeface="+mn-cs"/>
              </a:rPr>
              <a:t>4. Ejemplos Prácticos</a:t>
            </a:r>
          </a:p>
          <a:p>
            <a:r>
              <a:rPr lang="es-ES" sz="1200" b="0" i="0" kern="1200" dirty="0">
                <a:solidFill>
                  <a:schemeClr val="tx1"/>
                </a:solidFill>
                <a:effectLst/>
                <a:latin typeface="+mn-lt"/>
                <a:ea typeface="+mn-ea"/>
                <a:cs typeface="+mn-cs"/>
              </a:rPr>
              <a:t>Podemos encontrar ejemplos en distintos lenguajes como:</a:t>
            </a:r>
          </a:p>
          <a:p>
            <a:r>
              <a:rPr lang="es-ES" sz="1200" b="1" i="0" kern="1200" dirty="0">
                <a:solidFill>
                  <a:schemeClr val="tx1"/>
                </a:solidFill>
                <a:effectLst/>
                <a:latin typeface="+mn-lt"/>
                <a:ea typeface="+mn-ea"/>
                <a:cs typeface="+mn-cs"/>
              </a:rPr>
              <a:t>Java</a:t>
            </a:r>
            <a:r>
              <a:rPr lang="es-ES" sz="1200" b="0" i="0" kern="1200" dirty="0">
                <a:solidFill>
                  <a:schemeClr val="tx1"/>
                </a:solidFill>
                <a:effectLst/>
                <a:latin typeface="+mn-lt"/>
                <a:ea typeface="+mn-ea"/>
                <a:cs typeface="+mn-cs"/>
              </a:rPr>
              <a:t>, mostrando el archivo desde el que se parte y el archivo que se generaría, incluyendo algún test de ejemplo ya implementado, </a:t>
            </a:r>
            <a:r>
              <a:rPr lang="es-ES" sz="1200" b="0" i="0" u="none" strike="noStrike" kern="1200" dirty="0" err="1">
                <a:solidFill>
                  <a:schemeClr val="tx1"/>
                </a:solidFill>
                <a:effectLst/>
                <a:latin typeface="+mn-lt"/>
                <a:ea typeface="+mn-ea"/>
                <a:cs typeface="+mn-cs"/>
                <a:hlinkClick r:id="rId4"/>
              </a:rPr>
              <a:t>Feature</a:t>
            </a:r>
            <a:r>
              <a:rPr lang="es-ES" sz="1200" b="0" i="0" kern="1200" dirty="0">
                <a:solidFill>
                  <a:schemeClr val="tx1"/>
                </a:solidFill>
                <a:effectLst/>
                <a:latin typeface="+mn-lt"/>
                <a:ea typeface="+mn-ea"/>
                <a:cs typeface="+mn-cs"/>
              </a:rPr>
              <a:t> &amp;</a:t>
            </a:r>
            <a:br>
              <a:rPr lang="es-ES" sz="1200" b="0" i="0"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hlinkClick r:id="rId5"/>
              </a:rPr>
              <a:t>Step</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Y </a:t>
            </a:r>
            <a:r>
              <a:rPr lang="es-ES" sz="1200" b="1" i="0" kern="1200" dirty="0">
                <a:solidFill>
                  <a:schemeClr val="tx1"/>
                </a:solidFill>
                <a:effectLst/>
                <a:latin typeface="+mn-lt"/>
                <a:ea typeface="+mn-ea"/>
                <a:cs typeface="+mn-cs"/>
              </a:rPr>
              <a:t>Ruby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Feature</a:t>
            </a:r>
            <a:r>
              <a:rPr lang="es-ES" sz="1200" b="0" i="0" kern="1200" dirty="0">
                <a:solidFill>
                  <a:schemeClr val="tx1"/>
                </a:solidFill>
                <a:effectLst/>
                <a:latin typeface="+mn-lt"/>
                <a:ea typeface="+mn-ea"/>
                <a:cs typeface="+mn-cs"/>
              </a:rPr>
              <a:t> &amp; </a:t>
            </a:r>
            <a:r>
              <a:rPr lang="es-ES" sz="1200" b="0" i="0" kern="1200" dirty="0" err="1">
                <a:solidFill>
                  <a:schemeClr val="tx1"/>
                </a:solidFill>
                <a:effectLst/>
                <a:latin typeface="+mn-lt"/>
                <a:ea typeface="+mn-ea"/>
                <a:cs typeface="+mn-cs"/>
              </a:rPr>
              <a:t>Steps</a:t>
            </a:r>
            <a:r>
              <a:rPr lang="es-ES" sz="1200" b="0" i="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1E2A2716-9A23-4FE0-B182-A8E4C6D47752}" type="slidenum">
              <a:rPr lang="es-ES" smtClean="0"/>
              <a:t>145</a:t>
            </a:fld>
            <a:endParaRPr lang="es-ES"/>
          </a:p>
        </p:txBody>
      </p:sp>
    </p:spTree>
    <p:extLst>
      <p:ext uri="{BB962C8B-B14F-4D97-AF65-F5344CB8AC3E}">
        <p14:creationId xmlns:p14="http://schemas.microsoft.com/office/powerpoint/2010/main" val="546068830"/>
      </p:ext>
    </p:extLst>
  </p:cSld>
  <p:clrMapOvr>
    <a:masterClrMapping/>
  </p:clrMapOvr>
</p:notes>
</file>

<file path=ppt/notesSlides/notesSlide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https://www.frugaltesting.com/blog/a-beginners-guide-testing-with-nunit</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147</a:t>
            </a:fld>
            <a:endParaRPr lang="es-ES"/>
          </a:p>
        </p:txBody>
      </p:sp>
    </p:spTree>
    <p:extLst>
      <p:ext uri="{BB962C8B-B14F-4D97-AF65-F5344CB8AC3E}">
        <p14:creationId xmlns:p14="http://schemas.microsoft.com/office/powerpoint/2010/main" val="1418594244"/>
      </p:ext>
    </p:extLst>
  </p:cSld>
  <p:clrMapOvr>
    <a:masterClrMapping/>
  </p:clrMapOvr>
</p:notes>
</file>

<file path=ppt/notesSlides/notesSlide25.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1CA2B0FE-FED6-4347-2DD0-65F06E5452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2F8EBF-6870-CB15-9598-E6E80CE41F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55C25F-D248-E79D-8D6F-D27FB0368CE4}"/>
              </a:ext>
            </a:extLst>
          </p:cNvPr>
          <p:cNvSpPr>
            <a:spLocks noGrp="1"/>
          </p:cNvSpPr>
          <p:nvPr>
            <p:ph type="body" idx="1"/>
          </p:nvPr>
        </p:nvSpPr>
        <p:spPr/>
        <p:txBody>
          <a:bodyPr/>
          <a:lstStyle/>
          <a:p>
            <a:pPr fontAlgn="base"/>
            <a:r>
              <a:rPr lang="es-ES" sz="1200" b="1" i="0" kern="1200" dirty="0">
                <a:solidFill>
                  <a:schemeClr val="tx1"/>
                </a:solidFill>
                <a:effectLst/>
                <a:latin typeface="+mn-lt"/>
                <a:ea typeface="+mn-ea"/>
                <a:cs typeface="+mn-cs"/>
              </a:rPr>
              <a:t>Duplicado de </a:t>
            </a:r>
            <a:r>
              <a:rPr lang="es-ES" sz="1200" b="1" i="0" kern="1200" dirty="0" err="1">
                <a:solidFill>
                  <a:schemeClr val="tx1"/>
                </a:solidFill>
                <a:effectLst/>
                <a:latin typeface="+mn-lt"/>
                <a:ea typeface="+mn-ea"/>
                <a:cs typeface="+mn-cs"/>
              </a:rPr>
              <a:t>Unit</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Testing</a:t>
            </a:r>
            <a:endParaRPr lang="es-ES" sz="1200" b="1"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50A946A5-89EA-0EF7-C4E9-0101C3D819E7}"/>
              </a:ext>
            </a:extLst>
          </p:cNvPr>
          <p:cNvSpPr>
            <a:spLocks noGrp="1"/>
          </p:cNvSpPr>
          <p:nvPr>
            <p:ph type="sldNum" sz="quarter" idx="5"/>
          </p:nvPr>
        </p:nvSpPr>
        <p:spPr/>
        <p:txBody>
          <a:bodyPr/>
          <a:lstStyle/>
          <a:p>
            <a:fld id="{02190863-2985-49C8-B95A-4F18139FC837}" type="slidenum">
              <a:rPr lang="es-ES" smtClean="0"/>
              <a:t>164</a:t>
            </a:fld>
            <a:endParaRPr lang="es-ES"/>
          </a:p>
        </p:txBody>
      </p:sp>
    </p:spTree>
    <p:extLst>
      <p:ext uri="{BB962C8B-B14F-4D97-AF65-F5344CB8AC3E}">
        <p14:creationId xmlns:p14="http://schemas.microsoft.com/office/powerpoint/2010/main" val="3609131023"/>
      </p:ext>
    </p:extLst>
  </p:cSld>
  <p:clrMapOvr>
    <a:masterClrMapping/>
  </p:clrMapOvr>
</p:notes>
</file>

<file path=ppt/notesSlides/notesSlide2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CI/CD es un acrónimo que significa </a:t>
            </a:r>
            <a:r>
              <a:rPr lang="es-ES" b="0" i="0" dirty="0" err="1">
                <a:solidFill>
                  <a:srgbClr val="374151"/>
                </a:solidFill>
                <a:effectLst/>
                <a:latin typeface="Söhne"/>
              </a:rPr>
              <a:t>Continuous</a:t>
            </a:r>
            <a:r>
              <a:rPr lang="es-ES" b="0" i="0" dirty="0">
                <a:solidFill>
                  <a:srgbClr val="374151"/>
                </a:solidFill>
                <a:effectLst/>
                <a:latin typeface="Söhne"/>
              </a:rPr>
              <a:t> </a:t>
            </a:r>
            <a:r>
              <a:rPr lang="es-ES" b="0" i="0" dirty="0" err="1">
                <a:solidFill>
                  <a:srgbClr val="374151"/>
                </a:solidFill>
                <a:effectLst/>
                <a:latin typeface="Söhne"/>
              </a:rPr>
              <a:t>Integration</a:t>
            </a:r>
            <a:r>
              <a:rPr lang="es-ES" b="0" i="0" dirty="0">
                <a:solidFill>
                  <a:srgbClr val="374151"/>
                </a:solidFill>
                <a:effectLst/>
                <a:latin typeface="Söhne"/>
              </a:rPr>
              <a:t>/</a:t>
            </a:r>
            <a:r>
              <a:rPr lang="es-ES" b="0" i="0" dirty="0" err="1">
                <a:solidFill>
                  <a:srgbClr val="374151"/>
                </a:solidFill>
                <a:effectLst/>
                <a:latin typeface="Söhne"/>
              </a:rPr>
              <a:t>Continuous</a:t>
            </a:r>
            <a:r>
              <a:rPr lang="es-ES" b="0" i="0" dirty="0">
                <a:solidFill>
                  <a:srgbClr val="374151"/>
                </a:solidFill>
                <a:effectLst/>
                <a:latin typeface="Söhne"/>
              </a:rPr>
              <a:t> </a:t>
            </a:r>
            <a:r>
              <a:rPr lang="es-ES" b="0" i="0" dirty="0" err="1">
                <a:solidFill>
                  <a:srgbClr val="374151"/>
                </a:solidFill>
                <a:effectLst/>
                <a:latin typeface="Söhne"/>
              </a:rPr>
              <a:t>Delivery</a:t>
            </a:r>
            <a:r>
              <a:rPr lang="es-ES" b="0" i="0" dirty="0">
                <a:solidFill>
                  <a:srgbClr val="374151"/>
                </a:solidFill>
                <a:effectLst/>
                <a:latin typeface="Söhne"/>
              </a:rPr>
              <a:t> (Integración Continua/Entrega Continua, en español).</a:t>
            </a:r>
          </a:p>
          <a:p>
            <a:pPr algn="l"/>
            <a:endParaRPr lang="es-ES" b="0" i="0" dirty="0">
              <a:solidFill>
                <a:srgbClr val="374151"/>
              </a:solidFill>
              <a:effectLst/>
              <a:latin typeface="Söhne"/>
            </a:endParaRPr>
          </a:p>
          <a:p>
            <a:pPr algn="l"/>
            <a:r>
              <a:rPr lang="es-ES" b="0" i="0" dirty="0">
                <a:solidFill>
                  <a:srgbClr val="374151"/>
                </a:solidFill>
                <a:effectLst/>
                <a:latin typeface="Söhne"/>
              </a:rPr>
              <a:t>La Integración Continua (CI) es una práctica de desarrollo de software que consiste en integrar y verificar el código fuente en un repositorio centralizado de forma frecuente, para detectar y solucionar errores de manera temprana. Esto se logra mediante la automatización de pruebas y verificaciones cada vez que se realiza una modificación en el código.</a:t>
            </a:r>
          </a:p>
          <a:p>
            <a:pPr algn="l"/>
            <a:endParaRPr lang="es-ES" b="0" i="0" dirty="0">
              <a:solidFill>
                <a:srgbClr val="374151"/>
              </a:solidFill>
              <a:effectLst/>
              <a:latin typeface="Söhne"/>
            </a:endParaRPr>
          </a:p>
          <a:p>
            <a:pPr algn="l"/>
            <a:r>
              <a:rPr lang="es-ES" b="0" i="0" dirty="0">
                <a:solidFill>
                  <a:srgbClr val="374151"/>
                </a:solidFill>
                <a:effectLst/>
                <a:latin typeface="Söhne"/>
              </a:rPr>
              <a:t>La Entrega Continua (CD) es una práctica que consiste en automatizar todo el proceso de entrega de software desde el repositorio centralizado hasta el ambiente de producción. Esto implica una serie de pasos, como la compilación, pruebas de aceptación, despliegue y monitoreo de la aplicación.</a:t>
            </a:r>
          </a:p>
          <a:p>
            <a:pPr algn="l"/>
            <a:endParaRPr lang="es-ES" b="0" i="0" dirty="0">
              <a:solidFill>
                <a:srgbClr val="374151"/>
              </a:solidFill>
              <a:effectLst/>
              <a:latin typeface="Söhne"/>
            </a:endParaRPr>
          </a:p>
          <a:p>
            <a:pPr algn="l"/>
            <a:r>
              <a:rPr lang="es-ES" b="0" i="0" dirty="0">
                <a:solidFill>
                  <a:srgbClr val="374151"/>
                </a:solidFill>
                <a:effectLst/>
                <a:latin typeface="Söhne"/>
              </a:rPr>
              <a:t>En conjunto, CI/CD proporciona un flujo de trabajo automatizado y eficiente para el desarrollo de software, lo que permite a los equipos de desarrollo entregar nuevas funcionalidades y correcciones de manera más rápida y confiable.</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166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740317"/>
      </p:ext>
    </p:extLst>
  </p:cSld>
  <p:clrMapOvr>
    <a:masterClrMapping/>
  </p:clrMapOvr>
</p:notes>
</file>

<file path=ppt/notesSlides/notesSlide2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F2328"/>
                </a:solidFill>
                <a:effectLst/>
                <a:latin typeface="-apple-system"/>
              </a:rPr>
              <a:t>GitHub </a:t>
            </a:r>
            <a:r>
              <a:rPr lang="es-ES" b="0" i="0" dirty="0" err="1">
                <a:solidFill>
                  <a:srgbClr val="1F2328"/>
                </a:solidFill>
                <a:effectLst/>
                <a:latin typeface="-apple-system"/>
              </a:rPr>
              <a:t>Actions</a:t>
            </a:r>
            <a:r>
              <a:rPr lang="es-ES" b="0" i="0" dirty="0">
                <a:solidFill>
                  <a:srgbClr val="1F2328"/>
                </a:solidFill>
                <a:effectLst/>
                <a:latin typeface="-apple-system"/>
              </a:rPr>
              <a:t> es una plataforma de integración y despliegue continuos (IC/DC) que te permite automatizar tu mapa de compilación, pruebas y despliegue. Puedes crear flujos de trabajo y crear y probar cada solicitud de cambios en tu repositorio o desplegar solicitudes de cambios fusionadas a producción.</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GitHub </a:t>
            </a:r>
            <a:r>
              <a:rPr lang="es-ES" b="0" i="0" dirty="0" err="1">
                <a:solidFill>
                  <a:srgbClr val="1F2328"/>
                </a:solidFill>
                <a:effectLst/>
                <a:latin typeface="-apple-system"/>
              </a:rPr>
              <a:t>Actions</a:t>
            </a:r>
            <a:r>
              <a:rPr lang="es-ES" b="0" i="0" dirty="0">
                <a:solidFill>
                  <a:srgbClr val="1F2328"/>
                </a:solidFill>
                <a:effectLst/>
                <a:latin typeface="-apple-system"/>
              </a:rPr>
              <a:t> va más allá de solo DevOps y te permite ejecutar flujos de trabajo cuando otros eventos suceden en tu repositorio. Por ejemplo, puedes ejecutar un flujo de trabajo para que agregue automáticamente las etiquetas adecuadas cada que alguien cree una propuesta nueva en tu repositorio.</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GitHub proporciona máquinas virtuales Linux, Windows y macOS para que ejecutes tus flujos de trabajo o puedes hospedar tus propios ejecutores </a:t>
            </a:r>
            <a:r>
              <a:rPr lang="es-ES" b="0" i="0" dirty="0" err="1">
                <a:solidFill>
                  <a:srgbClr val="1F2328"/>
                </a:solidFill>
                <a:effectLst/>
                <a:latin typeface="-apple-system"/>
              </a:rPr>
              <a:t>auto-hospedados</a:t>
            </a:r>
            <a:r>
              <a:rPr lang="es-ES" b="0" i="0" dirty="0">
                <a:solidFill>
                  <a:srgbClr val="1F2328"/>
                </a:solidFill>
                <a:effectLst/>
                <a:latin typeface="-apple-system"/>
              </a:rPr>
              <a:t> en tu propio centro de datos o infraestructura en la nube.</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167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098346"/>
      </p:ext>
    </p:extLst>
  </p:cSld>
  <p:clrMapOvr>
    <a:masterClrMapping/>
  </p:clrMapOvr>
</p:notes>
</file>

<file path=ppt/notesSlides/notesSlide2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F2328"/>
                </a:solidFill>
                <a:effectLst/>
                <a:latin typeface="-apple-system"/>
              </a:rPr>
              <a:t>Puede configurar un </a:t>
            </a:r>
            <a:r>
              <a:rPr lang="es-ES" b="0" i="1" dirty="0">
                <a:solidFill>
                  <a:srgbClr val="1F2328"/>
                </a:solidFill>
                <a:effectLst/>
                <a:latin typeface="-apple-system"/>
              </a:rPr>
              <a:t>flujo de trabajo</a:t>
            </a:r>
            <a:r>
              <a:rPr lang="es-ES" b="0" i="0" dirty="0">
                <a:solidFill>
                  <a:srgbClr val="1F2328"/>
                </a:solidFill>
                <a:effectLst/>
                <a:latin typeface="-apple-system"/>
              </a:rPr>
              <a:t> de GitHub </a:t>
            </a:r>
            <a:r>
              <a:rPr lang="es-ES" b="0" i="0" dirty="0" err="1">
                <a:solidFill>
                  <a:srgbClr val="1F2328"/>
                </a:solidFill>
                <a:effectLst/>
                <a:latin typeface="-apple-system"/>
              </a:rPr>
              <a:t>Actions</a:t>
            </a:r>
            <a:r>
              <a:rPr lang="es-ES" b="0" i="0" dirty="0">
                <a:solidFill>
                  <a:srgbClr val="1F2328"/>
                </a:solidFill>
                <a:effectLst/>
                <a:latin typeface="-apple-system"/>
              </a:rPr>
              <a:t> que se desencadene cuando se produzca un </a:t>
            </a:r>
            <a:r>
              <a:rPr lang="es-ES" b="0" i="1" dirty="0">
                <a:solidFill>
                  <a:srgbClr val="1F2328"/>
                </a:solidFill>
                <a:effectLst/>
                <a:latin typeface="-apple-system"/>
              </a:rPr>
              <a:t>evento</a:t>
            </a:r>
            <a:r>
              <a:rPr lang="es-ES" b="0" i="0" dirty="0">
                <a:solidFill>
                  <a:srgbClr val="1F2328"/>
                </a:solidFill>
                <a:effectLst/>
                <a:latin typeface="-apple-system"/>
              </a:rPr>
              <a:t> en el repositorio, por ejemplo, la apertura de una solicitud de incorporación de cambios o la creación de una incidencia. El flujo de trabajo contiene uno o varios </a:t>
            </a:r>
            <a:r>
              <a:rPr lang="es-ES" b="0" i="1" dirty="0">
                <a:solidFill>
                  <a:srgbClr val="1F2328"/>
                </a:solidFill>
                <a:effectLst/>
                <a:latin typeface="-apple-system"/>
              </a:rPr>
              <a:t>trabajos</a:t>
            </a:r>
            <a:r>
              <a:rPr lang="es-ES" b="0" i="0" dirty="0">
                <a:solidFill>
                  <a:srgbClr val="1F2328"/>
                </a:solidFill>
                <a:effectLst/>
                <a:latin typeface="-apple-system"/>
              </a:rPr>
              <a:t> que se pueden ejecutar en orden secuencial o en paralelo. Cada trabajo se ejecutará dentro de su propio </a:t>
            </a:r>
            <a:r>
              <a:rPr lang="es-ES" b="0" i="1" dirty="0">
                <a:solidFill>
                  <a:srgbClr val="1F2328"/>
                </a:solidFill>
                <a:effectLst/>
                <a:latin typeface="-apple-system"/>
              </a:rPr>
              <a:t>ejecutor</a:t>
            </a:r>
            <a:r>
              <a:rPr lang="es-ES" b="0" i="0" dirty="0">
                <a:solidFill>
                  <a:srgbClr val="1F2328"/>
                </a:solidFill>
                <a:effectLst/>
                <a:latin typeface="-apple-system"/>
              </a:rPr>
              <a:t> de máquina virtual o dentro de un contenedor, y tendrá uno o varios </a:t>
            </a:r>
            <a:r>
              <a:rPr lang="es-ES" b="0" i="1" dirty="0">
                <a:solidFill>
                  <a:srgbClr val="1F2328"/>
                </a:solidFill>
                <a:effectLst/>
                <a:latin typeface="-apple-system"/>
              </a:rPr>
              <a:t>pasos</a:t>
            </a:r>
            <a:r>
              <a:rPr lang="es-ES" b="0" i="0" dirty="0">
                <a:solidFill>
                  <a:srgbClr val="1F2328"/>
                </a:solidFill>
                <a:effectLst/>
                <a:latin typeface="-apple-system"/>
              </a:rPr>
              <a:t> que pueden ejecutar un script que defina, o bien una </a:t>
            </a:r>
            <a:r>
              <a:rPr lang="es-ES" b="0" i="1" dirty="0">
                <a:solidFill>
                  <a:srgbClr val="1F2328"/>
                </a:solidFill>
                <a:effectLst/>
                <a:latin typeface="-apple-system"/>
              </a:rPr>
              <a:t>acción</a:t>
            </a:r>
            <a:r>
              <a:rPr lang="es-ES" b="0" i="0" dirty="0">
                <a:solidFill>
                  <a:srgbClr val="1F2328"/>
                </a:solidFill>
                <a:effectLst/>
                <a:latin typeface="-apple-system"/>
              </a:rPr>
              <a:t>, que es una extensión reutilizable que puede simplificar el flujo de trabajo.</a:t>
            </a:r>
          </a:p>
          <a:p>
            <a:pPr algn="l"/>
            <a:endParaRPr lang="es-ES" b="1" i="0" dirty="0">
              <a:solidFill>
                <a:srgbClr val="1F2328"/>
              </a:solidFill>
              <a:effectLst/>
              <a:latin typeface="-apple-system"/>
            </a:endParaRPr>
          </a:p>
          <a:p>
            <a:pPr algn="l"/>
            <a:r>
              <a:rPr lang="es-ES" b="1" i="0" dirty="0" err="1">
                <a:solidFill>
                  <a:srgbClr val="1F2328"/>
                </a:solidFill>
                <a:effectLst/>
                <a:latin typeface="-apple-system"/>
              </a:rPr>
              <a:t>Workflows</a:t>
            </a:r>
            <a:endParaRPr lang="es-ES" b="1" i="0" dirty="0">
              <a:solidFill>
                <a:srgbClr val="1F2328"/>
              </a:solidFill>
              <a:effectLst/>
              <a:latin typeface="-apple-system"/>
            </a:endParaRPr>
          </a:p>
          <a:p>
            <a:pPr algn="l"/>
            <a:r>
              <a:rPr lang="es-ES" b="0" i="0" dirty="0">
                <a:solidFill>
                  <a:srgbClr val="1F2328"/>
                </a:solidFill>
                <a:effectLst/>
                <a:latin typeface="-apple-system"/>
              </a:rPr>
              <a:t>Un flujo de trabajo es un proceso automatizado configurable que ejecutará uno o más </a:t>
            </a:r>
            <a:r>
              <a:rPr lang="es-ES" b="0" i="0" dirty="0" err="1">
                <a:solidFill>
                  <a:srgbClr val="1F2328"/>
                </a:solidFill>
                <a:effectLst/>
                <a:latin typeface="-apple-system"/>
              </a:rPr>
              <a:t>jobs</a:t>
            </a:r>
            <a:r>
              <a:rPr lang="es-ES" b="0" i="0" dirty="0">
                <a:solidFill>
                  <a:srgbClr val="1F2328"/>
                </a:solidFill>
                <a:effectLst/>
                <a:latin typeface="-apple-system"/>
              </a:rPr>
              <a:t>. Los flujos de trabajo se definen mediante un archivo de YAML que se verifica en tu repositorio y se ejecutará cuando lo active un evento dentro de este o puede activarse manualmente o en una programación definida.</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Los flujos de trabajo se definen en el directorio .</a:t>
            </a:r>
            <a:r>
              <a:rPr lang="es-ES" b="0" i="0" dirty="0" err="1">
                <a:solidFill>
                  <a:srgbClr val="1F2328"/>
                </a:solidFill>
                <a:effectLst/>
                <a:latin typeface="-apple-system"/>
              </a:rPr>
              <a:t>github</a:t>
            </a:r>
            <a:r>
              <a:rPr lang="es-ES" b="0" i="0" dirty="0">
                <a:solidFill>
                  <a:srgbClr val="1F2328"/>
                </a:solidFill>
                <a:effectLst/>
                <a:latin typeface="-apple-system"/>
              </a:rPr>
              <a:t>/</a:t>
            </a:r>
            <a:r>
              <a:rPr lang="es-ES" b="0" i="0" dirty="0" err="1">
                <a:solidFill>
                  <a:srgbClr val="1F2328"/>
                </a:solidFill>
                <a:effectLst/>
                <a:latin typeface="-apple-system"/>
              </a:rPr>
              <a:t>workflows</a:t>
            </a:r>
            <a:r>
              <a:rPr lang="es-ES" b="0" i="0" dirty="0">
                <a:solidFill>
                  <a:srgbClr val="1F2328"/>
                </a:solidFill>
                <a:effectLst/>
                <a:latin typeface="-apple-system"/>
              </a:rPr>
              <a:t> de un repositorio y un repositorio puede tener varios flujos de trabajo, cada uno de los cuales puede realizar un conjunto diferente de tareas. Por ejemplo, puedes tener un flujo de trabajo para crear y probar las solicitudes de cambio, otro para desplegar tu aplicación cada que se cree un lanzamiento y todavía otro más que agregue una etiqueta cada que alguien abra una propuesta nueva.</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Eventos</a:t>
            </a:r>
          </a:p>
          <a:p>
            <a:pPr algn="l"/>
            <a:r>
              <a:rPr lang="es-ES" b="0" i="0" dirty="0">
                <a:solidFill>
                  <a:srgbClr val="1F2328"/>
                </a:solidFill>
                <a:effectLst/>
                <a:latin typeface="-apple-system"/>
              </a:rPr>
              <a:t>Un evento es una actividad específica en un repositorio, la cual activa una ejecución de flujo de trabajo. Por ejemplo, la actividad puede originarse desde GitHub cuando alguien crea una solicitud de cambios, abre una propuesta o sube una confirmación a un repositorio. También puedes desencadenar una ejecución de flujo de trabajo según una programación, mediante la </a:t>
            </a:r>
            <a:r>
              <a:rPr lang="es-ES" b="0" i="0" u="sng" dirty="0">
                <a:solidFill>
                  <a:srgbClr val="1F2328"/>
                </a:solidFill>
                <a:effectLst/>
                <a:latin typeface="-apple-system"/>
                <a:hlinkClick r:id="rId3"/>
              </a:rPr>
              <a:t>publicación en una API de REST</a:t>
            </a:r>
            <a:r>
              <a:rPr lang="es-ES" b="0" i="0" dirty="0">
                <a:solidFill>
                  <a:srgbClr val="1F2328"/>
                </a:solidFill>
                <a:effectLst/>
                <a:latin typeface="-apple-system"/>
              </a:rPr>
              <a:t> o manualmente.</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Trabajos</a:t>
            </a:r>
          </a:p>
          <a:p>
            <a:pPr algn="l"/>
            <a:r>
              <a:rPr lang="es-ES" b="0" i="0" dirty="0">
                <a:solidFill>
                  <a:srgbClr val="1F2328"/>
                </a:solidFill>
                <a:effectLst/>
                <a:latin typeface="-apple-system"/>
              </a:rPr>
              <a:t>Un trabajo es un conjunto de </a:t>
            </a:r>
            <a:r>
              <a:rPr lang="es-ES" b="0" i="1" dirty="0">
                <a:solidFill>
                  <a:srgbClr val="1F2328"/>
                </a:solidFill>
                <a:effectLst/>
                <a:latin typeface="-apple-system"/>
              </a:rPr>
              <a:t>pasos</a:t>
            </a:r>
            <a:r>
              <a:rPr lang="es-ES" b="0" i="0" dirty="0">
                <a:solidFill>
                  <a:srgbClr val="1F2328"/>
                </a:solidFill>
                <a:effectLst/>
                <a:latin typeface="-apple-system"/>
              </a:rPr>
              <a:t> de un flujo de trabajo que se ejecuta en el mismo ejecutor. Cada paso puede ser un script de </a:t>
            </a:r>
            <a:r>
              <a:rPr lang="es-ES" b="0" i="0" dirty="0" err="1">
                <a:solidFill>
                  <a:srgbClr val="1F2328"/>
                </a:solidFill>
                <a:effectLst/>
                <a:latin typeface="-apple-system"/>
              </a:rPr>
              <a:t>shell</a:t>
            </a:r>
            <a:r>
              <a:rPr lang="es-ES" b="0" i="0" dirty="0">
                <a:solidFill>
                  <a:srgbClr val="1F2328"/>
                </a:solidFill>
                <a:effectLst/>
                <a:latin typeface="-apple-system"/>
              </a:rPr>
              <a:t> o una </a:t>
            </a:r>
            <a:r>
              <a:rPr lang="es-ES" b="0" i="1" dirty="0">
                <a:solidFill>
                  <a:srgbClr val="1F2328"/>
                </a:solidFill>
                <a:effectLst/>
                <a:latin typeface="-apple-system"/>
              </a:rPr>
              <a:t>acción</a:t>
            </a:r>
            <a:r>
              <a:rPr lang="es-ES" b="0" i="0" dirty="0">
                <a:solidFill>
                  <a:srgbClr val="1F2328"/>
                </a:solidFill>
                <a:effectLst/>
                <a:latin typeface="-apple-system"/>
              </a:rPr>
              <a:t> que se ejecutarán. Los pasos se ejecutarán en orden y serán dependientes uno del otro. Ya que cada paso se ejecuta en el mismo ejecutor, puedes compartir datos de un paso a otro. Por ejemplo, puedes tener un paso que compile tu aplicación, seguido de otro que pruebe la aplicación que se compiló.</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Puedes configurar las dependencias de un </a:t>
            </a:r>
            <a:r>
              <a:rPr lang="es-ES" b="0" i="0" dirty="0" err="1">
                <a:solidFill>
                  <a:srgbClr val="1F2328"/>
                </a:solidFill>
                <a:effectLst/>
                <a:latin typeface="-apple-system"/>
              </a:rPr>
              <a:t>job</a:t>
            </a:r>
            <a:r>
              <a:rPr lang="es-ES" b="0" i="0" dirty="0">
                <a:solidFill>
                  <a:srgbClr val="1F2328"/>
                </a:solidFill>
                <a:effectLst/>
                <a:latin typeface="-apple-system"/>
              </a:rPr>
              <a:t> con otros </a:t>
            </a:r>
            <a:r>
              <a:rPr lang="es-ES" b="0" i="0" dirty="0" err="1">
                <a:solidFill>
                  <a:srgbClr val="1F2328"/>
                </a:solidFill>
                <a:effectLst/>
                <a:latin typeface="-apple-system"/>
              </a:rPr>
              <a:t>jobs</a:t>
            </a:r>
            <a:r>
              <a:rPr lang="es-ES" b="0" i="0" dirty="0">
                <a:solidFill>
                  <a:srgbClr val="1F2328"/>
                </a:solidFill>
                <a:effectLst/>
                <a:latin typeface="-apple-system"/>
              </a:rPr>
              <a:t>; predeterminadamente, los </a:t>
            </a:r>
            <a:r>
              <a:rPr lang="es-ES" b="0" i="0" dirty="0" err="1">
                <a:solidFill>
                  <a:srgbClr val="1F2328"/>
                </a:solidFill>
                <a:effectLst/>
                <a:latin typeface="-apple-system"/>
              </a:rPr>
              <a:t>jobs</a:t>
            </a:r>
            <a:r>
              <a:rPr lang="es-ES" b="0" i="0" dirty="0">
                <a:solidFill>
                  <a:srgbClr val="1F2328"/>
                </a:solidFill>
                <a:effectLst/>
                <a:latin typeface="-apple-system"/>
              </a:rPr>
              <a:t> no tienen dependencias y se ejecutan en paralelo entre ellos. Cuando un </a:t>
            </a:r>
            <a:r>
              <a:rPr lang="es-ES" b="0" i="0" dirty="0" err="1">
                <a:solidFill>
                  <a:srgbClr val="1F2328"/>
                </a:solidFill>
                <a:effectLst/>
                <a:latin typeface="-apple-system"/>
              </a:rPr>
              <a:t>job</a:t>
            </a:r>
            <a:r>
              <a:rPr lang="es-ES" b="0" i="0" dirty="0">
                <a:solidFill>
                  <a:srgbClr val="1F2328"/>
                </a:solidFill>
                <a:effectLst/>
                <a:latin typeface="-apple-system"/>
              </a:rPr>
              <a:t> lleva una dependencia a otro </a:t>
            </a:r>
            <a:r>
              <a:rPr lang="es-ES" b="0" i="0" dirty="0" err="1">
                <a:solidFill>
                  <a:srgbClr val="1F2328"/>
                </a:solidFill>
                <a:effectLst/>
                <a:latin typeface="-apple-system"/>
              </a:rPr>
              <a:t>job</a:t>
            </a:r>
            <a:r>
              <a:rPr lang="es-ES" b="0" i="0" dirty="0">
                <a:solidFill>
                  <a:srgbClr val="1F2328"/>
                </a:solidFill>
                <a:effectLst/>
                <a:latin typeface="-apple-system"/>
              </a:rPr>
              <a:t>, este esperará a que el </a:t>
            </a:r>
            <a:r>
              <a:rPr lang="es-ES" b="0" i="0" dirty="0" err="1">
                <a:solidFill>
                  <a:srgbClr val="1F2328"/>
                </a:solidFill>
                <a:effectLst/>
                <a:latin typeface="-apple-system"/>
              </a:rPr>
              <a:t>job</a:t>
            </a:r>
            <a:r>
              <a:rPr lang="es-ES" b="0" i="0" dirty="0">
                <a:solidFill>
                  <a:srgbClr val="1F2328"/>
                </a:solidFill>
                <a:effectLst/>
                <a:latin typeface="-apple-system"/>
              </a:rPr>
              <a:t> dependiente se complete antes de que pueda ejecutarse. Por ejemplo, puedes tener </a:t>
            </a:r>
            <a:r>
              <a:rPr lang="es-ES" b="0" i="0" dirty="0" err="1">
                <a:solidFill>
                  <a:srgbClr val="1F2328"/>
                </a:solidFill>
                <a:effectLst/>
                <a:latin typeface="-apple-system"/>
              </a:rPr>
              <a:t>jobs</a:t>
            </a:r>
            <a:r>
              <a:rPr lang="es-ES" b="0" i="0" dirty="0">
                <a:solidFill>
                  <a:srgbClr val="1F2328"/>
                </a:solidFill>
                <a:effectLst/>
                <a:latin typeface="-apple-system"/>
              </a:rPr>
              <a:t> de compilación múltiple para arquitecturas diferentes que no tengan dependencias y un </a:t>
            </a:r>
            <a:r>
              <a:rPr lang="es-ES" b="0" i="0" dirty="0" err="1">
                <a:solidFill>
                  <a:srgbClr val="1F2328"/>
                </a:solidFill>
                <a:effectLst/>
                <a:latin typeface="-apple-system"/>
              </a:rPr>
              <a:t>job</a:t>
            </a:r>
            <a:r>
              <a:rPr lang="es-ES" b="0" i="0" dirty="0">
                <a:solidFill>
                  <a:srgbClr val="1F2328"/>
                </a:solidFill>
                <a:effectLst/>
                <a:latin typeface="-apple-system"/>
              </a:rPr>
              <a:t> de empaquetado que sea dependiente de estos </a:t>
            </a:r>
            <a:r>
              <a:rPr lang="es-ES" b="0" i="0" dirty="0" err="1">
                <a:solidFill>
                  <a:srgbClr val="1F2328"/>
                </a:solidFill>
                <a:effectLst/>
                <a:latin typeface="-apple-system"/>
              </a:rPr>
              <a:t>jobs</a:t>
            </a:r>
            <a:r>
              <a:rPr lang="es-ES" b="0" i="0" dirty="0">
                <a:solidFill>
                  <a:srgbClr val="1F2328"/>
                </a:solidFill>
                <a:effectLst/>
                <a:latin typeface="-apple-system"/>
              </a:rPr>
              <a:t>. Los </a:t>
            </a:r>
            <a:r>
              <a:rPr lang="es-ES" b="0" i="0" dirty="0" err="1">
                <a:solidFill>
                  <a:srgbClr val="1F2328"/>
                </a:solidFill>
                <a:effectLst/>
                <a:latin typeface="-apple-system"/>
              </a:rPr>
              <a:t>jobs</a:t>
            </a:r>
            <a:r>
              <a:rPr lang="es-ES" b="0" i="0" dirty="0">
                <a:solidFill>
                  <a:srgbClr val="1F2328"/>
                </a:solidFill>
                <a:effectLst/>
                <a:latin typeface="-apple-system"/>
              </a:rPr>
              <a:t> de compilación se ejecutarán en paralelo y, cuando se hayan completado con éxito, se ejecutará el </a:t>
            </a:r>
            <a:r>
              <a:rPr lang="es-ES" b="0" i="0" dirty="0" err="1">
                <a:solidFill>
                  <a:srgbClr val="1F2328"/>
                </a:solidFill>
                <a:effectLst/>
                <a:latin typeface="-apple-system"/>
              </a:rPr>
              <a:t>job</a:t>
            </a:r>
            <a:r>
              <a:rPr lang="es-ES" b="0" i="0" dirty="0">
                <a:solidFill>
                  <a:srgbClr val="1F2328"/>
                </a:solidFill>
                <a:effectLst/>
                <a:latin typeface="-apple-system"/>
              </a:rPr>
              <a:t> de empaquetado.</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168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714816"/>
      </p:ext>
    </p:extLst>
  </p:cSld>
  <p:clrMapOvr>
    <a:masterClrMapping/>
  </p:clrMapOvr>
</p:notes>
</file>

<file path=ppt/notesSlides/notesSlide2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Explicación de los elementos:</a:t>
            </a:r>
          </a:p>
          <a:p>
            <a:pPr algn="l"/>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name</a:t>
            </a:r>
            <a:r>
              <a:rPr lang="es-ES" b="0" i="0" dirty="0">
                <a:solidFill>
                  <a:srgbClr val="374151"/>
                </a:solidFill>
                <a:effectLst/>
                <a:latin typeface="Söhne"/>
              </a:rPr>
              <a:t>: el nombre que le das a tu </a:t>
            </a:r>
            <a:r>
              <a:rPr lang="es-ES" b="0" i="0" dirty="0" err="1">
                <a:solidFill>
                  <a:srgbClr val="374151"/>
                </a:solidFill>
                <a:effectLst/>
                <a:latin typeface="Söhne"/>
              </a:rPr>
              <a:t>workflow</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on</a:t>
            </a:r>
            <a:r>
              <a:rPr lang="es-ES" b="0" i="0" dirty="0">
                <a:solidFill>
                  <a:srgbClr val="374151"/>
                </a:solidFill>
                <a:effectLst/>
                <a:latin typeface="Söhne"/>
              </a:rPr>
              <a:t>: el evento que desencadena el </a:t>
            </a:r>
            <a:r>
              <a:rPr lang="es-ES" b="0" i="0" dirty="0" err="1">
                <a:solidFill>
                  <a:srgbClr val="374151"/>
                </a:solidFill>
                <a:effectLst/>
                <a:latin typeface="Söhne"/>
              </a:rPr>
              <a:t>workflow</a:t>
            </a:r>
            <a:r>
              <a:rPr lang="es-ES" b="0" i="0" dirty="0">
                <a:solidFill>
                  <a:srgbClr val="374151"/>
                </a:solidFill>
                <a:effectLst/>
                <a:latin typeface="Söhne"/>
              </a:rPr>
              <a:t>, como </a:t>
            </a:r>
            <a:r>
              <a:rPr lang="es-ES" b="0" i="0" dirty="0" err="1">
                <a:solidFill>
                  <a:srgbClr val="374151"/>
                </a:solidFill>
                <a:effectLst/>
                <a:latin typeface="Söhne"/>
              </a:rPr>
              <a:t>push</a:t>
            </a:r>
            <a:r>
              <a:rPr lang="es-ES" b="0" i="0" dirty="0">
                <a:solidFill>
                  <a:srgbClr val="374151"/>
                </a:solidFill>
                <a:effectLst/>
                <a:latin typeface="Söhne"/>
              </a:rPr>
              <a:t>, </a:t>
            </a:r>
            <a:r>
              <a:rPr lang="es-ES" b="0" i="0" dirty="0" err="1">
                <a:solidFill>
                  <a:srgbClr val="374151"/>
                </a:solidFill>
                <a:effectLst/>
                <a:latin typeface="Söhne"/>
              </a:rPr>
              <a:t>pull_request</a:t>
            </a:r>
            <a:r>
              <a:rPr lang="es-ES" b="0" i="0" dirty="0">
                <a:solidFill>
                  <a:srgbClr val="374151"/>
                </a:solidFill>
                <a:effectLst/>
                <a:latin typeface="Söhne"/>
              </a:rPr>
              <a:t>, cron, etc.</a:t>
            </a:r>
          </a:p>
          <a:p>
            <a:pPr algn="l">
              <a:buFont typeface="Arial" panose="020B0604020202020204" pitchFamily="34" charset="0"/>
              <a:buChar char="•"/>
            </a:pPr>
            <a:r>
              <a:rPr lang="es-ES" b="0" i="0" dirty="0" err="1">
                <a:solidFill>
                  <a:srgbClr val="374151"/>
                </a:solidFill>
                <a:effectLst/>
                <a:latin typeface="Söhne"/>
              </a:rPr>
              <a:t>jobs</a:t>
            </a:r>
            <a:r>
              <a:rPr lang="es-ES" b="0" i="0" dirty="0">
                <a:solidFill>
                  <a:srgbClr val="374151"/>
                </a:solidFill>
                <a:effectLst/>
                <a:latin typeface="Söhne"/>
              </a:rPr>
              <a:t>: los trabajos que se ejecutan en paralelo dentro del </a:t>
            </a:r>
            <a:r>
              <a:rPr lang="es-ES" b="0" i="0" dirty="0" err="1">
                <a:solidFill>
                  <a:srgbClr val="374151"/>
                </a:solidFill>
                <a:effectLst/>
                <a:latin typeface="Söhne"/>
              </a:rPr>
              <a:t>workflow</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runs-on</a:t>
            </a:r>
            <a:r>
              <a:rPr lang="es-ES" b="0" i="0" dirty="0">
                <a:solidFill>
                  <a:srgbClr val="374151"/>
                </a:solidFill>
                <a:effectLst/>
                <a:latin typeface="Söhne"/>
              </a:rPr>
              <a:t>: el tipo de máquina en la que se ejecuta el trabajo, como </a:t>
            </a:r>
            <a:r>
              <a:rPr lang="es-ES" b="0" i="0" dirty="0" err="1">
                <a:solidFill>
                  <a:srgbClr val="374151"/>
                </a:solidFill>
                <a:effectLst/>
                <a:latin typeface="Söhne"/>
              </a:rPr>
              <a:t>ubuntu-latest</a:t>
            </a:r>
            <a:r>
              <a:rPr lang="es-ES" b="0" i="0" dirty="0">
                <a:solidFill>
                  <a:srgbClr val="374151"/>
                </a:solidFill>
                <a:effectLst/>
                <a:latin typeface="Söhne"/>
              </a:rPr>
              <a:t>, </a:t>
            </a:r>
            <a:r>
              <a:rPr lang="es-ES" b="0" i="0" dirty="0" err="1">
                <a:solidFill>
                  <a:srgbClr val="374151"/>
                </a:solidFill>
                <a:effectLst/>
                <a:latin typeface="Söhne"/>
              </a:rPr>
              <a:t>windows-latest</a:t>
            </a:r>
            <a:r>
              <a:rPr lang="es-ES" b="0" i="0" dirty="0">
                <a:solidFill>
                  <a:srgbClr val="374151"/>
                </a:solidFill>
                <a:effectLst/>
                <a:latin typeface="Söhne"/>
              </a:rPr>
              <a:t> o macos-</a:t>
            </a:r>
            <a:r>
              <a:rPr lang="es-ES" b="0" i="0" dirty="0" err="1">
                <a:solidFill>
                  <a:srgbClr val="374151"/>
                </a:solidFill>
                <a:effectLst/>
                <a:latin typeface="Söhne"/>
              </a:rPr>
              <a:t>latest</a:t>
            </a:r>
            <a:endParaRPr lang="es-ES" b="0" i="0" dirty="0">
              <a:solidFill>
                <a:srgbClr val="374151"/>
              </a:solidFill>
              <a:effectLst/>
              <a:latin typeface="Söhne"/>
            </a:endParaRPr>
          </a:p>
          <a:p>
            <a:pPr algn="l">
              <a:buFont typeface="Arial" panose="020B0604020202020204" pitchFamily="34" charset="0"/>
              <a:buChar char="•"/>
            </a:pPr>
            <a:r>
              <a:rPr lang="es-ES" b="0" i="0" dirty="0" err="1">
                <a:solidFill>
                  <a:srgbClr val="374151"/>
                </a:solidFill>
                <a:effectLst/>
                <a:latin typeface="Söhne"/>
              </a:rPr>
              <a:t>steps</a:t>
            </a:r>
            <a:r>
              <a:rPr lang="es-ES" b="0" i="0" dirty="0">
                <a:solidFill>
                  <a:srgbClr val="374151"/>
                </a:solidFill>
                <a:effectLst/>
                <a:latin typeface="Söhne"/>
              </a:rPr>
              <a:t>: las tareas que se ejecutan dentro del trabajo</a:t>
            </a:r>
          </a:p>
          <a:p>
            <a:pPr algn="l">
              <a:buFont typeface="Arial" panose="020B0604020202020204" pitchFamily="34" charset="0"/>
              <a:buChar char="•"/>
            </a:pPr>
            <a:r>
              <a:rPr lang="es-ES" b="0" i="0" dirty="0">
                <a:solidFill>
                  <a:srgbClr val="374151"/>
                </a:solidFill>
                <a:effectLst/>
                <a:latin typeface="Söhne"/>
              </a:rPr>
              <a:t>nombre-del-paso: el nombre que le das al paso</a:t>
            </a:r>
          </a:p>
          <a:p>
            <a:pPr algn="l">
              <a:buFont typeface="Arial" panose="020B0604020202020204" pitchFamily="34" charset="0"/>
              <a:buChar char="•"/>
            </a:pPr>
            <a:r>
              <a:rPr lang="es-ES" b="0" i="0" dirty="0">
                <a:solidFill>
                  <a:srgbClr val="374151"/>
                </a:solidFill>
                <a:effectLst/>
                <a:latin typeface="Söhne"/>
              </a:rPr>
              <a:t>run: el comando que se ejecuta dentro del paso</a:t>
            </a:r>
          </a:p>
          <a:p>
            <a:pPr algn="l"/>
            <a:r>
              <a:rPr lang="es-ES" b="0" i="0" dirty="0">
                <a:solidFill>
                  <a:srgbClr val="374151"/>
                </a:solidFill>
                <a:effectLst/>
                <a:latin typeface="Söhne"/>
              </a:rPr>
              <a:t>Ten en cuenta que la sintaxis puede ser más compleja dependiendo de lo que quieras hacer con tu </a:t>
            </a:r>
            <a:r>
              <a:rPr lang="es-ES" b="0" i="0" dirty="0" err="1">
                <a:solidFill>
                  <a:srgbClr val="374151"/>
                </a:solidFill>
                <a:effectLst/>
                <a:latin typeface="Söhne"/>
              </a:rPr>
              <a:t>workflow</a:t>
            </a:r>
            <a:r>
              <a:rPr lang="es-ES" b="0" i="0" dirty="0">
                <a:solidFill>
                  <a:srgbClr val="374151"/>
                </a:solidFill>
                <a:effectLst/>
                <a:latin typeface="Söhne"/>
              </a:rPr>
              <a:t>, ya que hay muchos elementos adicionales que se pueden agregar, como acciones de terceros, matrices, variables, condiciones y más.</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169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013301"/>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Duplicado de CleanCode-1_Guru</a:t>
            </a:r>
          </a:p>
          <a:p>
            <a:endParaRPr lang="es-ES" dirty="0"/>
          </a:p>
        </p:txBody>
      </p:sp>
      <p:sp>
        <p:nvSpPr>
          <p:cNvPr id="4" name="Marcador de número de diapositiva 3"/>
          <p:cNvSpPr>
            <a:spLocks noGrp="1"/>
          </p:cNvSpPr>
          <p:nvPr>
            <p:ph type="sldNum" sz="quarter" idx="5"/>
          </p:nvPr>
        </p:nvSpPr>
        <p:spPr/>
        <p:txBody>
          <a:bodyPr/>
          <a:lstStyle/>
          <a:p>
            <a:fld id="{02190863-2985-49C8-B95A-4F18139FC837}" type="slidenum">
              <a:rPr lang="es-ES" smtClean="0"/>
              <a:t>35</a:t>
            </a:fld>
            <a:endParaRPr lang="es-ES"/>
          </a:p>
        </p:txBody>
      </p:sp>
    </p:spTree>
    <p:extLst>
      <p:ext uri="{BB962C8B-B14F-4D97-AF65-F5344CB8AC3E}">
        <p14:creationId xmlns:p14="http://schemas.microsoft.com/office/powerpoint/2010/main" val="3911190683"/>
      </p:ext>
    </p:extLst>
  </p:cSld>
  <p:clrMapOvr>
    <a:masterClrMapping/>
  </p:clrMapOvr>
</p:notes>
</file>

<file path=ppt/notesSlides/notesSlide3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GitHub </a:t>
            </a:r>
            <a:r>
              <a:rPr lang="es-ES" dirty="0" err="1"/>
              <a:t>Actions</a:t>
            </a:r>
            <a:r>
              <a:rPr lang="es-ES" dirty="0"/>
              <a:t> son impulsadas por eventos. Esto significa que puedes definir lo que sucede después de que ocurre un evento específico.</a:t>
            </a:r>
          </a:p>
          <a:p>
            <a:endParaRPr lang="es-ES" dirty="0"/>
          </a:p>
          <a:p>
            <a:r>
              <a:rPr lang="es-ES" dirty="0"/>
              <a:t>Los eventos son actividades específicas que activan flujos de trabajo. Los flujos de trabajo pueden ser activados por tres grupos de eventos:</a:t>
            </a:r>
          </a:p>
          <a:p>
            <a:endParaRPr lang="es-ES" dirty="0"/>
          </a:p>
          <a:p>
            <a:r>
              <a:rPr lang="es-ES" dirty="0"/>
              <a:t>• Eventos programados</a:t>
            </a:r>
          </a:p>
          <a:p>
            <a:r>
              <a:rPr lang="es-ES" dirty="0"/>
              <a:t>• Eventos manuales</a:t>
            </a:r>
          </a:p>
          <a:p>
            <a:r>
              <a:rPr lang="es-ES" dirty="0"/>
              <a:t>• Eventos de </a:t>
            </a:r>
            <a:r>
              <a:rPr lang="es-ES" dirty="0" err="1"/>
              <a:t>webhook</a:t>
            </a:r>
            <a:endParaRPr lang="es-ES" dirty="0"/>
          </a:p>
          <a:p>
            <a:endParaRPr lang="es-ES" dirty="0"/>
          </a:p>
          <a:p>
            <a:r>
              <a:rPr lang="es-ES" dirty="0"/>
              <a:t>PODEMOS INCLUSO LANZARLO POR MAS DE UNA ACCION DEFINIENDLAS ASI [PROGRAMADA, PUSH]</a:t>
            </a:r>
          </a:p>
          <a:p>
            <a:endParaRPr lang="es-ES" dirty="0"/>
          </a:p>
          <a:p>
            <a:r>
              <a:rPr lang="es-ES" dirty="0"/>
              <a:t>MIRAR TODOS LOS EVENTOS EN LA WEB OFICIAL</a:t>
            </a:r>
          </a:p>
          <a:p>
            <a:endParaRPr lang="es-ES" dirty="0"/>
          </a:p>
          <a:p>
            <a:r>
              <a:rPr lang="es-ES" dirty="0"/>
              <a:t>Veamos cada uno en detalle.</a:t>
            </a:r>
          </a:p>
          <a:p>
            <a:endParaRPr lang="es-ES" dirty="0"/>
          </a:p>
          <a:p>
            <a:r>
              <a:rPr lang="es-ES" dirty="0"/>
              <a:t>Los eventos programados activan una ejecución de flujo de trabajo en un momento específico. Utilizan la sintaxis cron POSIX.</a:t>
            </a:r>
          </a:p>
          <a:p>
            <a:r>
              <a:rPr lang="es-ES" dirty="0"/>
              <a:t>El siguiente ejemplo muestra parte de un archivo de flujo de trabajo, escrito en YAML, donde el flujo de trabajo se activará cada 5 minutos:</a:t>
            </a:r>
          </a:p>
          <a:p>
            <a:endParaRPr lang="es-ES" dirty="0"/>
          </a:p>
          <a:p>
            <a:r>
              <a:rPr lang="es-ES" dirty="0" err="1"/>
              <a:t>on</a:t>
            </a:r>
            <a:r>
              <a:rPr lang="es-ES" dirty="0"/>
              <a:t>:</a:t>
            </a:r>
          </a:p>
          <a:p>
            <a:r>
              <a:rPr lang="es-ES" dirty="0"/>
              <a:t> </a:t>
            </a:r>
            <a:r>
              <a:rPr lang="es-ES" dirty="0" err="1"/>
              <a:t>schedule</a:t>
            </a:r>
            <a:r>
              <a:rPr lang="es-ES" dirty="0"/>
              <a:t>:</a:t>
            </a:r>
          </a:p>
          <a:p>
            <a:r>
              <a:rPr lang="es-ES" dirty="0"/>
              <a:t> - cron: '*/5 * * * *’</a:t>
            </a:r>
          </a:p>
          <a:p>
            <a:endParaRPr lang="es-ES" dirty="0"/>
          </a:p>
          <a:p>
            <a:r>
              <a:rPr lang="es-ES" dirty="0"/>
              <a:t>La sintaxis utilizada en un archivo de flujo de trabajo se explicará con más detalle en la sección de Flujos de trabajo de este capítulo.</a:t>
            </a:r>
          </a:p>
          <a:p>
            <a:r>
              <a:rPr lang="es-ES" dirty="0"/>
              <a:t>Si no estás familiarizado con la sintaxis cron POSIX, considera utilizar </a:t>
            </a:r>
            <a:r>
              <a:rPr lang="es-ES" dirty="0" err="1"/>
              <a:t>crontab.guru</a:t>
            </a:r>
            <a:r>
              <a:rPr lang="es-ES" dirty="0"/>
              <a:t>, un editor amigable y sencillo para expresiones de programación cron.</a:t>
            </a:r>
          </a:p>
          <a:p>
            <a:r>
              <a:rPr lang="es-ES" dirty="0"/>
              <a:t>Los eventos programados se ejecutan en el </a:t>
            </a:r>
            <a:r>
              <a:rPr lang="es-ES" dirty="0" err="1"/>
              <a:t>commit</a:t>
            </a:r>
            <a:r>
              <a:rPr lang="es-ES" dirty="0"/>
              <a:t> más reciente en la rama predeterminada.</a:t>
            </a:r>
          </a:p>
          <a:p>
            <a:r>
              <a:rPr lang="es-ES" dirty="0"/>
              <a:t>Nota importante</a:t>
            </a:r>
          </a:p>
          <a:p>
            <a:r>
              <a:rPr lang="es-ES" dirty="0"/>
              <a:t>5 minutos es el intervalo más corto en el que se pueden ejecutar intervalos programados.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528517"/>
      </p:ext>
    </p:extLst>
  </p:cSld>
  <p:clrMapOvr>
    <a:masterClrMapping/>
  </p:clrMapOvr>
</p:notes>
</file>

<file path=ppt/notesSlides/notesSlide3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agente de </a:t>
            </a:r>
            <a:r>
              <a:rPr lang="es-ES" dirty="0" err="1"/>
              <a:t>Github</a:t>
            </a:r>
            <a:r>
              <a:rPr lang="es-ES" dirty="0"/>
              <a:t> </a:t>
            </a:r>
            <a:r>
              <a:rPr lang="es-ES" dirty="0" err="1"/>
              <a:t>Actions</a:t>
            </a:r>
            <a:r>
              <a:rPr lang="es-ES" dirty="0"/>
              <a:t> es una máquina virtual (VM) que se utiliza para ejecutar trabajos (</a:t>
            </a:r>
            <a:r>
              <a:rPr lang="es-ES" dirty="0" err="1"/>
              <a:t>jobs</a:t>
            </a:r>
            <a:r>
              <a:rPr lang="es-ES" dirty="0"/>
              <a:t>) en un flujo de trabajo (</a:t>
            </a:r>
            <a:r>
              <a:rPr lang="es-ES" dirty="0" err="1"/>
              <a:t>workflow</a:t>
            </a:r>
            <a:r>
              <a:rPr lang="es-ES" dirty="0"/>
              <a:t>) de </a:t>
            </a:r>
            <a:r>
              <a:rPr lang="es-ES" dirty="0" err="1"/>
              <a:t>Github</a:t>
            </a:r>
            <a:r>
              <a:rPr lang="es-ES" dirty="0"/>
              <a:t> </a:t>
            </a:r>
            <a:r>
              <a:rPr lang="es-ES" dirty="0" err="1"/>
              <a:t>Actions</a:t>
            </a:r>
            <a:r>
              <a:rPr lang="es-ES" dirty="0"/>
              <a:t>. Un agente es responsable de realizar las tareas definidas en un trabajo específico dentro de un flujo de trabajo.</a:t>
            </a:r>
          </a:p>
          <a:p>
            <a:endParaRPr lang="es-ES" dirty="0"/>
          </a:p>
          <a:p>
            <a:r>
              <a:rPr lang="es-ES" dirty="0"/>
              <a:t>Los agentes de </a:t>
            </a:r>
            <a:r>
              <a:rPr lang="es-ES" dirty="0" err="1"/>
              <a:t>Github</a:t>
            </a:r>
            <a:r>
              <a:rPr lang="es-ES" dirty="0"/>
              <a:t> </a:t>
            </a:r>
            <a:r>
              <a:rPr lang="es-ES" dirty="0" err="1"/>
              <a:t>Actions</a:t>
            </a:r>
            <a:r>
              <a:rPr lang="es-ES" dirty="0"/>
              <a:t> pueden ser máquinas virtuales alojadas por </a:t>
            </a:r>
            <a:r>
              <a:rPr lang="es-ES" dirty="0" err="1"/>
              <a:t>Github</a:t>
            </a:r>
            <a:r>
              <a:rPr lang="es-ES" dirty="0"/>
              <a:t> (como `</a:t>
            </a:r>
            <a:r>
              <a:rPr lang="es-ES" dirty="0" err="1"/>
              <a:t>ubuntu-latest</a:t>
            </a:r>
            <a:r>
              <a:rPr lang="es-ES" dirty="0"/>
              <a:t>`, `</a:t>
            </a:r>
            <a:r>
              <a:rPr lang="es-ES" dirty="0" err="1"/>
              <a:t>windows-latest</a:t>
            </a:r>
            <a:r>
              <a:rPr lang="es-ES" dirty="0"/>
              <a:t>` y `macos-</a:t>
            </a:r>
            <a:r>
              <a:rPr lang="es-ES" dirty="0" err="1"/>
              <a:t>latest</a:t>
            </a:r>
            <a:r>
              <a:rPr lang="es-ES" dirty="0"/>
              <a:t>`) o se pueden configurar como "</a:t>
            </a:r>
            <a:r>
              <a:rPr lang="es-ES" dirty="0" err="1"/>
              <a:t>self-hosted</a:t>
            </a:r>
            <a:r>
              <a:rPr lang="es-ES" dirty="0"/>
              <a:t>" (</a:t>
            </a:r>
            <a:r>
              <a:rPr lang="es-ES" dirty="0" err="1"/>
              <a:t>auto-alojados</a:t>
            </a:r>
            <a:r>
              <a:rPr lang="es-ES" dirty="0"/>
              <a:t>) en cualquier máquina que tenga acceso a internet. Un </a:t>
            </a:r>
            <a:r>
              <a:rPr lang="es-ES" dirty="0" err="1"/>
              <a:t>auto-alojado</a:t>
            </a:r>
            <a:r>
              <a:rPr lang="es-ES" dirty="0"/>
              <a:t> agente de </a:t>
            </a:r>
            <a:r>
              <a:rPr lang="es-ES" dirty="0" err="1"/>
              <a:t>Github</a:t>
            </a:r>
            <a:r>
              <a:rPr lang="es-ES" dirty="0"/>
              <a:t> </a:t>
            </a:r>
            <a:r>
              <a:rPr lang="es-ES" dirty="0" err="1"/>
              <a:t>Actions</a:t>
            </a:r>
            <a:r>
              <a:rPr lang="es-ES" dirty="0"/>
              <a:t> es una máquina en la que se instala y configura el agente de </a:t>
            </a:r>
            <a:r>
              <a:rPr lang="es-ES" dirty="0" err="1"/>
              <a:t>Github</a:t>
            </a:r>
            <a:r>
              <a:rPr lang="es-ES" dirty="0"/>
              <a:t> </a:t>
            </a:r>
            <a:r>
              <a:rPr lang="es-ES" dirty="0" err="1"/>
              <a:t>Actions</a:t>
            </a:r>
            <a:r>
              <a:rPr lang="es-ES" dirty="0"/>
              <a:t> para poder ejecutar trabajos definidos en un flujo de trabajo.</a:t>
            </a:r>
          </a:p>
          <a:p>
            <a:endParaRPr lang="es-ES" dirty="0"/>
          </a:p>
          <a:p>
            <a:r>
              <a:rPr lang="es-ES" dirty="0"/>
              <a:t>Los trabajos en un flujo de trabajo pueden ser definidos para que se ejecuten en diferentes agentes. Por ejemplo, si un flujo de trabajo tiene trabajos que necesitan ser ejecutados en diferentes sistemas operativos, se pueden definir trabajos separados para cada sistema operativo y se pueden especificar los agentes correspondientes para cada trabajo.</a:t>
            </a:r>
          </a:p>
          <a:p>
            <a:endParaRPr lang="es-ES" dirty="0"/>
          </a:p>
          <a:p>
            <a:r>
              <a:rPr lang="es-ES" dirty="0"/>
              <a:t>Un agente de </a:t>
            </a:r>
            <a:r>
              <a:rPr lang="es-ES" dirty="0" err="1"/>
              <a:t>Github</a:t>
            </a:r>
            <a:r>
              <a:rPr lang="es-ES" dirty="0"/>
              <a:t> </a:t>
            </a:r>
            <a:r>
              <a:rPr lang="es-ES" dirty="0" err="1"/>
              <a:t>Actions</a:t>
            </a:r>
            <a:r>
              <a:rPr lang="es-ES" dirty="0"/>
              <a:t> puede proporcionar un ambiente aislado y seguro para ejecutar tareas en un flujo de trabajo. También permite la ejecución de trabajos en diferentes sistemas operativos y en diferentes ambientes personalizados.</a:t>
            </a:r>
          </a:p>
          <a:p>
            <a:endParaRPr lang="es-ES" dirty="0"/>
          </a:p>
          <a:p>
            <a:r>
              <a:rPr lang="es-ES" dirty="0"/>
              <a:t>En resumen, un agente de </a:t>
            </a:r>
            <a:r>
              <a:rPr lang="es-ES" dirty="0" err="1"/>
              <a:t>Github</a:t>
            </a:r>
            <a:r>
              <a:rPr lang="es-ES" dirty="0"/>
              <a:t> </a:t>
            </a:r>
            <a:r>
              <a:rPr lang="es-ES" dirty="0" err="1"/>
              <a:t>Actions</a:t>
            </a:r>
            <a:r>
              <a:rPr lang="es-ES" dirty="0"/>
              <a:t> es un recurso que se utiliza para ejecutar trabajos dentro de un flujo de trabajo. Puede ser un agente alojado por </a:t>
            </a:r>
            <a:r>
              <a:rPr lang="es-ES" dirty="0" err="1"/>
              <a:t>Github</a:t>
            </a:r>
            <a:r>
              <a:rPr lang="es-ES" dirty="0"/>
              <a:t> o </a:t>
            </a:r>
            <a:r>
              <a:rPr lang="es-ES" dirty="0" err="1"/>
              <a:t>auto-alojado</a:t>
            </a:r>
            <a:r>
              <a:rPr lang="es-ES" dirty="0"/>
              <a:t>, y es responsable de realizar las tareas definidas en un trabajo específico.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795738"/>
      </p:ext>
    </p:extLst>
  </p:cSld>
  <p:clrMapOvr>
    <a:masterClrMapping/>
  </p:clrMapOvr>
</p:notes>
</file>

<file path=ppt/notesSlides/notesSlide3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Hacerlo yo para enseñarlo y mostrar el código!!!!</a:t>
            </a:r>
          </a:p>
          <a:p>
            <a:pPr algn="l"/>
            <a:endParaRPr lang="es-ES" dirty="0"/>
          </a:p>
          <a:p>
            <a:pPr algn="l"/>
            <a:r>
              <a:rPr lang="es-ES" dirty="0"/>
              <a:t>Crear repositorio </a:t>
            </a:r>
          </a:p>
          <a:p>
            <a:pPr algn="l"/>
            <a:endParaRPr lang="es-ES" dirty="0"/>
          </a:p>
          <a:p>
            <a:pPr algn="l">
              <a:buFont typeface="+mj-lt"/>
              <a:buAutoNum type="arabicPeriod"/>
            </a:pPr>
            <a:r>
              <a:rPr lang="en-GB" b="0" i="0" dirty="0">
                <a:solidFill>
                  <a:srgbClr val="374151"/>
                </a:solidFill>
                <a:effectLst/>
                <a:latin typeface="Söhne"/>
              </a:rPr>
              <a:t>Abre </a:t>
            </a:r>
            <a:r>
              <a:rPr lang="en-GB" b="0" i="0" dirty="0" err="1">
                <a:solidFill>
                  <a:srgbClr val="374151"/>
                </a:solidFill>
                <a:effectLst/>
                <a:latin typeface="Söhne"/>
              </a:rPr>
              <a:t>tu</a:t>
            </a:r>
            <a:r>
              <a:rPr lang="en-GB" b="0" i="0" dirty="0">
                <a:solidFill>
                  <a:srgbClr val="374151"/>
                </a:solidFill>
                <a:effectLst/>
                <a:latin typeface="Söhne"/>
              </a:rPr>
              <a:t> </a:t>
            </a:r>
            <a:r>
              <a:rPr lang="en-GB" b="0" i="0" dirty="0" err="1">
                <a:solidFill>
                  <a:srgbClr val="374151"/>
                </a:solidFill>
                <a:effectLst/>
                <a:latin typeface="Söhne"/>
              </a:rPr>
              <a:t>repositorio</a:t>
            </a:r>
            <a:r>
              <a:rPr lang="en-GB" b="0" i="0" dirty="0">
                <a:solidFill>
                  <a:srgbClr val="374151"/>
                </a:solidFill>
                <a:effectLst/>
                <a:latin typeface="Söhne"/>
              </a:rPr>
              <a:t> </a:t>
            </a:r>
            <a:r>
              <a:rPr lang="en-GB" b="0" i="0" dirty="0" err="1">
                <a:solidFill>
                  <a:srgbClr val="374151"/>
                </a:solidFill>
                <a:effectLst/>
                <a:latin typeface="Söhne"/>
              </a:rPr>
              <a:t>Github</a:t>
            </a:r>
            <a:r>
              <a:rPr lang="en-GB" b="0" i="0" dirty="0">
                <a:solidFill>
                  <a:srgbClr val="374151"/>
                </a:solidFill>
                <a:effectLst/>
                <a:latin typeface="Söhne"/>
              </a:rPr>
              <a:t> y </a:t>
            </a:r>
            <a:r>
              <a:rPr lang="en-GB" b="0" i="0" dirty="0" err="1">
                <a:solidFill>
                  <a:srgbClr val="374151"/>
                </a:solidFill>
                <a:effectLst/>
                <a:latin typeface="Söhne"/>
              </a:rPr>
              <a:t>navega</a:t>
            </a:r>
            <a:r>
              <a:rPr lang="en-GB" b="0" i="0" dirty="0">
                <a:solidFill>
                  <a:srgbClr val="374151"/>
                </a:solidFill>
                <a:effectLst/>
                <a:latin typeface="Söhne"/>
              </a:rPr>
              <a:t> a la </a:t>
            </a:r>
            <a:r>
              <a:rPr lang="en-GB" b="0" i="0" dirty="0" err="1">
                <a:solidFill>
                  <a:srgbClr val="374151"/>
                </a:solidFill>
                <a:effectLst/>
                <a:latin typeface="Söhne"/>
              </a:rPr>
              <a:t>pestaña</a:t>
            </a:r>
            <a:r>
              <a:rPr lang="en-GB" b="0" i="0" dirty="0">
                <a:solidFill>
                  <a:srgbClr val="374151"/>
                </a:solidFill>
                <a:effectLst/>
                <a:latin typeface="Söhne"/>
              </a:rPr>
              <a:t> "Actions".</a:t>
            </a:r>
          </a:p>
          <a:p>
            <a:pPr algn="l">
              <a:buFont typeface="+mj-lt"/>
              <a:buAutoNum type="arabicPeriod"/>
            </a:pPr>
            <a:r>
              <a:rPr lang="en-GB" b="0" i="0" dirty="0">
                <a:solidFill>
                  <a:srgbClr val="374151"/>
                </a:solidFill>
                <a:effectLst/>
                <a:latin typeface="Söhne"/>
              </a:rPr>
              <a:t>Haz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"New Workflow" y </a:t>
            </a:r>
            <a:r>
              <a:rPr lang="en-GB" b="0" i="0" dirty="0" err="1">
                <a:solidFill>
                  <a:srgbClr val="374151"/>
                </a:solidFill>
                <a:effectLst/>
                <a:latin typeface="Söhne"/>
              </a:rPr>
              <a:t>selecciona</a:t>
            </a:r>
            <a:r>
              <a:rPr lang="en-GB" b="0" i="0" dirty="0">
                <a:solidFill>
                  <a:srgbClr val="374151"/>
                </a:solidFill>
                <a:effectLst/>
                <a:latin typeface="Söhne"/>
              </a:rPr>
              <a:t> "Set up a workflow yourself".</a:t>
            </a:r>
          </a:p>
          <a:p>
            <a:pPr algn="l">
              <a:buFont typeface="+mj-lt"/>
              <a:buAutoNum type="arabicPeriod"/>
            </a:pPr>
            <a:r>
              <a:rPr lang="en-GB" b="0" i="0" dirty="0">
                <a:solidFill>
                  <a:srgbClr val="374151"/>
                </a:solidFill>
                <a:effectLst/>
                <a:latin typeface="Söhne"/>
              </a:rPr>
              <a:t>En </a:t>
            </a:r>
            <a:r>
              <a:rPr lang="en-GB" b="0" i="0" dirty="0" err="1">
                <a:solidFill>
                  <a:srgbClr val="374151"/>
                </a:solidFill>
                <a:effectLst/>
                <a:latin typeface="Söhne"/>
              </a:rPr>
              <a:t>el</a:t>
            </a:r>
            <a:r>
              <a:rPr lang="en-GB" b="0" i="0" dirty="0">
                <a:solidFill>
                  <a:srgbClr val="374151"/>
                </a:solidFill>
                <a:effectLst/>
                <a:latin typeface="Söhne"/>
              </a:rPr>
              <a:t> editor de </a:t>
            </a:r>
            <a:r>
              <a:rPr lang="en-GB" b="0" i="0" dirty="0" err="1">
                <a:solidFill>
                  <a:srgbClr val="374151"/>
                </a:solidFill>
                <a:effectLst/>
                <a:latin typeface="Söhne"/>
              </a:rPr>
              <a:t>texto</a:t>
            </a:r>
            <a:r>
              <a:rPr lang="en-GB" b="0" i="0" dirty="0">
                <a:solidFill>
                  <a:srgbClr val="374151"/>
                </a:solidFill>
                <a:effectLst/>
                <a:latin typeface="Söhne"/>
              </a:rPr>
              <a:t> que se </a:t>
            </a:r>
            <a:r>
              <a:rPr lang="en-GB" b="0" i="0" dirty="0" err="1">
                <a:solidFill>
                  <a:srgbClr val="374151"/>
                </a:solidFill>
                <a:effectLst/>
                <a:latin typeface="Söhne"/>
              </a:rPr>
              <a:t>muestra</a:t>
            </a:r>
            <a:r>
              <a:rPr lang="en-GB" b="0" i="0" dirty="0">
                <a:solidFill>
                  <a:srgbClr val="374151"/>
                </a:solidFill>
                <a:effectLst/>
                <a:latin typeface="Söhne"/>
              </a:rPr>
              <a:t>, </a:t>
            </a:r>
            <a:r>
              <a:rPr lang="en-GB" b="0" i="0" dirty="0" err="1">
                <a:solidFill>
                  <a:srgbClr val="374151"/>
                </a:solidFill>
                <a:effectLst/>
                <a:latin typeface="Söhne"/>
              </a:rPr>
              <a:t>pega</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código</a:t>
            </a:r>
            <a:r>
              <a:rPr lang="en-GB" b="0" i="0" dirty="0">
                <a:solidFill>
                  <a:srgbClr val="374151"/>
                </a:solidFill>
                <a:effectLst/>
                <a:latin typeface="Söhne"/>
              </a:rPr>
              <a:t> YAML </a:t>
            </a:r>
            <a:r>
              <a:rPr lang="en-GB" b="0" i="0" dirty="0" err="1">
                <a:solidFill>
                  <a:srgbClr val="374151"/>
                </a:solidFill>
                <a:effectLst/>
                <a:latin typeface="Söhne"/>
              </a:rPr>
              <a:t>proporcionado</a:t>
            </a:r>
            <a:r>
              <a:rPr lang="en-GB" b="0" i="0" dirty="0">
                <a:solidFill>
                  <a:srgbClr val="374151"/>
                </a:solidFill>
                <a:effectLst/>
                <a:latin typeface="Söhne"/>
              </a:rPr>
              <a:t>.</a:t>
            </a:r>
          </a:p>
          <a:p>
            <a:r>
              <a:rPr lang="en-GB" dirty="0" err="1">
                <a:effectLst/>
                <a:latin typeface="Söhne"/>
              </a:rPr>
              <a:t>yamlCopy</a:t>
            </a:r>
            <a:r>
              <a:rPr lang="en-GB" dirty="0">
                <a:effectLst/>
                <a:latin typeface="Söhne"/>
              </a:rPr>
              <a:t> code</a:t>
            </a:r>
          </a:p>
          <a:p>
            <a:endParaRPr lang="en-GB" dirty="0">
              <a:effectLst/>
              <a:latin typeface="Söhne"/>
            </a:endParaRPr>
          </a:p>
          <a:p>
            <a:r>
              <a:rPr lang="en-GB" dirty="0">
                <a:solidFill>
                  <a:srgbClr val="DF3079"/>
                </a:solidFill>
                <a:effectLst/>
              </a:rPr>
              <a:t>name:</a:t>
            </a:r>
            <a:r>
              <a:rPr lang="en-GB" dirty="0">
                <a:effectLst/>
              </a:rPr>
              <a:t> </a:t>
            </a:r>
            <a:r>
              <a:rPr lang="en-GB" dirty="0">
                <a:solidFill>
                  <a:srgbClr val="00A67D"/>
                </a:solidFill>
                <a:effectLst/>
              </a:rPr>
              <a:t>First</a:t>
            </a:r>
            <a:r>
              <a:rPr lang="en-GB" dirty="0">
                <a:effectLst/>
              </a:rPr>
              <a:t> </a:t>
            </a:r>
            <a:r>
              <a:rPr lang="en-GB" dirty="0">
                <a:solidFill>
                  <a:srgbClr val="00A67D"/>
                </a:solidFill>
                <a:effectLst/>
              </a:rPr>
              <a:t>Workflow</a:t>
            </a:r>
            <a:r>
              <a:rPr lang="en-GB" dirty="0">
                <a:effectLst/>
              </a:rPr>
              <a:t> </a:t>
            </a:r>
          </a:p>
          <a:p>
            <a:r>
              <a:rPr lang="en-GB" dirty="0">
                <a:solidFill>
                  <a:srgbClr val="DF3079"/>
                </a:solidFill>
                <a:effectLst/>
              </a:rPr>
              <a:t>on:</a:t>
            </a:r>
            <a:r>
              <a:rPr lang="en-GB" dirty="0">
                <a:effectLst/>
              </a:rPr>
              <a:t> </a:t>
            </a:r>
            <a:r>
              <a:rPr lang="en-GB" dirty="0" err="1">
                <a:solidFill>
                  <a:srgbClr val="00A67D"/>
                </a:solidFill>
                <a:effectLst/>
              </a:rPr>
              <a:t>workflow_dispatch</a:t>
            </a:r>
            <a:r>
              <a:rPr lang="en-GB" dirty="0">
                <a:effectLst/>
              </a:rPr>
              <a:t> </a:t>
            </a:r>
          </a:p>
          <a:p>
            <a:r>
              <a:rPr lang="en-GB" dirty="0">
                <a:solidFill>
                  <a:srgbClr val="DF3079"/>
                </a:solidFill>
                <a:effectLst/>
              </a:rPr>
              <a:t>jobs:</a:t>
            </a:r>
            <a:r>
              <a:rPr lang="en-GB" dirty="0">
                <a:effectLst/>
              </a:rPr>
              <a:t> </a:t>
            </a:r>
          </a:p>
          <a:p>
            <a:r>
              <a:rPr lang="en-GB" dirty="0">
                <a:solidFill>
                  <a:srgbClr val="DF3079"/>
                </a:solidFill>
                <a:effectLst/>
              </a:rPr>
              <a:t>first-job:</a:t>
            </a:r>
            <a:r>
              <a:rPr lang="en-GB" dirty="0">
                <a:effectLst/>
              </a:rPr>
              <a:t> </a:t>
            </a:r>
          </a:p>
          <a:p>
            <a:r>
              <a:rPr lang="en-GB" dirty="0">
                <a:solidFill>
                  <a:srgbClr val="DF3079"/>
                </a:solidFill>
                <a:effectLst/>
              </a:rPr>
              <a:t>runs-on:</a:t>
            </a:r>
            <a:r>
              <a:rPr lang="en-GB" dirty="0">
                <a:effectLst/>
              </a:rPr>
              <a:t> </a:t>
            </a:r>
            <a:r>
              <a:rPr lang="en-GB" dirty="0">
                <a:solidFill>
                  <a:srgbClr val="00A67D"/>
                </a:solidFill>
                <a:effectLst/>
              </a:rPr>
              <a:t>ubuntu-latest</a:t>
            </a:r>
            <a:r>
              <a:rPr lang="en-GB" dirty="0">
                <a:effectLst/>
              </a:rPr>
              <a:t> </a:t>
            </a:r>
          </a:p>
          <a:p>
            <a:r>
              <a:rPr lang="en-GB" dirty="0">
                <a:solidFill>
                  <a:srgbClr val="DF3079"/>
                </a:solidFill>
                <a:effectLst/>
              </a:rPr>
              <a:t>steps:</a:t>
            </a:r>
            <a:r>
              <a:rPr lang="en-GB" dirty="0">
                <a:effectLst/>
              </a:rPr>
              <a:t> </a:t>
            </a:r>
          </a:p>
          <a:p>
            <a:pPr marL="171450" indent="-171450">
              <a:buFontTx/>
              <a:buChar char="-"/>
            </a:pPr>
            <a:r>
              <a:rPr lang="en-GB" dirty="0">
                <a:solidFill>
                  <a:srgbClr val="DF3079"/>
                </a:solidFill>
                <a:effectLst/>
              </a:rPr>
              <a:t>name:</a:t>
            </a:r>
            <a:r>
              <a:rPr lang="en-GB" dirty="0">
                <a:effectLst/>
              </a:rPr>
              <a:t> </a:t>
            </a:r>
            <a:r>
              <a:rPr lang="en-GB" dirty="0">
                <a:solidFill>
                  <a:srgbClr val="00A67D"/>
                </a:solidFill>
                <a:effectLst/>
              </a:rPr>
              <a:t>Print</a:t>
            </a:r>
            <a:r>
              <a:rPr lang="en-GB" dirty="0">
                <a:effectLst/>
              </a:rPr>
              <a:t> </a:t>
            </a:r>
            <a:r>
              <a:rPr lang="en-GB" dirty="0">
                <a:solidFill>
                  <a:srgbClr val="00A67D"/>
                </a:solidFill>
                <a:effectLst/>
              </a:rPr>
              <a:t>greeting</a:t>
            </a:r>
            <a:r>
              <a:rPr lang="en-GB" dirty="0">
                <a:effectLst/>
              </a:rPr>
              <a:t> </a:t>
            </a:r>
          </a:p>
          <a:p>
            <a:pPr marL="0" indent="0">
              <a:buFontTx/>
              <a:buNone/>
            </a:pPr>
            <a:r>
              <a:rPr lang="en-GB" dirty="0">
                <a:solidFill>
                  <a:srgbClr val="DF3079"/>
                </a:solidFill>
                <a:effectLst/>
              </a:rPr>
              <a:t>run:</a:t>
            </a:r>
            <a:r>
              <a:rPr lang="en-GB" dirty="0">
                <a:effectLst/>
              </a:rPr>
              <a:t> </a:t>
            </a:r>
            <a:r>
              <a:rPr lang="en-GB" dirty="0">
                <a:solidFill>
                  <a:srgbClr val="00A67D"/>
                </a:solidFill>
                <a:effectLst/>
              </a:rPr>
              <a:t>echo</a:t>
            </a:r>
            <a:r>
              <a:rPr lang="en-GB" dirty="0">
                <a:effectLst/>
              </a:rPr>
              <a:t> </a:t>
            </a:r>
            <a:r>
              <a:rPr lang="en-GB" dirty="0">
                <a:solidFill>
                  <a:srgbClr val="00A67D"/>
                </a:solidFill>
                <a:effectLst/>
              </a:rPr>
              <a:t>"Hello World!"</a:t>
            </a:r>
            <a:r>
              <a:rPr lang="en-GB" dirty="0">
                <a:effectLst/>
              </a:rPr>
              <a:t> </a:t>
            </a:r>
          </a:p>
          <a:p>
            <a:pPr marL="171450" indent="-171450">
              <a:buFontTx/>
              <a:buChar char="-"/>
            </a:pPr>
            <a:r>
              <a:rPr lang="en-GB" dirty="0">
                <a:solidFill>
                  <a:srgbClr val="DF3079"/>
                </a:solidFill>
                <a:effectLst/>
              </a:rPr>
              <a:t>name:</a:t>
            </a:r>
            <a:r>
              <a:rPr lang="en-GB" dirty="0">
                <a:effectLst/>
              </a:rPr>
              <a:t> </a:t>
            </a:r>
            <a:r>
              <a:rPr lang="en-GB" dirty="0">
                <a:solidFill>
                  <a:srgbClr val="00A67D"/>
                </a:solidFill>
                <a:effectLst/>
              </a:rPr>
              <a:t>Print</a:t>
            </a:r>
            <a:r>
              <a:rPr lang="en-GB" dirty="0">
                <a:effectLst/>
              </a:rPr>
              <a:t> </a:t>
            </a:r>
            <a:r>
              <a:rPr lang="en-GB" dirty="0">
                <a:solidFill>
                  <a:srgbClr val="00A67D"/>
                </a:solidFill>
                <a:effectLst/>
              </a:rPr>
              <a:t>goodbye</a:t>
            </a:r>
            <a:r>
              <a:rPr lang="en-GB" dirty="0">
                <a:effectLst/>
              </a:rPr>
              <a:t> </a:t>
            </a:r>
          </a:p>
          <a:p>
            <a:pPr marL="0" indent="0">
              <a:buFontTx/>
              <a:buNone/>
            </a:pPr>
            <a:r>
              <a:rPr lang="en-GB" dirty="0">
                <a:solidFill>
                  <a:srgbClr val="DF3079"/>
                </a:solidFill>
                <a:effectLst/>
              </a:rPr>
              <a:t>run:</a:t>
            </a:r>
            <a:r>
              <a:rPr lang="en-GB" dirty="0">
                <a:effectLst/>
              </a:rPr>
              <a:t> </a:t>
            </a:r>
            <a:r>
              <a:rPr lang="en-GB" dirty="0">
                <a:solidFill>
                  <a:srgbClr val="00A67D"/>
                </a:solidFill>
                <a:effectLst/>
              </a:rPr>
              <a:t>echo</a:t>
            </a:r>
            <a:r>
              <a:rPr lang="en-GB" dirty="0">
                <a:effectLst/>
              </a:rPr>
              <a:t> </a:t>
            </a:r>
            <a:r>
              <a:rPr lang="en-GB" dirty="0">
                <a:solidFill>
                  <a:srgbClr val="00A67D"/>
                </a:solidFill>
                <a:effectLst/>
              </a:rPr>
              <a:t>"Done - bye!"</a:t>
            </a:r>
            <a:r>
              <a:rPr lang="en-GB" dirty="0">
                <a:effectLst/>
              </a:rPr>
              <a:t> </a:t>
            </a:r>
          </a:p>
          <a:p>
            <a:pPr marL="0" indent="0">
              <a:buFontTx/>
              <a:buNone/>
            </a:pPr>
            <a:endParaRPr lang="en-GB" dirty="0">
              <a:effectLst/>
            </a:endParaRPr>
          </a:p>
          <a:p>
            <a:pPr algn="l">
              <a:buFont typeface="+mj-lt"/>
              <a:buAutoNum type="arabicPeriod" startAt="4"/>
            </a:pPr>
            <a:r>
              <a:rPr lang="en-GB" b="0" i="0" dirty="0">
                <a:solidFill>
                  <a:srgbClr val="374151"/>
                </a:solidFill>
                <a:effectLst/>
                <a:latin typeface="Söhne"/>
              </a:rPr>
              <a:t>Haz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"Start commit" y luego </a:t>
            </a:r>
            <a:r>
              <a:rPr lang="en-GB" b="0" i="0" dirty="0" err="1">
                <a:solidFill>
                  <a:srgbClr val="374151"/>
                </a:solidFill>
                <a:effectLst/>
                <a:latin typeface="Söhne"/>
              </a:rPr>
              <a:t>en</a:t>
            </a:r>
            <a:r>
              <a:rPr lang="en-GB" b="0" i="0" dirty="0">
                <a:solidFill>
                  <a:srgbClr val="374151"/>
                </a:solidFill>
                <a:effectLst/>
                <a:latin typeface="Söhne"/>
              </a:rPr>
              <a:t> "Commit new file" para </a:t>
            </a:r>
            <a:r>
              <a:rPr lang="en-GB" b="0" i="0" dirty="0" err="1">
                <a:solidFill>
                  <a:srgbClr val="374151"/>
                </a:solidFill>
                <a:effectLst/>
                <a:latin typeface="Söhne"/>
              </a:rPr>
              <a:t>guardar</a:t>
            </a:r>
            <a:r>
              <a:rPr lang="en-GB" b="0" i="0" dirty="0">
                <a:solidFill>
                  <a:srgbClr val="374151"/>
                </a:solidFill>
                <a:effectLst/>
                <a:latin typeface="Söhne"/>
              </a:rPr>
              <a:t> </a:t>
            </a:r>
            <a:r>
              <a:rPr lang="en-GB" b="0" i="0" dirty="0" err="1">
                <a:solidFill>
                  <a:srgbClr val="374151"/>
                </a:solidFill>
                <a:effectLst/>
                <a:latin typeface="Söhne"/>
              </a:rPr>
              <a:t>los</a:t>
            </a:r>
            <a:r>
              <a:rPr lang="en-GB" b="0" i="0" dirty="0">
                <a:solidFill>
                  <a:srgbClr val="374151"/>
                </a:solidFill>
                <a:effectLst/>
                <a:latin typeface="Söhne"/>
              </a:rPr>
              <a:t> </a:t>
            </a:r>
            <a:r>
              <a:rPr lang="en-GB" b="0" i="0" dirty="0" err="1">
                <a:solidFill>
                  <a:srgbClr val="374151"/>
                </a:solidFill>
                <a:effectLst/>
                <a:latin typeface="Söhne"/>
              </a:rPr>
              <a:t>cambios</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repositorio</a:t>
            </a:r>
            <a:r>
              <a:rPr lang="en-GB" b="0" i="0" dirty="0">
                <a:solidFill>
                  <a:srgbClr val="374151"/>
                </a:solidFill>
                <a:effectLst/>
                <a:latin typeface="Söhne"/>
              </a:rPr>
              <a:t>.</a:t>
            </a:r>
          </a:p>
          <a:p>
            <a:pPr algn="l">
              <a:buFont typeface="+mj-lt"/>
              <a:buAutoNum type="arabicPeriod" startAt="4"/>
            </a:pPr>
            <a:r>
              <a:rPr lang="en-GB" b="0" i="0" dirty="0" err="1">
                <a:solidFill>
                  <a:srgbClr val="374151"/>
                </a:solidFill>
                <a:effectLst/>
                <a:latin typeface="Söhne"/>
              </a:rPr>
              <a:t>Ahora</a:t>
            </a:r>
            <a:r>
              <a:rPr lang="en-GB" b="0" i="0" dirty="0">
                <a:solidFill>
                  <a:srgbClr val="374151"/>
                </a:solidFill>
                <a:effectLst/>
                <a:latin typeface="Söhne"/>
              </a:rPr>
              <a:t> </a:t>
            </a:r>
            <a:r>
              <a:rPr lang="en-GB" b="0" i="0" dirty="0" err="1">
                <a:solidFill>
                  <a:srgbClr val="374151"/>
                </a:solidFill>
                <a:effectLst/>
                <a:latin typeface="Söhne"/>
              </a:rPr>
              <a:t>deberías</a:t>
            </a:r>
            <a:r>
              <a:rPr lang="en-GB" b="0" i="0" dirty="0">
                <a:solidFill>
                  <a:srgbClr val="374151"/>
                </a:solidFill>
                <a:effectLst/>
                <a:latin typeface="Söhne"/>
              </a:rPr>
              <a:t> </a:t>
            </a:r>
            <a:r>
              <a:rPr lang="en-GB" b="0" i="0" dirty="0" err="1">
                <a:solidFill>
                  <a:srgbClr val="374151"/>
                </a:solidFill>
                <a:effectLst/>
                <a:latin typeface="Söhne"/>
              </a:rPr>
              <a:t>ver</a:t>
            </a:r>
            <a:r>
              <a:rPr lang="en-GB" b="0" i="0" dirty="0">
                <a:solidFill>
                  <a:srgbClr val="374151"/>
                </a:solidFill>
                <a:effectLst/>
                <a:latin typeface="Söhne"/>
              </a:rPr>
              <a:t> </a:t>
            </a:r>
            <a:r>
              <a:rPr lang="en-GB" b="0" i="0" dirty="0" err="1">
                <a:solidFill>
                  <a:srgbClr val="374151"/>
                </a:solidFill>
                <a:effectLst/>
                <a:latin typeface="Söhne"/>
              </a:rPr>
              <a:t>tu</a:t>
            </a:r>
            <a:r>
              <a:rPr lang="en-GB" b="0" i="0" dirty="0">
                <a:solidFill>
                  <a:srgbClr val="374151"/>
                </a:solidFill>
                <a:effectLst/>
                <a:latin typeface="Söhne"/>
              </a:rPr>
              <a:t> nuevo </a:t>
            </a:r>
            <a:r>
              <a:rPr lang="en-GB" b="0" i="0" dirty="0" err="1">
                <a:solidFill>
                  <a:srgbClr val="374151"/>
                </a:solidFill>
                <a:effectLst/>
                <a:latin typeface="Söhne"/>
              </a:rPr>
              <a:t>flujo</a:t>
            </a:r>
            <a:r>
              <a:rPr lang="en-GB" b="0" i="0" dirty="0">
                <a:solidFill>
                  <a:srgbClr val="374151"/>
                </a:solidFill>
                <a:effectLst/>
                <a:latin typeface="Söhne"/>
              </a:rPr>
              <a:t> de </a:t>
            </a:r>
            <a:r>
              <a:rPr lang="en-GB" b="0" i="0" dirty="0" err="1">
                <a:solidFill>
                  <a:srgbClr val="374151"/>
                </a:solidFill>
                <a:effectLst/>
                <a:latin typeface="Söhne"/>
              </a:rPr>
              <a:t>trabajo</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la </a:t>
            </a:r>
            <a:r>
              <a:rPr lang="en-GB" b="0" i="0" dirty="0" err="1">
                <a:solidFill>
                  <a:srgbClr val="374151"/>
                </a:solidFill>
                <a:effectLst/>
                <a:latin typeface="Söhne"/>
              </a:rPr>
              <a:t>pestaña</a:t>
            </a:r>
            <a:r>
              <a:rPr lang="en-GB" b="0" i="0" dirty="0">
                <a:solidFill>
                  <a:srgbClr val="374151"/>
                </a:solidFill>
                <a:effectLst/>
                <a:latin typeface="Söhne"/>
              </a:rPr>
              <a:t> "Actions".</a:t>
            </a:r>
          </a:p>
          <a:p>
            <a:pPr algn="l">
              <a:buFont typeface="+mj-lt"/>
              <a:buAutoNum type="arabicPeriod" startAt="4"/>
            </a:pPr>
            <a:r>
              <a:rPr lang="en-GB" b="0" i="0" dirty="0" err="1">
                <a:solidFill>
                  <a:srgbClr val="374151"/>
                </a:solidFill>
                <a:effectLst/>
                <a:latin typeface="Söhne"/>
              </a:rPr>
              <a:t>Puedes</a:t>
            </a:r>
            <a:r>
              <a:rPr lang="en-GB" b="0" i="0" dirty="0">
                <a:solidFill>
                  <a:srgbClr val="374151"/>
                </a:solidFill>
                <a:effectLst/>
                <a:latin typeface="Söhne"/>
              </a:rPr>
              <a:t> </a:t>
            </a:r>
            <a:r>
              <a:rPr lang="en-GB" b="0" i="0" dirty="0" err="1">
                <a:solidFill>
                  <a:srgbClr val="374151"/>
                </a:solidFill>
                <a:effectLst/>
                <a:latin typeface="Söhne"/>
              </a:rPr>
              <a:t>hacer</a:t>
            </a:r>
            <a:r>
              <a:rPr lang="en-GB" b="0" i="0" dirty="0">
                <a:solidFill>
                  <a:srgbClr val="374151"/>
                </a:solidFill>
                <a:effectLst/>
                <a:latin typeface="Söhne"/>
              </a:rPr>
              <a:t> </a:t>
            </a:r>
            <a:r>
              <a:rPr lang="en-GB" b="0" i="0" dirty="0" err="1">
                <a:solidFill>
                  <a:srgbClr val="374151"/>
                </a:solidFill>
                <a:effectLst/>
                <a:latin typeface="Söhne"/>
              </a:rPr>
              <a:t>clic</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"Run workflow" para </a:t>
            </a:r>
            <a:r>
              <a:rPr lang="en-GB" b="0" i="0" dirty="0" err="1">
                <a:solidFill>
                  <a:srgbClr val="374151"/>
                </a:solidFill>
                <a:effectLst/>
                <a:latin typeface="Söhne"/>
              </a:rPr>
              <a:t>ejecutar</a:t>
            </a:r>
            <a:r>
              <a:rPr lang="en-GB" b="0" i="0" dirty="0">
                <a:solidFill>
                  <a:srgbClr val="374151"/>
                </a:solidFill>
                <a:effectLst/>
                <a:latin typeface="Söhne"/>
              </a:rPr>
              <a:t> </a:t>
            </a:r>
            <a:r>
              <a:rPr lang="en-GB" b="0" i="0" dirty="0" err="1">
                <a:solidFill>
                  <a:srgbClr val="374151"/>
                </a:solidFill>
                <a:effectLst/>
                <a:latin typeface="Söhne"/>
              </a:rPr>
              <a:t>el</a:t>
            </a:r>
            <a:r>
              <a:rPr lang="en-GB" b="0" i="0" dirty="0">
                <a:solidFill>
                  <a:srgbClr val="374151"/>
                </a:solidFill>
                <a:effectLst/>
                <a:latin typeface="Söhne"/>
              </a:rPr>
              <a:t> </a:t>
            </a:r>
            <a:r>
              <a:rPr lang="en-GB" b="0" i="0" dirty="0" err="1">
                <a:solidFill>
                  <a:srgbClr val="374151"/>
                </a:solidFill>
                <a:effectLst/>
                <a:latin typeface="Söhne"/>
              </a:rPr>
              <a:t>flujo</a:t>
            </a:r>
            <a:r>
              <a:rPr lang="en-GB" b="0" i="0" dirty="0">
                <a:solidFill>
                  <a:srgbClr val="374151"/>
                </a:solidFill>
                <a:effectLst/>
                <a:latin typeface="Söhne"/>
              </a:rPr>
              <a:t> de </a:t>
            </a:r>
            <a:r>
              <a:rPr lang="en-GB" b="0" i="0" dirty="0" err="1">
                <a:solidFill>
                  <a:srgbClr val="374151"/>
                </a:solidFill>
                <a:effectLst/>
                <a:latin typeface="Söhne"/>
              </a:rPr>
              <a:t>trabajo</a:t>
            </a:r>
            <a:r>
              <a:rPr lang="en-GB" b="0" i="0" dirty="0">
                <a:solidFill>
                  <a:srgbClr val="374151"/>
                </a:solidFill>
                <a:effectLst/>
                <a:latin typeface="Söhne"/>
              </a:rPr>
              <a:t> </a:t>
            </a:r>
            <a:r>
              <a:rPr lang="en-GB" b="0" i="0" dirty="0" err="1">
                <a:solidFill>
                  <a:srgbClr val="374151"/>
                </a:solidFill>
                <a:effectLst/>
                <a:latin typeface="Söhne"/>
              </a:rPr>
              <a:t>manualmente</a:t>
            </a:r>
            <a:r>
              <a:rPr lang="en-GB" b="0" i="0" dirty="0">
                <a:solidFill>
                  <a:srgbClr val="374151"/>
                </a:solidFill>
                <a:effectLst/>
                <a:latin typeface="Söhne"/>
              </a:rPr>
              <a:t>, o </a:t>
            </a:r>
            <a:r>
              <a:rPr lang="en-GB" b="0" i="0" dirty="0" err="1">
                <a:solidFill>
                  <a:srgbClr val="374151"/>
                </a:solidFill>
                <a:effectLst/>
                <a:latin typeface="Söhne"/>
              </a:rPr>
              <a:t>puedes</a:t>
            </a:r>
            <a:r>
              <a:rPr lang="en-GB" b="0" i="0" dirty="0">
                <a:solidFill>
                  <a:srgbClr val="374151"/>
                </a:solidFill>
                <a:effectLst/>
                <a:latin typeface="Söhne"/>
              </a:rPr>
              <a:t> </a:t>
            </a:r>
            <a:r>
              <a:rPr lang="en-GB" b="0" i="0" dirty="0" err="1">
                <a:solidFill>
                  <a:srgbClr val="374151"/>
                </a:solidFill>
                <a:effectLst/>
                <a:latin typeface="Söhne"/>
              </a:rPr>
              <a:t>esperar</a:t>
            </a:r>
            <a:r>
              <a:rPr lang="en-GB" b="0" i="0" dirty="0">
                <a:solidFill>
                  <a:srgbClr val="374151"/>
                </a:solidFill>
                <a:effectLst/>
                <a:latin typeface="Söhne"/>
              </a:rPr>
              <a:t> a que se active </a:t>
            </a:r>
            <a:r>
              <a:rPr lang="en-GB" b="0" i="0" dirty="0" err="1">
                <a:solidFill>
                  <a:srgbClr val="374151"/>
                </a:solidFill>
                <a:effectLst/>
                <a:latin typeface="Söhne"/>
              </a:rPr>
              <a:t>automáticamente</a:t>
            </a:r>
            <a:r>
              <a:rPr lang="en-GB" b="0" i="0" dirty="0">
                <a:solidFill>
                  <a:srgbClr val="374151"/>
                </a:solidFill>
                <a:effectLst/>
                <a:latin typeface="Söhne"/>
              </a:rPr>
              <a:t> </a:t>
            </a:r>
            <a:r>
              <a:rPr lang="en-GB" b="0" i="0" dirty="0" err="1">
                <a:solidFill>
                  <a:srgbClr val="374151"/>
                </a:solidFill>
                <a:effectLst/>
                <a:latin typeface="Söhne"/>
              </a:rPr>
              <a:t>según</a:t>
            </a:r>
            <a:r>
              <a:rPr lang="en-GB" b="0" i="0" dirty="0">
                <a:solidFill>
                  <a:srgbClr val="374151"/>
                </a:solidFill>
                <a:effectLst/>
                <a:latin typeface="Söhne"/>
              </a:rPr>
              <a:t> lo que </a:t>
            </a:r>
            <a:r>
              <a:rPr lang="en-GB" b="0" i="0" dirty="0" err="1">
                <a:solidFill>
                  <a:srgbClr val="374151"/>
                </a:solidFill>
                <a:effectLst/>
                <a:latin typeface="Söhne"/>
              </a:rPr>
              <a:t>hayas</a:t>
            </a:r>
            <a:r>
              <a:rPr lang="en-GB" b="0" i="0" dirty="0">
                <a:solidFill>
                  <a:srgbClr val="374151"/>
                </a:solidFill>
                <a:effectLst/>
                <a:latin typeface="Söhne"/>
              </a:rPr>
              <a:t> </a:t>
            </a:r>
            <a:r>
              <a:rPr lang="en-GB" b="0" i="0" dirty="0" err="1">
                <a:solidFill>
                  <a:srgbClr val="374151"/>
                </a:solidFill>
                <a:effectLst/>
                <a:latin typeface="Söhne"/>
              </a:rPr>
              <a:t>especificado</a:t>
            </a:r>
            <a:r>
              <a:rPr lang="en-GB" b="0" i="0" dirty="0">
                <a:solidFill>
                  <a:srgbClr val="374151"/>
                </a:solidFill>
                <a:effectLst/>
                <a:latin typeface="Söhne"/>
              </a:rPr>
              <a:t> </a:t>
            </a:r>
            <a:r>
              <a:rPr lang="en-GB" b="0" i="0" dirty="0" err="1">
                <a:solidFill>
                  <a:srgbClr val="374151"/>
                </a:solidFill>
                <a:effectLst/>
                <a:latin typeface="Söhne"/>
              </a:rPr>
              <a:t>en</a:t>
            </a:r>
            <a:r>
              <a:rPr lang="en-GB" b="0" i="0" dirty="0">
                <a:solidFill>
                  <a:srgbClr val="374151"/>
                </a:solidFill>
                <a:effectLst/>
                <a:latin typeface="Söhne"/>
              </a:rPr>
              <a:t> la </a:t>
            </a:r>
            <a:r>
              <a:rPr lang="en-GB" b="0" i="0" dirty="0" err="1">
                <a:solidFill>
                  <a:srgbClr val="374151"/>
                </a:solidFill>
                <a:effectLst/>
                <a:latin typeface="Söhne"/>
              </a:rPr>
              <a:t>sección</a:t>
            </a:r>
            <a:r>
              <a:rPr lang="en-GB" b="0" i="0" dirty="0">
                <a:solidFill>
                  <a:srgbClr val="374151"/>
                </a:solidFill>
                <a:effectLst/>
                <a:latin typeface="Söhne"/>
              </a:rPr>
              <a:t> "on" del </a:t>
            </a:r>
            <a:r>
              <a:rPr lang="en-GB" b="0" i="0" dirty="0" err="1">
                <a:solidFill>
                  <a:srgbClr val="374151"/>
                </a:solidFill>
                <a:effectLst/>
                <a:latin typeface="Söhne"/>
              </a:rPr>
              <a:t>archivo</a:t>
            </a:r>
            <a:r>
              <a:rPr lang="en-GB" b="0" i="0" dirty="0">
                <a:solidFill>
                  <a:srgbClr val="374151"/>
                </a:solidFill>
                <a:effectLst/>
                <a:latin typeface="Söhne"/>
              </a:rPr>
              <a:t> YAML.</a:t>
            </a:r>
          </a:p>
          <a:p>
            <a:pPr algn="l"/>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659933"/>
      </p:ext>
    </p:extLst>
  </p:cSld>
  <p:clrMapOvr>
    <a:masterClrMapping/>
  </p:clrMapOvr>
</p:notes>
</file>

<file path=ppt/notesSlides/notesSlide3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944469"/>
      </p:ext>
    </p:extLst>
  </p:cSld>
  <p:clrMapOvr>
    <a:masterClrMapping/>
  </p:clrMapOvr>
</p:notes>
</file>

<file path=ppt/notesSlides/notesSlide3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1F2328"/>
                </a:solidFill>
                <a:effectLst/>
                <a:latin typeface="-apple-system"/>
              </a:rPr>
              <a:t>Acerca de las variables</a:t>
            </a:r>
          </a:p>
          <a:p>
            <a:pPr algn="l"/>
            <a:endParaRPr lang="es-ES" b="1" i="0" dirty="0">
              <a:solidFill>
                <a:srgbClr val="1F2328"/>
              </a:solidFill>
              <a:effectLst/>
              <a:latin typeface="-apple-system"/>
            </a:endParaRPr>
          </a:p>
          <a:p>
            <a:pPr algn="l"/>
            <a:r>
              <a:rPr lang="es-ES" b="0" i="0" dirty="0">
                <a:solidFill>
                  <a:srgbClr val="1F2328"/>
                </a:solidFill>
                <a:effectLst/>
                <a:latin typeface="-apple-system"/>
              </a:rPr>
              <a:t>Las variables proporcionan una forma de almacenar y reutilizar información de configuración no confidencial. Puede almacenar cualquier dato de configuración, como indicadores del compilador, nombres de usuario o nombres de servidor como variables. Las variables se interpolan en la máquina corredora que ejecuta su flujo de trabajo. Los comandos que se ejecutan en acciones o pasos de flujo de trabajo pueden crear, leer y modificar variables.</a:t>
            </a:r>
          </a:p>
          <a:p>
            <a:pPr algn="l"/>
            <a:endParaRPr lang="es-ES" b="1" i="0" dirty="0">
              <a:solidFill>
                <a:srgbClr val="1F2328"/>
              </a:solidFill>
              <a:effectLst/>
              <a:latin typeface="-apple-system"/>
            </a:endParaRPr>
          </a:p>
          <a:p>
            <a:pPr algn="l"/>
            <a:r>
              <a:rPr lang="es-ES" b="0" i="0" dirty="0">
                <a:solidFill>
                  <a:srgbClr val="1F2328"/>
                </a:solidFill>
                <a:effectLst/>
                <a:latin typeface="-apple-system"/>
              </a:rPr>
              <a:t>Puede establecer una variable personalizada de dos formas.</a:t>
            </a:r>
          </a:p>
          <a:p>
            <a:pPr algn="l">
              <a:buFont typeface="Arial" panose="020B0604020202020204" pitchFamily="34" charset="0"/>
              <a:buChar char="•"/>
            </a:pPr>
            <a:r>
              <a:rPr lang="es-ES" b="0" i="0" dirty="0">
                <a:solidFill>
                  <a:srgbClr val="1F2328"/>
                </a:solidFill>
                <a:effectLst/>
                <a:latin typeface="-apple-system"/>
              </a:rPr>
              <a:t>Para definir una variable de entorno para usar en un solo flujo de trabajo, puede usar la </a:t>
            </a:r>
            <a:r>
              <a:rPr lang="es-ES" b="0" i="0" dirty="0" err="1">
                <a:solidFill>
                  <a:srgbClr val="1F2328"/>
                </a:solidFill>
                <a:effectLst/>
                <a:latin typeface="-apple-system"/>
              </a:rPr>
              <a:t>envclave</a:t>
            </a:r>
            <a:r>
              <a:rPr lang="es-ES" b="0" i="0" dirty="0">
                <a:solidFill>
                  <a:srgbClr val="1F2328"/>
                </a:solidFill>
                <a:effectLst/>
                <a:latin typeface="-apple-system"/>
              </a:rPr>
              <a:t> en el archivo de flujo de trabajo. </a:t>
            </a:r>
          </a:p>
          <a:p>
            <a:pPr algn="l">
              <a:buFont typeface="Arial" panose="020B0604020202020204" pitchFamily="34" charset="0"/>
              <a:buChar char="•"/>
            </a:pPr>
            <a:r>
              <a:rPr lang="es-ES" b="0" i="0" dirty="0">
                <a:solidFill>
                  <a:srgbClr val="1F2328"/>
                </a:solidFill>
                <a:effectLst/>
                <a:latin typeface="-apple-system"/>
              </a:rPr>
              <a:t>Para definir una variable de configuración en varios flujos de trabajo, puede definirla a nivel de organización, repositorio o entorno. </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Definición de variables de entorno para un solo flujo de trabajo</a:t>
            </a:r>
          </a:p>
          <a:p>
            <a:pPr algn="l"/>
            <a:endParaRPr lang="es-ES" b="1" i="0" dirty="0">
              <a:solidFill>
                <a:srgbClr val="1F2328"/>
              </a:solidFill>
              <a:effectLst/>
              <a:latin typeface="-apple-system"/>
            </a:endParaRPr>
          </a:p>
          <a:p>
            <a:pPr algn="l"/>
            <a:r>
              <a:rPr lang="es-ES" b="0" i="0" dirty="0">
                <a:solidFill>
                  <a:srgbClr val="1F2328"/>
                </a:solidFill>
                <a:effectLst/>
                <a:latin typeface="-apple-system"/>
              </a:rPr>
              <a:t>Para establecer una variable de entorno personalizada para un solo flujo de trabajo, puede definirla usando la </a:t>
            </a:r>
            <a:r>
              <a:rPr lang="es-ES" b="0" i="0" dirty="0" err="1">
                <a:solidFill>
                  <a:srgbClr val="1F2328"/>
                </a:solidFill>
                <a:effectLst/>
                <a:latin typeface="-apple-system"/>
              </a:rPr>
              <a:t>envclave</a:t>
            </a:r>
            <a:r>
              <a:rPr lang="es-ES" b="0" i="0" dirty="0">
                <a:solidFill>
                  <a:srgbClr val="1F2328"/>
                </a:solidFill>
                <a:effectLst/>
                <a:latin typeface="-apple-system"/>
              </a:rPr>
              <a:t> en el archivo de flujo de trabajo. El ámbito de una variable personalizada establecida por este método se limita al elemento en el que se define. Puede definir variables cuyo ámbito sea:</a:t>
            </a:r>
          </a:p>
          <a:p>
            <a:pPr algn="l">
              <a:buFont typeface="Arial" panose="020B0604020202020204" pitchFamily="34" charset="0"/>
              <a:buChar char="•"/>
            </a:pPr>
            <a:r>
              <a:rPr lang="es-ES" b="0" i="0" dirty="0">
                <a:solidFill>
                  <a:srgbClr val="1F2328"/>
                </a:solidFill>
                <a:effectLst/>
                <a:latin typeface="-apple-system"/>
              </a:rPr>
              <a:t>Todo el flujo de trabajo, utilizando </a:t>
            </a:r>
            <a:r>
              <a:rPr lang="es-ES" b="0" i="0" u="sng" dirty="0" err="1">
                <a:solidFill>
                  <a:srgbClr val="1F2328"/>
                </a:solidFill>
                <a:effectLst/>
                <a:latin typeface="-apple-system"/>
                <a:hlinkClick r:id="rId3"/>
              </a:rPr>
              <a:t>env</a:t>
            </a:r>
            <a:r>
              <a:rPr lang="es-ES" b="0" i="0" dirty="0" err="1">
                <a:solidFill>
                  <a:srgbClr val="1F2328"/>
                </a:solidFill>
                <a:effectLst/>
                <a:latin typeface="-apple-system"/>
              </a:rPr>
              <a:t>en</a:t>
            </a:r>
            <a:r>
              <a:rPr lang="es-ES" b="0" i="0" dirty="0">
                <a:solidFill>
                  <a:srgbClr val="1F2328"/>
                </a:solidFill>
                <a:effectLst/>
                <a:latin typeface="-apple-system"/>
              </a:rPr>
              <a:t> el nivel superior del archivo de flujo de trabajo.</a:t>
            </a:r>
          </a:p>
          <a:p>
            <a:pPr algn="l">
              <a:buFont typeface="Arial" panose="020B0604020202020204" pitchFamily="34" charset="0"/>
              <a:buChar char="•"/>
            </a:pPr>
            <a:r>
              <a:rPr lang="es-ES" b="0" i="0" dirty="0">
                <a:solidFill>
                  <a:srgbClr val="1F2328"/>
                </a:solidFill>
                <a:effectLst/>
                <a:latin typeface="-apple-system"/>
              </a:rPr>
              <a:t>El contenido de un trabajo dentro de un flujo de trabajo, mediante el uso de </a:t>
            </a:r>
            <a:r>
              <a:rPr lang="es-ES" b="0" i="0" u="sng" dirty="0" err="1">
                <a:solidFill>
                  <a:srgbClr val="1F2328"/>
                </a:solidFill>
                <a:effectLst/>
                <a:latin typeface="-apple-system"/>
                <a:hlinkClick r:id="rId4"/>
              </a:rPr>
              <a:t>jobs</a:t>
            </a:r>
            <a:r>
              <a:rPr lang="es-ES" b="0" i="0" u="sng" dirty="0">
                <a:solidFill>
                  <a:srgbClr val="1F2328"/>
                </a:solidFill>
                <a:effectLst/>
                <a:latin typeface="-apple-system"/>
                <a:hlinkClick r:id="rId4"/>
              </a:rPr>
              <a:t>.&lt;</a:t>
            </a:r>
            <a:r>
              <a:rPr lang="es-ES" b="0" i="0" u="sng" dirty="0" err="1">
                <a:solidFill>
                  <a:srgbClr val="1F2328"/>
                </a:solidFill>
                <a:effectLst/>
                <a:latin typeface="-apple-system"/>
                <a:hlinkClick r:id="rId4"/>
              </a:rPr>
              <a:t>job_id</a:t>
            </a:r>
            <a:r>
              <a:rPr lang="es-ES" b="0" i="0" u="sng" dirty="0">
                <a:solidFill>
                  <a:srgbClr val="1F2328"/>
                </a:solidFill>
                <a:effectLst/>
                <a:latin typeface="-apple-system"/>
                <a:hlinkClick r:id="rId4"/>
              </a:rPr>
              <a:t>&gt;.</a:t>
            </a:r>
            <a:r>
              <a:rPr lang="es-ES" b="0" i="0" u="sng" dirty="0" err="1">
                <a:solidFill>
                  <a:srgbClr val="1F2328"/>
                </a:solidFill>
                <a:effectLst/>
                <a:latin typeface="-apple-system"/>
                <a:hlinkClick r:id="rId4"/>
              </a:rPr>
              <a:t>env</a:t>
            </a:r>
            <a:r>
              <a:rPr lang="es-ES" b="0" i="0" dirty="0">
                <a:solidFill>
                  <a:srgbClr val="1F2328"/>
                </a:solidFill>
                <a:effectLst/>
                <a:latin typeface="-apple-system"/>
              </a:rPr>
              <a:t>.</a:t>
            </a:r>
          </a:p>
          <a:p>
            <a:pPr algn="l">
              <a:buFont typeface="Arial" panose="020B0604020202020204" pitchFamily="34" charset="0"/>
              <a:buChar char="•"/>
            </a:pPr>
            <a:r>
              <a:rPr lang="es-ES" b="0" i="0" dirty="0">
                <a:solidFill>
                  <a:srgbClr val="1F2328"/>
                </a:solidFill>
                <a:effectLst/>
                <a:latin typeface="-apple-system"/>
              </a:rPr>
              <a:t>Un paso específico dentro de un trabajo, mediante el uso de </a:t>
            </a:r>
            <a:r>
              <a:rPr lang="es-ES" b="0" i="0" u="sng" dirty="0" err="1">
                <a:solidFill>
                  <a:srgbClr val="1F2328"/>
                </a:solidFill>
                <a:effectLst/>
                <a:latin typeface="-apple-system"/>
                <a:hlinkClick r:id="rId5"/>
              </a:rPr>
              <a:t>jobs</a:t>
            </a:r>
            <a:r>
              <a:rPr lang="es-ES" b="0" i="0" u="sng" dirty="0">
                <a:solidFill>
                  <a:srgbClr val="1F2328"/>
                </a:solidFill>
                <a:effectLst/>
                <a:latin typeface="-apple-system"/>
                <a:hlinkClick r:id="rId5"/>
              </a:rPr>
              <a:t>.&lt;</a:t>
            </a:r>
            <a:r>
              <a:rPr lang="es-ES" b="0" i="0" u="sng" dirty="0" err="1">
                <a:solidFill>
                  <a:srgbClr val="1F2328"/>
                </a:solidFill>
                <a:effectLst/>
                <a:latin typeface="-apple-system"/>
                <a:hlinkClick r:id="rId5"/>
              </a:rPr>
              <a:t>job_id</a:t>
            </a:r>
            <a:r>
              <a:rPr lang="es-ES" b="0" i="0" u="sng" dirty="0">
                <a:solidFill>
                  <a:srgbClr val="1F2328"/>
                </a:solidFill>
                <a:effectLst/>
                <a:latin typeface="-apple-system"/>
                <a:hlinkClick r:id="rId5"/>
              </a:rPr>
              <a:t>&gt;.</a:t>
            </a:r>
            <a:r>
              <a:rPr lang="es-ES" b="0" i="0" u="sng" dirty="0" err="1">
                <a:solidFill>
                  <a:srgbClr val="1F2328"/>
                </a:solidFill>
                <a:effectLst/>
                <a:latin typeface="-apple-system"/>
                <a:hlinkClick r:id="rId5"/>
              </a:rPr>
              <a:t>steps</a:t>
            </a:r>
            <a:r>
              <a:rPr lang="es-ES" b="0" i="0" u="sng" dirty="0">
                <a:solidFill>
                  <a:srgbClr val="1F2328"/>
                </a:solidFill>
                <a:effectLst/>
                <a:latin typeface="-apple-system"/>
                <a:hlinkClick r:id="rId5"/>
              </a:rPr>
              <a:t>[*].</a:t>
            </a:r>
            <a:r>
              <a:rPr lang="es-ES" b="0" i="0" u="sng" dirty="0" err="1">
                <a:solidFill>
                  <a:srgbClr val="1F2328"/>
                </a:solidFill>
                <a:effectLst/>
                <a:latin typeface="-apple-system"/>
                <a:hlinkClick r:id="rId5"/>
              </a:rPr>
              <a:t>env</a:t>
            </a:r>
            <a:r>
              <a:rPr lang="es-ES" b="0" i="0" dirty="0">
                <a:solidFill>
                  <a:srgbClr val="1F2328"/>
                </a:solidFill>
                <a:effectLst/>
                <a:latin typeface="-apple-system"/>
              </a:rPr>
              <a:t>.</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Puede acceder a </a:t>
            </a:r>
            <a:r>
              <a:rPr lang="es-ES" b="0" i="0" dirty="0" err="1">
                <a:solidFill>
                  <a:srgbClr val="1F2328"/>
                </a:solidFill>
                <a:effectLst/>
                <a:latin typeface="-apple-system"/>
              </a:rPr>
              <a:t>envlos</a:t>
            </a:r>
            <a:r>
              <a:rPr lang="es-ES" b="0" i="0" dirty="0">
                <a:solidFill>
                  <a:srgbClr val="1F2328"/>
                </a:solidFill>
                <a:effectLst/>
                <a:latin typeface="-apple-system"/>
              </a:rPr>
              <a:t> valores de las variables utilizando variables de entorno del corredor o utilizando contextos. El ejemplo anterior muestra tres variables personalizadas que se utilizan como variables de entorno en un </a:t>
            </a:r>
            <a:r>
              <a:rPr lang="es-ES" b="0" i="0" dirty="0" err="1">
                <a:solidFill>
                  <a:srgbClr val="1F2328"/>
                </a:solidFill>
                <a:effectLst/>
                <a:latin typeface="-apple-system"/>
              </a:rPr>
              <a:t>echocomando</a:t>
            </a:r>
            <a:r>
              <a:rPr lang="es-ES" b="0" i="0" dirty="0">
                <a:solidFill>
                  <a:srgbClr val="1F2328"/>
                </a:solidFill>
                <a:effectLst/>
                <a:latin typeface="-apple-system"/>
              </a:rPr>
              <a:t>: $DAY_OF_WEEK, $</a:t>
            </a:r>
            <a:r>
              <a:rPr lang="es-ES" b="0" i="0" dirty="0" err="1">
                <a:solidFill>
                  <a:srgbClr val="1F2328"/>
                </a:solidFill>
                <a:effectLst/>
                <a:latin typeface="-apple-system"/>
              </a:rPr>
              <a:t>Greetingy</a:t>
            </a:r>
            <a:r>
              <a:rPr lang="es-ES" b="0" i="0" dirty="0">
                <a:solidFill>
                  <a:srgbClr val="1F2328"/>
                </a:solidFill>
                <a:effectLst/>
                <a:latin typeface="-apple-system"/>
              </a:rPr>
              <a:t> $</a:t>
            </a:r>
            <a:r>
              <a:rPr lang="es-ES" b="0" i="0" dirty="0" err="1">
                <a:solidFill>
                  <a:srgbClr val="1F2328"/>
                </a:solidFill>
                <a:effectLst/>
                <a:latin typeface="-apple-system"/>
              </a:rPr>
              <a:t>First_Name</a:t>
            </a:r>
            <a:r>
              <a:rPr lang="es-ES" b="0" i="0" dirty="0">
                <a:solidFill>
                  <a:srgbClr val="1F2328"/>
                </a:solidFill>
                <a:effectLst/>
                <a:latin typeface="-apple-system"/>
              </a:rPr>
              <a:t>. Los valores de estas variables se establecen y se limitan al nivel de flujo de trabajo, trabajo y paso, respectivamente. </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Debido a que la interpolación de variables de entorno del ejecutor se realiza después de que se envía un trabajo de flujo de trabajo a una máquina ejecutora, debe usar la sintaxis adecuada para el </a:t>
            </a:r>
            <a:r>
              <a:rPr lang="es-ES" b="0" i="0" dirty="0" err="1">
                <a:solidFill>
                  <a:srgbClr val="1F2328"/>
                </a:solidFill>
                <a:effectLst/>
                <a:latin typeface="-apple-system"/>
              </a:rPr>
              <a:t>shell</a:t>
            </a:r>
            <a:r>
              <a:rPr lang="es-ES" b="0" i="0" dirty="0">
                <a:solidFill>
                  <a:srgbClr val="1F2328"/>
                </a:solidFill>
                <a:effectLst/>
                <a:latin typeface="-apple-system"/>
              </a:rPr>
              <a:t> que se usa en el ejecutor. En este ejemplo, el flujo de trabajo especifica </a:t>
            </a:r>
            <a:r>
              <a:rPr lang="es-ES" b="0" i="0" dirty="0" err="1">
                <a:solidFill>
                  <a:srgbClr val="1F2328"/>
                </a:solidFill>
                <a:effectLst/>
                <a:latin typeface="-apple-system"/>
              </a:rPr>
              <a:t>ubuntu-latest</a:t>
            </a:r>
            <a:r>
              <a:rPr lang="es-ES" b="0" i="0" dirty="0">
                <a:solidFill>
                  <a:srgbClr val="1F2328"/>
                </a:solidFill>
                <a:effectLst/>
                <a:latin typeface="-apple-system"/>
              </a:rPr>
              <a:t>. De forma predeterminada, los corredores de Linux usan el </a:t>
            </a:r>
            <a:r>
              <a:rPr lang="es-ES" b="0" i="0" dirty="0" err="1">
                <a:solidFill>
                  <a:srgbClr val="1F2328"/>
                </a:solidFill>
                <a:effectLst/>
                <a:latin typeface="-apple-system"/>
              </a:rPr>
              <a:t>shell</a:t>
            </a:r>
            <a:r>
              <a:rPr lang="es-ES" b="0" i="0" dirty="0">
                <a:solidFill>
                  <a:srgbClr val="1F2328"/>
                </a:solidFill>
                <a:effectLst/>
                <a:latin typeface="-apple-system"/>
              </a:rPr>
              <a:t> </a:t>
            </a:r>
            <a:r>
              <a:rPr lang="es-ES" b="0" i="0" dirty="0" err="1">
                <a:solidFill>
                  <a:srgbClr val="1F2328"/>
                </a:solidFill>
                <a:effectLst/>
                <a:latin typeface="-apple-system"/>
              </a:rPr>
              <a:t>bash</a:t>
            </a:r>
            <a:r>
              <a:rPr lang="es-ES" b="0" i="0" dirty="0">
                <a:solidFill>
                  <a:srgbClr val="1F2328"/>
                </a:solidFill>
                <a:effectLst/>
                <a:latin typeface="-apple-system"/>
              </a:rPr>
              <a:t>, por lo que debe usar la sintaxis $NAME. Si el flujo de trabajo especificaba un ejecutor de Windows, usaría la sintaxis de PowerShell, $</a:t>
            </a:r>
            <a:r>
              <a:rPr lang="es-ES" b="0" i="0" dirty="0" err="1">
                <a:solidFill>
                  <a:srgbClr val="1F2328"/>
                </a:solidFill>
                <a:effectLst/>
                <a:latin typeface="-apple-system"/>
              </a:rPr>
              <a:t>env:NAME</a:t>
            </a:r>
            <a:r>
              <a:rPr lang="es-ES" b="0" i="0" dirty="0">
                <a:solidFill>
                  <a:srgbClr val="1F2328"/>
                </a:solidFill>
                <a:effectLst/>
                <a:latin typeface="-apple-system"/>
              </a:rPr>
              <a:t>. </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517494"/>
      </p:ext>
    </p:extLst>
  </p:cSld>
  <p:clrMapOvr>
    <a:masterClrMapping/>
  </p:clrMapOvr>
</p:notes>
</file>

<file path=ppt/notesSlides/notesSlide3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1F2328"/>
                </a:solidFill>
                <a:effectLst/>
                <a:latin typeface="-apple-system"/>
              </a:rPr>
              <a:t>Las variables de entorno en </a:t>
            </a:r>
            <a:r>
              <a:rPr lang="es-ES" b="1" i="0" dirty="0" err="1">
                <a:solidFill>
                  <a:srgbClr val="1F2328"/>
                </a:solidFill>
                <a:effectLst/>
                <a:latin typeface="-apple-system"/>
              </a:rPr>
              <a:t>Github</a:t>
            </a:r>
            <a:r>
              <a:rPr lang="es-ES" b="1" i="0" dirty="0">
                <a:solidFill>
                  <a:srgbClr val="1F2328"/>
                </a:solidFill>
                <a:effectLst/>
                <a:latin typeface="-apple-system"/>
              </a:rPr>
              <a:t> </a:t>
            </a:r>
            <a:r>
              <a:rPr lang="es-ES" b="1" i="0" dirty="0" err="1">
                <a:solidFill>
                  <a:srgbClr val="1F2328"/>
                </a:solidFill>
                <a:effectLst/>
                <a:latin typeface="-apple-system"/>
              </a:rPr>
              <a:t>Actions</a:t>
            </a:r>
            <a:r>
              <a:rPr lang="es-ES" b="1" i="0" dirty="0">
                <a:solidFill>
                  <a:srgbClr val="1F2328"/>
                </a:solidFill>
                <a:effectLst/>
                <a:latin typeface="-apple-system"/>
              </a:rPr>
              <a:t> son valores que se pueden configurar para que estén disponibles durante la ejecución de un flujo de trabajo (</a:t>
            </a:r>
            <a:r>
              <a:rPr lang="es-ES" b="1" i="0" dirty="0" err="1">
                <a:solidFill>
                  <a:srgbClr val="1F2328"/>
                </a:solidFill>
                <a:effectLst/>
                <a:latin typeface="-apple-system"/>
              </a:rPr>
              <a:t>workflow</a:t>
            </a:r>
            <a:r>
              <a:rPr lang="es-ES" b="1" i="0" dirty="0">
                <a:solidFill>
                  <a:srgbClr val="1F2328"/>
                </a:solidFill>
                <a:effectLst/>
                <a:latin typeface="-apple-system"/>
              </a:rPr>
              <a:t>). Estas variables pueden contener información sensible como claves de API, tokens de acceso, credenciales de bases de datos y otros datos importantes.</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Las variables de entorno se pueden definir en diferentes niveles de alcance dentro de un flujo de trabajo. Pueden definirse a nivel global para todo el flujo de trabajo, a nivel de trabajo (</a:t>
            </a:r>
            <a:r>
              <a:rPr lang="es-ES" b="1" i="0" dirty="0" err="1">
                <a:solidFill>
                  <a:srgbClr val="1F2328"/>
                </a:solidFill>
                <a:effectLst/>
                <a:latin typeface="-apple-system"/>
              </a:rPr>
              <a:t>job</a:t>
            </a:r>
            <a:r>
              <a:rPr lang="es-ES" b="1" i="0" dirty="0">
                <a:solidFill>
                  <a:srgbClr val="1F2328"/>
                </a:solidFill>
                <a:effectLst/>
                <a:latin typeface="-apple-system"/>
              </a:rPr>
              <a:t>) para un trabajo específico o a nivel de paso (step) para un paso específico dentro de un trabajo.</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Para definir una variable de entorno en </a:t>
            </a:r>
            <a:r>
              <a:rPr lang="es-ES" b="1" i="0" dirty="0" err="1">
                <a:solidFill>
                  <a:srgbClr val="1F2328"/>
                </a:solidFill>
                <a:effectLst/>
                <a:latin typeface="-apple-system"/>
              </a:rPr>
              <a:t>Github</a:t>
            </a:r>
            <a:r>
              <a:rPr lang="es-ES" b="1" i="0" dirty="0">
                <a:solidFill>
                  <a:srgbClr val="1F2328"/>
                </a:solidFill>
                <a:effectLst/>
                <a:latin typeface="-apple-system"/>
              </a:rPr>
              <a:t> </a:t>
            </a:r>
            <a:r>
              <a:rPr lang="es-ES" b="1" i="0" dirty="0" err="1">
                <a:solidFill>
                  <a:srgbClr val="1F2328"/>
                </a:solidFill>
                <a:effectLst/>
                <a:latin typeface="-apple-system"/>
              </a:rPr>
              <a:t>Actions</a:t>
            </a:r>
            <a:r>
              <a:rPr lang="es-ES" b="1" i="0" dirty="0">
                <a:solidFill>
                  <a:srgbClr val="1F2328"/>
                </a:solidFill>
                <a:effectLst/>
                <a:latin typeface="-apple-system"/>
              </a:rPr>
              <a:t>, se utiliza la sintaxis `${{</a:t>
            </a:r>
            <a:r>
              <a:rPr lang="es-ES" b="1" i="0" dirty="0" err="1">
                <a:solidFill>
                  <a:srgbClr val="1F2328"/>
                </a:solidFill>
                <a:effectLst/>
                <a:latin typeface="-apple-system"/>
              </a:rPr>
              <a:t>secrets.NOMBRE_DE_LA_VARIABLE</a:t>
            </a:r>
            <a:r>
              <a:rPr lang="es-ES" b="1" i="0" dirty="0">
                <a:solidFill>
                  <a:srgbClr val="1F2328"/>
                </a:solidFill>
                <a:effectLst/>
                <a:latin typeface="-apple-system"/>
              </a:rPr>
              <a:t>}}`. Donde `NOMBRE_DE_LA_VARIABLE` es el nombre que se le dará a la variable.</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Las variables de entorno se pueden configurar en la sección "</a:t>
            </a:r>
            <a:r>
              <a:rPr lang="es-ES" b="1" i="0" dirty="0" err="1">
                <a:solidFill>
                  <a:srgbClr val="1F2328"/>
                </a:solidFill>
                <a:effectLst/>
                <a:latin typeface="-apple-system"/>
              </a:rPr>
              <a:t>Secrets</a:t>
            </a:r>
            <a:r>
              <a:rPr lang="es-ES" b="1" i="0" dirty="0">
                <a:solidFill>
                  <a:srgbClr val="1F2328"/>
                </a:solidFill>
                <a:effectLst/>
                <a:latin typeface="-apple-system"/>
              </a:rPr>
              <a:t>" del repositorio, donde se pueden almacenar los valores sensibles de forma segura. Estos secretos se pueden utilizar en los flujos de trabajo mediante la sintaxis `${{</a:t>
            </a:r>
            <a:r>
              <a:rPr lang="es-ES" b="1" i="0" dirty="0" err="1">
                <a:solidFill>
                  <a:srgbClr val="1F2328"/>
                </a:solidFill>
                <a:effectLst/>
                <a:latin typeface="-apple-system"/>
              </a:rPr>
              <a:t>secrets.NOMBRE_DEL_SECRETO</a:t>
            </a:r>
            <a:r>
              <a:rPr lang="es-ES" b="1" i="0" dirty="0">
                <a:solidFill>
                  <a:srgbClr val="1F2328"/>
                </a:solidFill>
                <a:effectLst/>
                <a:latin typeface="-apple-system"/>
              </a:rPr>
              <a:t>}}`.</a:t>
            </a:r>
          </a:p>
          <a:p>
            <a:pPr algn="l"/>
            <a:endParaRPr lang="es-ES" b="1" i="0" dirty="0">
              <a:solidFill>
                <a:srgbClr val="1F2328"/>
              </a:solidFill>
              <a:effectLst/>
              <a:latin typeface="-apple-system"/>
            </a:endParaRPr>
          </a:p>
          <a:p>
            <a:pPr algn="l"/>
            <a:r>
              <a:rPr lang="es-ES" b="1" i="0" dirty="0">
                <a:solidFill>
                  <a:srgbClr val="1F2328"/>
                </a:solidFill>
                <a:effectLst/>
                <a:latin typeface="-apple-system"/>
              </a:rPr>
              <a:t>Las variables de entorno son una forma útil de gestionar información sensible y configurar opciones de manera dinámica en los flujos de trabajo de </a:t>
            </a:r>
            <a:r>
              <a:rPr lang="es-ES" b="1" i="0" dirty="0" err="1">
                <a:solidFill>
                  <a:srgbClr val="1F2328"/>
                </a:solidFill>
                <a:effectLst/>
                <a:latin typeface="-apple-system"/>
              </a:rPr>
              <a:t>Github</a:t>
            </a:r>
            <a:r>
              <a:rPr lang="es-ES" b="1" i="0" dirty="0">
                <a:solidFill>
                  <a:srgbClr val="1F2328"/>
                </a:solidFill>
                <a:effectLst/>
                <a:latin typeface="-apple-system"/>
              </a:rPr>
              <a:t> </a:t>
            </a:r>
            <a:r>
              <a:rPr lang="es-ES" b="1" i="0" dirty="0" err="1">
                <a:solidFill>
                  <a:srgbClr val="1F2328"/>
                </a:solidFill>
                <a:effectLst/>
                <a:latin typeface="-apple-system"/>
              </a:rPr>
              <a:t>Actions</a:t>
            </a:r>
            <a:r>
              <a:rPr lang="es-ES" b="1" i="0" dirty="0">
                <a:solidFill>
                  <a:srgbClr val="1F2328"/>
                </a:solidFill>
                <a:effectLst/>
                <a:latin typeface="-apple-system"/>
              </a:rPr>
              <a:t>.</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029187"/>
      </p:ext>
    </p:extLst>
  </p:cSld>
  <p:clrMapOvr>
    <a:masterClrMapping/>
  </p:clrMapOvr>
</p:notes>
</file>

<file path=ppt/notesSlides/notesSlide3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150369"/>
      </p:ext>
    </p:extLst>
  </p:cSld>
  <p:clrMapOvr>
    <a:masterClrMapping/>
  </p:clrMapOvr>
</p:notes>
</file>

<file path=ppt/notesSlides/notesSlide3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a:t>
            </a:r>
            <a:r>
              <a:rPr lang="es-ES" dirty="0" err="1"/>
              <a:t>Contexts</a:t>
            </a:r>
            <a:r>
              <a:rPr lang="es-ES" dirty="0"/>
              <a:t> en </a:t>
            </a:r>
            <a:r>
              <a:rPr lang="es-ES" dirty="0" err="1"/>
              <a:t>Github</a:t>
            </a:r>
            <a:r>
              <a:rPr lang="es-ES" dirty="0"/>
              <a:t> </a:t>
            </a:r>
            <a:r>
              <a:rPr lang="es-ES" dirty="0" err="1"/>
              <a:t>Actions</a:t>
            </a:r>
            <a:r>
              <a:rPr lang="es-ES" dirty="0"/>
              <a:t> son conjuntos de variables de entorno predefinidas que representan información contextual sobre un evento específico que desencadena un flujo de trabajo.</a:t>
            </a:r>
          </a:p>
          <a:p>
            <a:endParaRPr lang="es-ES" dirty="0"/>
          </a:p>
          <a:p>
            <a:r>
              <a:rPr lang="es-ES" dirty="0"/>
              <a:t>Un Contexto es un objeto JSON que contiene información sobre el evento que desencadenó el flujo de trabajo, como por ejemplo el repositorio, el autor del </a:t>
            </a:r>
            <a:r>
              <a:rPr lang="es-ES" dirty="0" err="1"/>
              <a:t>commit</a:t>
            </a:r>
            <a:r>
              <a:rPr lang="es-ES" dirty="0"/>
              <a:t>, la rama en la que se realizó el </a:t>
            </a:r>
            <a:r>
              <a:rPr lang="es-ES" dirty="0" err="1"/>
              <a:t>commit</a:t>
            </a:r>
            <a:r>
              <a:rPr lang="es-ES" dirty="0"/>
              <a:t>, la etiqueta asociada al </a:t>
            </a:r>
            <a:r>
              <a:rPr lang="es-ES" dirty="0" err="1"/>
              <a:t>commit</a:t>
            </a:r>
            <a:r>
              <a:rPr lang="es-ES" dirty="0"/>
              <a:t>, entre otros.</a:t>
            </a:r>
          </a:p>
          <a:p>
            <a:endParaRPr lang="es-ES" dirty="0"/>
          </a:p>
          <a:p>
            <a:r>
              <a:rPr lang="es-ES" dirty="0"/>
              <a:t>Los </a:t>
            </a:r>
            <a:r>
              <a:rPr lang="es-ES" dirty="0" err="1"/>
              <a:t>Contexts</a:t>
            </a:r>
            <a:r>
              <a:rPr lang="es-ES" dirty="0"/>
              <a:t> se pueden utilizar en el flujo de trabajo para tomar decisiones o para personalizar el flujo de trabajo en función del contexto en el que se desencadenó. Por ejemplo, se pueden utilizar los </a:t>
            </a:r>
            <a:r>
              <a:rPr lang="es-ES" dirty="0" err="1"/>
              <a:t>Contexts</a:t>
            </a:r>
            <a:r>
              <a:rPr lang="es-ES" dirty="0"/>
              <a:t> para definir diferentes tareas en función de la rama en la que se realizó el </a:t>
            </a:r>
            <a:r>
              <a:rPr lang="es-ES" dirty="0" err="1"/>
              <a:t>commit</a:t>
            </a:r>
            <a:r>
              <a:rPr lang="es-ES" dirty="0"/>
              <a:t> o para personalizar la notificación que se envía al autor del </a:t>
            </a:r>
            <a:r>
              <a:rPr lang="es-ES" dirty="0" err="1"/>
              <a:t>commit</a:t>
            </a:r>
            <a:r>
              <a:rPr lang="es-ES" dirty="0"/>
              <a:t> en función del evento que desencadenó el flujo de trabajo.</a:t>
            </a:r>
          </a:p>
          <a:p>
            <a:endParaRPr lang="es-ES" dirty="0"/>
          </a:p>
          <a:p>
            <a:r>
              <a:rPr lang="es-ES" dirty="0"/>
              <a:t>Los </a:t>
            </a:r>
            <a:r>
              <a:rPr lang="es-ES" dirty="0" err="1"/>
              <a:t>Contexts</a:t>
            </a:r>
            <a:r>
              <a:rPr lang="es-ES" dirty="0"/>
              <a:t> son accesibles en el flujo de trabajo mediante la sintaxis `${{</a:t>
            </a:r>
            <a:r>
              <a:rPr lang="es-ES" dirty="0" err="1"/>
              <a:t>github.NOMBRE_DEL_CONTEXTO</a:t>
            </a:r>
            <a:r>
              <a:rPr lang="es-ES" dirty="0"/>
              <a:t>}}`. Donde `NOMBRE_DEL_CONTEXTO` es el nombre del contexto que se desea utilizar.</a:t>
            </a:r>
          </a:p>
          <a:p>
            <a:endParaRPr lang="es-ES" dirty="0"/>
          </a:p>
          <a:p>
            <a:r>
              <a:rPr lang="es-ES" dirty="0" err="1"/>
              <a:t>Github</a:t>
            </a:r>
            <a:r>
              <a:rPr lang="es-ES" dirty="0"/>
              <a:t> </a:t>
            </a:r>
            <a:r>
              <a:rPr lang="es-ES" dirty="0" err="1"/>
              <a:t>Actions</a:t>
            </a:r>
            <a:r>
              <a:rPr lang="es-ES" dirty="0"/>
              <a:t> proporciona varios </a:t>
            </a:r>
            <a:r>
              <a:rPr lang="es-ES" dirty="0" err="1"/>
              <a:t>Contexts</a:t>
            </a:r>
            <a:r>
              <a:rPr lang="es-ES" dirty="0"/>
              <a:t> predefinidos que se pueden utilizar en un flujo de trabajo. Algunos ejemplos de </a:t>
            </a:r>
            <a:r>
              <a:rPr lang="es-ES" dirty="0" err="1"/>
              <a:t>Contexts</a:t>
            </a:r>
            <a:r>
              <a:rPr lang="es-ES" dirty="0"/>
              <a:t> predefinidos son:</a:t>
            </a:r>
          </a:p>
          <a:p>
            <a:endParaRPr lang="es-ES" dirty="0"/>
          </a:p>
          <a:p>
            <a:r>
              <a:rPr lang="es-ES" dirty="0"/>
              <a:t>- `${{</a:t>
            </a:r>
            <a:r>
              <a:rPr lang="es-ES" dirty="0" err="1"/>
              <a:t>github.event</a:t>
            </a:r>
            <a:r>
              <a:rPr lang="es-ES" dirty="0"/>
              <a:t>}}`: Contiene la información sobre el evento que desencadenó el flujo de trabajo.</a:t>
            </a:r>
          </a:p>
          <a:p>
            <a:r>
              <a:rPr lang="es-ES" dirty="0"/>
              <a:t>- `${{</a:t>
            </a:r>
            <a:r>
              <a:rPr lang="es-ES" dirty="0" err="1"/>
              <a:t>github.sha</a:t>
            </a:r>
            <a:r>
              <a:rPr lang="es-ES" dirty="0"/>
              <a:t>}}`: Contiene el SHA (</a:t>
            </a:r>
            <a:r>
              <a:rPr lang="es-ES" dirty="0" err="1"/>
              <a:t>Secure</a:t>
            </a:r>
            <a:r>
              <a:rPr lang="es-ES" dirty="0"/>
              <a:t> Hash </a:t>
            </a:r>
            <a:r>
              <a:rPr lang="es-ES" dirty="0" err="1"/>
              <a:t>Algorithm</a:t>
            </a:r>
            <a:r>
              <a:rPr lang="es-ES" dirty="0"/>
              <a:t>) del </a:t>
            </a:r>
            <a:r>
              <a:rPr lang="es-ES" dirty="0" err="1"/>
              <a:t>commit</a:t>
            </a:r>
            <a:r>
              <a:rPr lang="es-ES" dirty="0"/>
              <a:t> que desencadenó el flujo de trabajo.</a:t>
            </a:r>
          </a:p>
          <a:p>
            <a:r>
              <a:rPr lang="es-ES" dirty="0"/>
              <a:t>- `${{</a:t>
            </a:r>
            <a:r>
              <a:rPr lang="es-ES" dirty="0" err="1"/>
              <a:t>github.ref</a:t>
            </a:r>
            <a:r>
              <a:rPr lang="es-ES" dirty="0"/>
              <a:t>}}`: Contiene la referencia (por ejemplo, el nombre de la rama o la etiqueta) en la que se realizó el </a:t>
            </a:r>
            <a:r>
              <a:rPr lang="es-ES" dirty="0" err="1"/>
              <a:t>commit</a:t>
            </a:r>
            <a:r>
              <a:rPr lang="es-ES" dirty="0"/>
              <a:t> que desencadenó el flujo de trabajo.</a:t>
            </a:r>
          </a:p>
          <a:p>
            <a:r>
              <a:rPr lang="es-ES" dirty="0"/>
              <a:t>- `${{</a:t>
            </a:r>
            <a:r>
              <a:rPr lang="es-ES" dirty="0" err="1"/>
              <a:t>github.repository</a:t>
            </a:r>
            <a:r>
              <a:rPr lang="es-ES" dirty="0"/>
              <a:t>}}`: Contiene información sobre el repositorio que desencadenó el flujo de trabajo.</a:t>
            </a:r>
          </a:p>
          <a:p>
            <a:endParaRPr lang="es-ES" dirty="0"/>
          </a:p>
          <a:p>
            <a:r>
              <a:rPr lang="es-ES" dirty="0"/>
              <a:t>En resumen, los </a:t>
            </a:r>
            <a:r>
              <a:rPr lang="es-ES" dirty="0" err="1"/>
              <a:t>Contexts</a:t>
            </a:r>
            <a:r>
              <a:rPr lang="es-ES" dirty="0"/>
              <a:t> en </a:t>
            </a:r>
            <a:r>
              <a:rPr lang="es-ES" dirty="0" err="1"/>
              <a:t>Github</a:t>
            </a:r>
            <a:r>
              <a:rPr lang="es-ES" dirty="0"/>
              <a:t> </a:t>
            </a:r>
            <a:r>
              <a:rPr lang="es-ES" dirty="0" err="1"/>
              <a:t>Actions</a:t>
            </a:r>
            <a:r>
              <a:rPr lang="es-ES" dirty="0"/>
              <a:t> son conjuntos de variables de entorno predefinidas que representan información contextual sobre un evento específico que desencadena un flujo de trabajo. Se pueden utilizar en el flujo de trabajo para tomar decisiones o para personalizar el flujo de trabajo en función del contexto en el que se desencadenó.</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990925"/>
      </p:ext>
    </p:extLst>
  </p:cSld>
  <p:clrMapOvr>
    <a:masterClrMapping/>
  </p:clrMapOvr>
</p:notes>
</file>

<file path=ppt/notesSlides/notesSlide3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expresiones en </a:t>
            </a:r>
            <a:r>
              <a:rPr lang="es-ES" dirty="0" err="1"/>
              <a:t>Github</a:t>
            </a:r>
            <a:r>
              <a:rPr lang="es-ES" dirty="0"/>
              <a:t> </a:t>
            </a:r>
            <a:r>
              <a:rPr lang="es-ES" dirty="0" err="1"/>
              <a:t>Actions</a:t>
            </a:r>
            <a:r>
              <a:rPr lang="es-ES" dirty="0"/>
              <a:t> son una sintaxis especial que permite acceder y utilizar valores dinámicos y variables en los flujos de trabajo. Las expresiones se utilizan para definir valores de variables de entorno, nombres de archivos, </a:t>
            </a:r>
            <a:r>
              <a:rPr lang="es-ES" dirty="0" err="1"/>
              <a:t>URLs</a:t>
            </a:r>
            <a:r>
              <a:rPr lang="es-ES" dirty="0"/>
              <a:t>, etiquetas de Docker, entre otras cosas.</a:t>
            </a:r>
          </a:p>
          <a:p>
            <a:endParaRPr lang="es-ES" dirty="0"/>
          </a:p>
          <a:p>
            <a:r>
              <a:rPr lang="es-ES" dirty="0"/>
              <a:t>Las expresiones se utilizan en los archivos YAML de los flujos de trabajo para realizar operaciones dinámicas en los valores. Las expresiones se componen de una combinación de funciones y variables de entorno. Por ejemplo, la expresión `${{</a:t>
            </a:r>
            <a:r>
              <a:rPr lang="es-ES" dirty="0" err="1"/>
              <a:t>github.event_name</a:t>
            </a:r>
            <a:r>
              <a:rPr lang="es-ES" dirty="0"/>
              <a:t>}}` se utiliza para acceder al nombre del evento que desencadenó el flujo de trabajo.</a:t>
            </a:r>
          </a:p>
          <a:p>
            <a:endParaRPr lang="es-ES" dirty="0"/>
          </a:p>
          <a:p>
            <a:r>
              <a:rPr lang="es-ES" dirty="0"/>
              <a:t>Las expresiones pueden ser utilizadas en diferentes partes de los archivos YAML, como por ejemplo en los valores de las variables de entorno, en los nombres de los </a:t>
            </a:r>
            <a:r>
              <a:rPr lang="es-ES" dirty="0" err="1"/>
              <a:t>jobs</a:t>
            </a:r>
            <a:r>
              <a:rPr lang="es-ES" dirty="0"/>
              <a:t> o en las condiciones de los </a:t>
            </a:r>
            <a:r>
              <a:rPr lang="es-ES" dirty="0" err="1"/>
              <a:t>jobs</a:t>
            </a:r>
            <a:r>
              <a:rPr lang="es-ES" dirty="0"/>
              <a:t>.</a:t>
            </a:r>
          </a:p>
          <a:p>
            <a:endParaRPr lang="es-ES" dirty="0"/>
          </a:p>
          <a:p>
            <a:r>
              <a:rPr lang="es-ES" dirty="0"/>
              <a:t>Las expresiones pueden contener operadores lógicos y aritméticos, como por ejemplo `+`, `-`, `*`, `/`, `%`, `==`, `&gt;`, `&lt;`, `&gt;=`, `&lt;=`, `&amp;&amp;` y `||`. También se pueden utilizar funciones predefinidas de </a:t>
            </a:r>
            <a:r>
              <a:rPr lang="es-ES" dirty="0" err="1"/>
              <a:t>Github</a:t>
            </a:r>
            <a:r>
              <a:rPr lang="es-ES" dirty="0"/>
              <a:t> </a:t>
            </a:r>
            <a:r>
              <a:rPr lang="es-ES" dirty="0" err="1"/>
              <a:t>Actions</a:t>
            </a:r>
            <a:r>
              <a:rPr lang="es-ES" dirty="0"/>
              <a:t> para realizar operaciones más complejas.</a:t>
            </a:r>
          </a:p>
          <a:p>
            <a:endParaRPr lang="es-ES" dirty="0"/>
          </a:p>
          <a:p>
            <a:r>
              <a:rPr lang="es-ES" dirty="0" err="1"/>
              <a:t>Github</a:t>
            </a:r>
            <a:r>
              <a:rPr lang="es-ES" dirty="0"/>
              <a:t> </a:t>
            </a:r>
            <a:r>
              <a:rPr lang="es-ES" dirty="0" err="1"/>
              <a:t>Actions</a:t>
            </a:r>
            <a:r>
              <a:rPr lang="es-ES" dirty="0"/>
              <a:t> proporciona muchas variables predefinidas y funciones que se pueden utilizar en las expresiones. Algunas de las variables predefinidas más comunes son `</a:t>
            </a:r>
            <a:r>
              <a:rPr lang="es-ES" dirty="0" err="1"/>
              <a:t>github</a:t>
            </a:r>
            <a:r>
              <a:rPr lang="es-ES" dirty="0"/>
              <a:t>`, `</a:t>
            </a:r>
            <a:r>
              <a:rPr lang="es-ES" dirty="0" err="1"/>
              <a:t>env</a:t>
            </a:r>
            <a:r>
              <a:rPr lang="es-ES" dirty="0"/>
              <a:t>`, `</a:t>
            </a:r>
            <a:r>
              <a:rPr lang="es-ES" dirty="0" err="1"/>
              <a:t>steps</a:t>
            </a:r>
            <a:r>
              <a:rPr lang="es-ES" dirty="0"/>
              <a:t>`, `</a:t>
            </a:r>
            <a:r>
              <a:rPr lang="es-ES" dirty="0" err="1"/>
              <a:t>secrets</a:t>
            </a:r>
            <a:r>
              <a:rPr lang="es-ES" dirty="0"/>
              <a:t>`, `</a:t>
            </a:r>
            <a:r>
              <a:rPr lang="es-ES" dirty="0" err="1"/>
              <a:t>matrix</a:t>
            </a:r>
            <a:r>
              <a:rPr lang="es-ES" dirty="0"/>
              <a:t>`, `</a:t>
            </a:r>
            <a:r>
              <a:rPr lang="es-ES" dirty="0" err="1"/>
              <a:t>needs</a:t>
            </a:r>
            <a:r>
              <a:rPr lang="es-ES" dirty="0"/>
              <a:t>`, entre otras.</a:t>
            </a:r>
          </a:p>
          <a:p>
            <a:endParaRPr lang="es-ES" dirty="0"/>
          </a:p>
          <a:p>
            <a:r>
              <a:rPr lang="es-ES" dirty="0"/>
              <a:t>En resumen, las expresiones en </a:t>
            </a:r>
            <a:r>
              <a:rPr lang="es-ES" dirty="0" err="1"/>
              <a:t>Github</a:t>
            </a:r>
            <a:r>
              <a:rPr lang="es-ES" dirty="0"/>
              <a:t> </a:t>
            </a:r>
            <a:r>
              <a:rPr lang="es-ES" dirty="0" err="1"/>
              <a:t>Actions</a:t>
            </a:r>
            <a:r>
              <a:rPr lang="es-ES" dirty="0"/>
              <a:t> son una sintaxis especial que permite acceder y utilizar valores dinámicos y variables en los flujos de trabajo. Las expresiones se componen de una combinación de funciones y variables de entorno, y se utilizan en diferentes partes de los archivos YAML para realizar operaciones dinámicas en los valores.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668851"/>
      </p:ext>
    </p:extLst>
  </p:cSld>
  <p:clrMapOvr>
    <a:masterClrMapping/>
  </p:clrMapOvr>
</p:notes>
</file>

<file path=ppt/notesSlides/notesSlide3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179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652595"/>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https://www.c-sharpcorner.com/UploadFile/damubetha/solid-principles-in-C-Sharp/</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37</a:t>
            </a:fld>
            <a:endParaRPr lang="es-ES"/>
          </a:p>
        </p:txBody>
      </p:sp>
    </p:spTree>
    <p:extLst>
      <p:ext uri="{BB962C8B-B14F-4D97-AF65-F5344CB8AC3E}">
        <p14:creationId xmlns:p14="http://schemas.microsoft.com/office/powerpoint/2010/main" val="2800537118"/>
      </p:ext>
    </p:extLst>
  </p:cSld>
  <p:clrMapOvr>
    <a:masterClrMapping/>
  </p:clrMapOvr>
</p:notes>
</file>

<file path=ppt/notesSlides/notesSlide4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GitHub </a:t>
            </a:r>
            <a:r>
              <a:rPr lang="es-ES" dirty="0" err="1"/>
              <a:t>Actions</a:t>
            </a:r>
            <a:r>
              <a:rPr lang="es-ES" dirty="0"/>
              <a:t>, las "</a:t>
            </a:r>
            <a:r>
              <a:rPr lang="es-ES" dirty="0" err="1"/>
              <a:t>Actions</a:t>
            </a:r>
            <a:r>
              <a:rPr lang="es-ES" dirty="0"/>
              <a:t>" son un conjunto de tareas que se pueden automatizar y ejecutar en respuesta a eventos específicos que ocurren en un repositorio de GitHub, como por ejemplo, una solicitud de extracción o un </a:t>
            </a:r>
            <a:r>
              <a:rPr lang="es-ES" dirty="0" err="1"/>
              <a:t>commit</a:t>
            </a:r>
            <a:r>
              <a:rPr lang="es-ES" dirty="0"/>
              <a:t> en una rama determinada. </a:t>
            </a:r>
          </a:p>
          <a:p>
            <a:endParaRPr lang="es-ES" dirty="0"/>
          </a:p>
          <a:p>
            <a:r>
              <a:rPr lang="es-ES" dirty="0"/>
              <a:t>Cada "</a:t>
            </a:r>
            <a:r>
              <a:rPr lang="es-ES" dirty="0" err="1"/>
              <a:t>Action</a:t>
            </a:r>
            <a:r>
              <a:rPr lang="es-ES" dirty="0"/>
              <a:t>" consiste en un flujo de trabajo (</a:t>
            </a:r>
            <a:r>
              <a:rPr lang="es-ES" dirty="0" err="1"/>
              <a:t>workflow</a:t>
            </a:r>
            <a:r>
              <a:rPr lang="es-ES" dirty="0"/>
              <a:t>) que define una serie de pasos que se deben realizar cuando se desencadena el evento correspondiente. Estos pasos pueden ser tan simples o complejos como se requiera, y pueden incluir tareas como la compilación del código, la ejecución de pruebas, la generación de documentación, la implementación en un servidor, el envío de notificaciones, entre otros.</a:t>
            </a:r>
          </a:p>
          <a:p>
            <a:endParaRPr lang="es-ES" dirty="0"/>
          </a:p>
          <a:p>
            <a:r>
              <a:rPr lang="es-ES" dirty="0"/>
              <a:t>Las "</a:t>
            </a:r>
            <a:r>
              <a:rPr lang="es-ES" dirty="0" err="1"/>
              <a:t>Actions</a:t>
            </a:r>
            <a:r>
              <a:rPr lang="es-ES" dirty="0"/>
              <a:t>" pueden ser creadas por los propios desarrolladores o por la comunidad de GitHub, y están disponibles en un mercado de aplicaciones integrado en la plataforma. Además, también se pueden crear "</a:t>
            </a:r>
            <a:r>
              <a:rPr lang="es-ES" dirty="0" err="1"/>
              <a:t>Actions</a:t>
            </a:r>
            <a:r>
              <a:rPr lang="es-ES" dirty="0"/>
              <a:t>" personalizadas para satisfacer necesidades específicas del equipo de desarrollo. </a:t>
            </a:r>
          </a:p>
          <a:p>
            <a:endParaRPr lang="es-ES" dirty="0"/>
          </a:p>
          <a:p>
            <a:r>
              <a:rPr lang="es-ES" dirty="0"/>
              <a:t>En resumen, las "</a:t>
            </a:r>
            <a:r>
              <a:rPr lang="es-ES" dirty="0" err="1"/>
              <a:t>Actions</a:t>
            </a:r>
            <a:r>
              <a:rPr lang="es-ES" dirty="0"/>
              <a:t>" en GitHub </a:t>
            </a:r>
            <a:r>
              <a:rPr lang="es-ES" dirty="0" err="1"/>
              <a:t>Actions</a:t>
            </a:r>
            <a:r>
              <a:rPr lang="es-ES" dirty="0"/>
              <a:t> son una herramienta poderosa para automatizar y simplificar el flujo de trabajo de desarrollo de software, al permitir la ejecución de tareas repetitivas y complejas de forma automatizada, ahorrando tiempo y reduciendo errores.</a:t>
            </a:r>
          </a:p>
          <a:p>
            <a:endParaRPr lang="es-ES" dirty="0"/>
          </a:p>
          <a:p>
            <a:r>
              <a:rPr lang="es-ES" dirty="0"/>
              <a:t>Claro, te puedo dar algunos ejemplos de "</a:t>
            </a:r>
            <a:r>
              <a:rPr lang="es-ES" dirty="0" err="1"/>
              <a:t>Actions</a:t>
            </a:r>
            <a:r>
              <a:rPr lang="es-ES" dirty="0"/>
              <a:t>" en GitHub </a:t>
            </a:r>
            <a:r>
              <a:rPr lang="es-ES" dirty="0" err="1"/>
              <a:t>Actions</a:t>
            </a:r>
            <a:r>
              <a:rPr lang="es-ES" dirty="0"/>
              <a:t>:</a:t>
            </a:r>
          </a:p>
          <a:p>
            <a:endParaRPr lang="es-ES" dirty="0"/>
          </a:p>
          <a:p>
            <a:r>
              <a:rPr lang="es-ES" dirty="0"/>
              <a:t>1. `</a:t>
            </a:r>
            <a:r>
              <a:rPr lang="es-ES" dirty="0" err="1"/>
              <a:t>checkout</a:t>
            </a:r>
            <a:r>
              <a:rPr lang="es-ES" dirty="0"/>
              <a:t>`: Esta acción es necesaria para clonar el repositorio y poder trabajar con él en el flujo de trabajo.</a:t>
            </a:r>
          </a:p>
          <a:p>
            <a:endParaRPr lang="es-ES" dirty="0"/>
          </a:p>
          <a:p>
            <a:r>
              <a:rPr lang="es-ES" dirty="0"/>
              <a:t>2. `</a:t>
            </a:r>
            <a:r>
              <a:rPr lang="es-ES" dirty="0" err="1"/>
              <a:t>setup-node</a:t>
            </a:r>
            <a:r>
              <a:rPr lang="es-ES" dirty="0"/>
              <a:t>`: Esta acción configura el entorno de Node.js para el flujo de trabajo, lo que permite instalar paquetes y dependencias de </a:t>
            </a:r>
            <a:r>
              <a:rPr lang="es-ES" dirty="0" err="1"/>
              <a:t>Node</a:t>
            </a:r>
            <a:r>
              <a:rPr lang="es-ES" dirty="0"/>
              <a:t>.</a:t>
            </a:r>
          </a:p>
          <a:p>
            <a:endParaRPr lang="es-ES" dirty="0"/>
          </a:p>
          <a:p>
            <a:r>
              <a:rPr lang="es-ES" dirty="0"/>
              <a:t>3. `</a:t>
            </a:r>
            <a:r>
              <a:rPr lang="es-ES" dirty="0" err="1"/>
              <a:t>build</a:t>
            </a:r>
            <a:r>
              <a:rPr lang="es-ES" dirty="0"/>
              <a:t>`: Esta acción realiza la compilación del código fuente, ya sea para una aplicación web, un paquete </a:t>
            </a:r>
            <a:r>
              <a:rPr lang="es-ES" dirty="0" err="1"/>
              <a:t>npm</a:t>
            </a:r>
            <a:r>
              <a:rPr lang="es-ES" dirty="0"/>
              <a:t> o cualquier otro tipo de proyecto.</a:t>
            </a:r>
          </a:p>
          <a:p>
            <a:endParaRPr lang="es-ES" dirty="0"/>
          </a:p>
          <a:p>
            <a:r>
              <a:rPr lang="es-ES" dirty="0"/>
              <a:t>4. `test`: Esta acción ejecuta pruebas automatizadas en el código fuente, utilizando </a:t>
            </a:r>
            <a:r>
              <a:rPr lang="es-ES" dirty="0" err="1"/>
              <a:t>frameworks</a:t>
            </a:r>
            <a:r>
              <a:rPr lang="es-ES" dirty="0"/>
              <a:t> de pruebas como </a:t>
            </a:r>
            <a:r>
              <a:rPr lang="es-ES" dirty="0" err="1"/>
              <a:t>Jest</a:t>
            </a:r>
            <a:r>
              <a:rPr lang="es-ES" dirty="0"/>
              <a:t>, Mocha, </a:t>
            </a:r>
            <a:r>
              <a:rPr lang="es-ES" dirty="0" err="1"/>
              <a:t>Cypress</a:t>
            </a:r>
            <a:r>
              <a:rPr lang="es-ES" dirty="0"/>
              <a:t>, etc.</a:t>
            </a:r>
          </a:p>
          <a:p>
            <a:endParaRPr lang="es-ES" dirty="0"/>
          </a:p>
          <a:p>
            <a:r>
              <a:rPr lang="es-ES" dirty="0"/>
              <a:t>5. `</a:t>
            </a:r>
            <a:r>
              <a:rPr lang="es-ES" dirty="0" err="1"/>
              <a:t>deploy</a:t>
            </a:r>
            <a:r>
              <a:rPr lang="es-ES" dirty="0"/>
              <a:t>`: Esta acción implementa el código en un servidor de producción o en una plataforma en la nube como </a:t>
            </a:r>
            <a:r>
              <a:rPr lang="es-ES" dirty="0" err="1"/>
              <a:t>Heroku</a:t>
            </a:r>
            <a:r>
              <a:rPr lang="es-ES" dirty="0"/>
              <a:t>, AWS o Google Cloud.</a:t>
            </a:r>
          </a:p>
          <a:p>
            <a:endParaRPr lang="es-ES" dirty="0"/>
          </a:p>
          <a:p>
            <a:r>
              <a:rPr lang="es-ES" dirty="0"/>
              <a:t>6. `</a:t>
            </a:r>
            <a:r>
              <a:rPr lang="es-ES" dirty="0" err="1"/>
              <a:t>notify</a:t>
            </a:r>
            <a:r>
              <a:rPr lang="es-ES" dirty="0"/>
              <a:t>`: Esta acción envía notificaciones por correo electrónico, SMS o a través de herramientas de chat como </a:t>
            </a:r>
            <a:r>
              <a:rPr lang="es-ES" dirty="0" err="1"/>
              <a:t>Slack</a:t>
            </a:r>
            <a:r>
              <a:rPr lang="es-ES" dirty="0"/>
              <a:t> o Microsoft </a:t>
            </a:r>
            <a:r>
              <a:rPr lang="es-ES" dirty="0" err="1"/>
              <a:t>Teams</a:t>
            </a:r>
            <a:r>
              <a:rPr lang="es-ES" dirty="0"/>
              <a:t>, para informar al equipo de desarrollo sobre el estado del flujo de trabajo.</a:t>
            </a:r>
          </a:p>
          <a:p>
            <a:endParaRPr lang="es-ES" dirty="0"/>
          </a:p>
          <a:p>
            <a:r>
              <a:rPr lang="es-ES" dirty="0"/>
              <a:t>Estos son solo algunos ejemplos de "</a:t>
            </a:r>
            <a:r>
              <a:rPr lang="es-ES" dirty="0" err="1"/>
              <a:t>Actions</a:t>
            </a:r>
            <a:r>
              <a:rPr lang="es-ES" dirty="0"/>
              <a:t>" disponibles en GitHub </a:t>
            </a:r>
            <a:r>
              <a:rPr lang="es-ES" dirty="0" err="1"/>
              <a:t>Actions</a:t>
            </a:r>
            <a:r>
              <a:rPr lang="es-ES" dirty="0"/>
              <a:t>. Es importante destacar que, además de las acciones preconstruidas, también es posible crear "</a:t>
            </a:r>
            <a:r>
              <a:rPr lang="es-ES" dirty="0" err="1"/>
              <a:t>Actions</a:t>
            </a:r>
            <a:r>
              <a:rPr lang="es-ES" dirty="0"/>
              <a:t>" personalizadas utilizando Docker </a:t>
            </a:r>
            <a:r>
              <a:rPr lang="es-ES" dirty="0" err="1"/>
              <a:t>containers</a:t>
            </a:r>
            <a:r>
              <a:rPr lang="es-ES" dirty="0"/>
              <a:t> o scripts personalizados para adaptarse a las necesidades específicas de un proyecto o equipo de desarrollo.</a:t>
            </a:r>
          </a:p>
          <a:p>
            <a:endParaRPr lang="es-ES" dirty="0"/>
          </a:p>
          <a:p>
            <a:r>
              <a:rPr lang="es-ES" dirty="0"/>
              <a:t>https://github.com/marketplace?type=actions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180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255008"/>
      </p:ext>
    </p:extLst>
  </p:cSld>
  <p:clrMapOvr>
    <a:masterClrMapping/>
  </p:clrMapOvr>
</p:notes>
</file>

<file path=ppt/notesSlides/notesSlide4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181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463493"/>
      </p:ext>
    </p:extLst>
  </p:cSld>
  <p:clrMapOvr>
    <a:masterClrMapping/>
  </p:clrMapOvr>
</p:notes>
</file>

<file path=ppt/notesSlides/notesSlide4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182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483889"/>
      </p:ext>
    </p:extLst>
  </p:cSld>
  <p:clrMapOvr>
    <a:masterClrMapping/>
  </p:clrMapOvr>
</p:notes>
</file>

<file path=ppt/notesSlides/notesSlide4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837018C9-FD47-430D-BC5B-D60EA2675D37}"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183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487132"/>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51E277B9-9423-C14E-16DF-504C6F62FF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543213-D449-FAAC-B232-39EFF5F4D6E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DEF569-A30C-3B9C-B900-5DECDE785865}"/>
              </a:ext>
            </a:extLst>
          </p:cNvPr>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https://create.kahoot.it/details/2b5d5d39-7102-4f82-88e4-75ecd6bfb771?drawer=</a:t>
            </a:r>
            <a:endParaRPr lang="es-ES" dirty="0"/>
          </a:p>
        </p:txBody>
      </p:sp>
      <p:sp>
        <p:nvSpPr>
          <p:cNvPr id="4" name="Marcador de número de diapositiva 3">
            <a:extLst>
              <a:ext uri="{FF2B5EF4-FFF2-40B4-BE49-F238E27FC236}">
                <a16:creationId xmlns:a16="http://schemas.microsoft.com/office/drawing/2014/main" id="{F1DE81E7-FB83-6B48-1BF5-57B3D58F3E4B}"/>
              </a:ext>
            </a:extLst>
          </p:cNvPr>
          <p:cNvSpPr>
            <a:spLocks noGrp="1"/>
          </p:cNvSpPr>
          <p:nvPr>
            <p:ph type="sldNum" sz="quarter" idx="5"/>
          </p:nvPr>
        </p:nvSpPr>
        <p:spPr/>
        <p:txBody>
          <a:bodyPr/>
          <a:lstStyle/>
          <a:p>
            <a:fld id="{02190863-2985-49C8-B95A-4F18139FC837}" type="slidenum">
              <a:rPr lang="es-ES" smtClean="0"/>
              <a:t>76</a:t>
            </a:fld>
            <a:endParaRPr lang="es-ES"/>
          </a:p>
        </p:txBody>
      </p:sp>
    </p:spTree>
    <p:extLst>
      <p:ext uri="{BB962C8B-B14F-4D97-AF65-F5344CB8AC3E}">
        <p14:creationId xmlns:p14="http://schemas.microsoft.com/office/powerpoint/2010/main" val="2198613653"/>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https://learn.microsoft.com/en-us/training/modules/design-resilient-code-interfaces/2-examine-interface-designs</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77</a:t>
            </a:fld>
            <a:endParaRPr lang="es-ES"/>
          </a:p>
        </p:txBody>
      </p:sp>
    </p:spTree>
    <p:extLst>
      <p:ext uri="{BB962C8B-B14F-4D97-AF65-F5344CB8AC3E}">
        <p14:creationId xmlns:p14="http://schemas.microsoft.com/office/powerpoint/2010/main" val="3826016556"/>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80618CE2-3693-DC5A-E851-09901EE1C2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70D0810-5088-F0BC-A046-E12F3916A7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1E4E44-5163-ADCA-0684-591A26418162}"/>
              </a:ext>
            </a:extLst>
          </p:cNvPr>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https://create.kahoot.it/share/c-generics-linq-and-solid/c574ef7e-3656-4e0a-9d29-e52f9c9c162e</a:t>
            </a:r>
            <a:endParaRPr lang="es-ES" dirty="0"/>
          </a:p>
        </p:txBody>
      </p:sp>
      <p:sp>
        <p:nvSpPr>
          <p:cNvPr id="4" name="Marcador de número de diapositiva 3">
            <a:extLst>
              <a:ext uri="{FF2B5EF4-FFF2-40B4-BE49-F238E27FC236}">
                <a16:creationId xmlns:a16="http://schemas.microsoft.com/office/drawing/2014/main" id="{8158CA09-DCE1-8ECA-3A85-3E42D41A0586}"/>
              </a:ext>
            </a:extLst>
          </p:cNvPr>
          <p:cNvSpPr>
            <a:spLocks noGrp="1"/>
          </p:cNvSpPr>
          <p:nvPr>
            <p:ph type="sldNum" sz="quarter" idx="5"/>
          </p:nvPr>
        </p:nvSpPr>
        <p:spPr/>
        <p:txBody>
          <a:bodyPr/>
          <a:lstStyle/>
          <a:p>
            <a:fld id="{02190863-2985-49C8-B95A-4F18139FC837}" type="slidenum">
              <a:rPr lang="es-ES" smtClean="0"/>
              <a:t>93</a:t>
            </a:fld>
            <a:endParaRPr lang="es-ES"/>
          </a:p>
        </p:txBody>
      </p:sp>
    </p:spTree>
    <p:extLst>
      <p:ext uri="{BB962C8B-B14F-4D97-AF65-F5344CB8AC3E}">
        <p14:creationId xmlns:p14="http://schemas.microsoft.com/office/powerpoint/2010/main" val="3571297434"/>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https://medium.com/@it.illuminated/exploring-concurrency-parallelism-and-asynchronous-programming-in-ne-29e0fce8cf20</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94</a:t>
            </a:fld>
            <a:endParaRPr lang="es-ES"/>
          </a:p>
        </p:txBody>
      </p:sp>
    </p:spTree>
    <p:extLst>
      <p:ext uri="{BB962C8B-B14F-4D97-AF65-F5344CB8AC3E}">
        <p14:creationId xmlns:p14="http://schemas.microsoft.com/office/powerpoint/2010/main" val="3563253590"/>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https://www.codemag.com/Article/2411071/Threads-Asynchrony-Parallelism-and-Concurrency-in-C</a:t>
            </a:r>
          </a:p>
        </p:txBody>
      </p:sp>
      <p:sp>
        <p:nvSpPr>
          <p:cNvPr id="4" name="Marcador de número de diapositiva 3"/>
          <p:cNvSpPr>
            <a:spLocks noGrp="1"/>
          </p:cNvSpPr>
          <p:nvPr>
            <p:ph type="sldNum" sz="quarter" idx="5"/>
          </p:nvPr>
        </p:nvSpPr>
        <p:spPr/>
        <p:txBody>
          <a:bodyPr/>
          <a:lstStyle/>
          <a:p>
            <a:fld id="{02190863-2985-49C8-B95A-4F18139FC837}" type="slidenum">
              <a:rPr lang="es-ES" smtClean="0"/>
              <a:t>104</a:t>
            </a:fld>
            <a:endParaRPr lang="es-ES"/>
          </a:p>
        </p:txBody>
      </p:sp>
    </p:spTree>
    <p:extLst>
      <p:ext uri="{BB962C8B-B14F-4D97-AF65-F5344CB8AC3E}">
        <p14:creationId xmlns:p14="http://schemas.microsoft.com/office/powerpoint/2010/main" val="2760901156"/>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1/12/2026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159080605"/>
      </p:ext>
    </p:extLst>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1/12/2026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975717625"/>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1/12/2026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483769"/>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1/12/2026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08886921"/>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
                  </a:schemeClr>
                </a:solidFill>
              </a:defRPr>
            </a:lvl1pPr>
            <a:lvl2pPr marL="457200" indent="0">
              <a:buNone/>
              <a:defRPr sz="2000">
                <a:solidFill>
                  <a:schemeClr val="tx1">
                    <a:tint val="75%"/>
                  </a:schemeClr>
                </a:solidFill>
              </a:defRPr>
            </a:lvl2pPr>
            <a:lvl3pPr marL="914400" indent="0">
              <a:buNone/>
              <a:defRPr sz="1800">
                <a:solidFill>
                  <a:schemeClr val="tx1">
                    <a:tint val="75%"/>
                  </a:schemeClr>
                </a:solidFill>
              </a:defRPr>
            </a:lvl3pPr>
            <a:lvl4pPr marL="1371600" indent="0">
              <a:buNone/>
              <a:defRPr sz="1600">
                <a:solidFill>
                  <a:schemeClr val="tx1">
                    <a:tint val="75%"/>
                  </a:schemeClr>
                </a:solidFill>
              </a:defRPr>
            </a:lvl4pPr>
            <a:lvl5pPr marL="1828800" indent="0">
              <a:buNone/>
              <a:defRPr sz="1600">
                <a:solidFill>
                  <a:schemeClr val="tx1">
                    <a:tint val="75%"/>
                  </a:schemeClr>
                </a:solidFill>
              </a:defRPr>
            </a:lvl5pPr>
            <a:lvl6pPr marL="2286000" indent="0">
              <a:buNone/>
              <a:defRPr sz="1600">
                <a:solidFill>
                  <a:schemeClr val="tx1">
                    <a:tint val="75%"/>
                  </a:schemeClr>
                </a:solidFill>
              </a:defRPr>
            </a:lvl6pPr>
            <a:lvl7pPr marL="2743200" indent="0">
              <a:buNone/>
              <a:defRPr sz="1600">
                <a:solidFill>
                  <a:schemeClr val="tx1">
                    <a:tint val="75%"/>
                  </a:schemeClr>
                </a:solidFill>
              </a:defRPr>
            </a:lvl7pPr>
            <a:lvl8pPr marL="3200400" indent="0">
              <a:buNone/>
              <a:defRPr sz="1600">
                <a:solidFill>
                  <a:schemeClr val="tx1">
                    <a:tint val="75%"/>
                  </a:schemeClr>
                </a:solidFill>
              </a:defRPr>
            </a:lvl8pPr>
            <a:lvl9pPr marL="3657600" indent="0">
              <a:buNone/>
              <a:defRPr sz="1600">
                <a:solidFill>
                  <a:schemeClr val="tx1">
                    <a:tint val="75%"/>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1/12/2026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111751556"/>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1/12/2026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006876604"/>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1/12/2026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918081785"/>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1/12/2026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692847930"/>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1/12/2026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429908704"/>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1/12/2026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933978897"/>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1/12/2026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475667189"/>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theme" Target="../theme/theme1.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slideMaster1.xml><?xml version="1.0" encoding="utf-8"?>
<p:sld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1/12/2026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‹Nº›</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99477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purl.oclc.org/ooxml/officeDocument/relationships/image" Target="../media/image1.jpeg"/><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00.xml.rels><?xml version="1.0" encoding="UTF-8" standalone="yes"?>
<Relationships xmlns="http://schemas.openxmlformats.org/package/2006/relationships"><Relationship Id="rId3" Type="http://purl.oclc.org/ooxml/officeDocument/relationships/diagramLayout" Target="../diagrams/layout2.xml"/><Relationship Id="rId2" Type="http://purl.oclc.org/ooxml/officeDocument/relationships/diagramData" Target="../diagrams/data2.xml"/><Relationship Id="rId1" Type="http://purl.oclc.org/ooxml/officeDocument/relationships/slideLayout" Target="../slideLayouts/slideLayout2.xml"/><Relationship Id="rId6" Type="http://schemas.microsoft.com/office/2007/relationships/diagramDrawing" Target="../diagrams/drawing2.xml"/><Relationship Id="rId5" Type="http://purl.oclc.org/ooxml/officeDocument/relationships/diagramColors" Target="../diagrams/colors2.xml"/><Relationship Id="rId4" Type="http://purl.oclc.org/ooxml/officeDocument/relationships/diagramQuickStyle" Target="../diagrams/quickStyle2.xml"/></Relationships>
</file>

<file path=ppt/slides/_rels/slide10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0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0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04.xml.rels><?xml version="1.0" encoding="UTF-8" standalone="yes"?>
<Relationships xmlns="http://schemas.openxmlformats.org/package/2006/relationships"><Relationship Id="rId3" Type="http://purl.oclc.org/ooxml/officeDocument/relationships/image" Target="../media/image67.png"/><Relationship Id="rId2" Type="http://purl.oclc.org/ooxml/officeDocument/relationships/notesSlide" Target="../notesSlides/notesSlide9.xml"/><Relationship Id="rId1" Type="http://purl.oclc.org/ooxml/officeDocument/relationships/slideLayout" Target="../slideLayouts/slideLayout2.xml"/></Relationships>
</file>

<file path=ppt/slides/_rels/slide105.xml.rels><?xml version="1.0" encoding="UTF-8" standalone="yes"?>
<Relationships xmlns="http://schemas.openxmlformats.org/package/2006/relationships"><Relationship Id="rId2" Type="http://purl.oclc.org/ooxml/officeDocument/relationships/image" Target="../media/image68.png"/><Relationship Id="rId1" Type="http://purl.oclc.org/ooxml/officeDocument/relationships/slideLayout" Target="../slideLayouts/slideLayout2.xml"/></Relationships>
</file>

<file path=ppt/slides/_rels/slide106.xml.rels><?xml version="1.0" encoding="UTF-8" standalone="yes"?>
<Relationships xmlns="http://schemas.openxmlformats.org/package/2006/relationships"><Relationship Id="rId2" Type="http://purl.oclc.org/ooxml/officeDocument/relationships/image" Target="../media/image69.png"/><Relationship Id="rId1" Type="http://purl.oclc.org/ooxml/officeDocument/relationships/slideLayout" Target="../slideLayouts/slideLayout2.xml"/></Relationships>
</file>

<file path=ppt/slides/_rels/slide107.xml.rels><?xml version="1.0" encoding="UTF-8" standalone="yes"?>
<Relationships xmlns="http://schemas.openxmlformats.org/package/2006/relationships"><Relationship Id="rId2" Type="http://purl.oclc.org/ooxml/officeDocument/relationships/image" Target="../media/image70.png"/><Relationship Id="rId1" Type="http://purl.oclc.org/ooxml/officeDocument/relationships/slideLayout" Target="../slideLayouts/slideLayout2.xml"/></Relationships>
</file>

<file path=ppt/slides/_rels/slide108.xml.rels><?xml version="1.0" encoding="UTF-8" standalone="yes"?>
<Relationships xmlns="http://schemas.openxmlformats.org/package/2006/relationships"><Relationship Id="rId2" Type="http://purl.oclc.org/ooxml/officeDocument/relationships/image" Target="../media/image71.png"/><Relationship Id="rId1" Type="http://purl.oclc.org/ooxml/officeDocument/relationships/slideLayout" Target="../slideLayouts/slideLayout2.xml"/></Relationships>
</file>

<file path=ppt/slides/_rels/slide109.xml.rels><?xml version="1.0" encoding="UTF-8" standalone="yes"?>
<Relationships xmlns="http://schemas.openxmlformats.org/package/2006/relationships"><Relationship Id="rId2" Type="http://purl.oclc.org/ooxml/officeDocument/relationships/image" Target="../media/image72.png"/><Relationship Id="rId1" Type="http://purl.oclc.org/ooxml/officeDocument/relationships/slideLayout" Target="../slideLayouts/slideLayout2.xml"/></Relationships>
</file>

<file path=ppt/slides/_rels/slide1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10.xml.rels><?xml version="1.0" encoding="UTF-8" standalone="yes"?>
<Relationships xmlns="http://schemas.openxmlformats.org/package/2006/relationships"><Relationship Id="rId2" Type="http://purl.oclc.org/ooxml/officeDocument/relationships/image" Target="../media/image73.png"/><Relationship Id="rId1" Type="http://purl.oclc.org/ooxml/officeDocument/relationships/slideLayout" Target="../slideLayouts/slideLayout2.xml"/></Relationships>
</file>

<file path=ppt/slides/_rels/slide111.xml.rels><?xml version="1.0" encoding="UTF-8" standalone="yes"?>
<Relationships xmlns="http://schemas.openxmlformats.org/package/2006/relationships"><Relationship Id="rId2" Type="http://purl.oclc.org/ooxml/officeDocument/relationships/image" Target="../media/image74.png"/><Relationship Id="rId1" Type="http://purl.oclc.org/ooxml/officeDocument/relationships/slideLayout" Target="../slideLayouts/slideLayout2.xml"/></Relationships>
</file>

<file path=ppt/slides/_rels/slide112.xml.rels><?xml version="1.0" encoding="UTF-8" standalone="yes"?>
<Relationships xmlns="http://schemas.openxmlformats.org/package/2006/relationships"><Relationship Id="rId2" Type="http://purl.oclc.org/ooxml/officeDocument/relationships/image" Target="../media/image75.png"/><Relationship Id="rId1" Type="http://purl.oclc.org/ooxml/officeDocument/relationships/slideLayout" Target="../slideLayouts/slideLayout2.xml"/></Relationships>
</file>

<file path=ppt/slides/_rels/slide113.xml.rels><?xml version="1.0" encoding="UTF-8" standalone="yes"?>
<Relationships xmlns="http://schemas.openxmlformats.org/package/2006/relationships"><Relationship Id="rId2" Type="http://purl.oclc.org/ooxml/officeDocument/relationships/image" Target="../media/image76.png"/><Relationship Id="rId1" Type="http://purl.oclc.org/ooxml/officeDocument/relationships/slideLayout" Target="../slideLayouts/slideLayout2.xml"/></Relationships>
</file>

<file path=ppt/slides/_rels/slide114.xml.rels><?xml version="1.0" encoding="UTF-8" standalone="yes"?>
<Relationships xmlns="http://schemas.openxmlformats.org/package/2006/relationships"><Relationship Id="rId2" Type="http://purl.oclc.org/ooxml/officeDocument/relationships/image" Target="../media/image77.png"/><Relationship Id="rId1" Type="http://purl.oclc.org/ooxml/officeDocument/relationships/slideLayout" Target="../slideLayouts/slideLayout2.xml"/></Relationships>
</file>

<file path=ppt/slides/_rels/slide115.xml.rels><?xml version="1.0" encoding="UTF-8" standalone="yes"?>
<Relationships xmlns="http://schemas.openxmlformats.org/package/2006/relationships"><Relationship Id="rId2" Type="http://purl.oclc.org/ooxml/officeDocument/relationships/image" Target="../media/image78.png"/><Relationship Id="rId1" Type="http://purl.oclc.org/ooxml/officeDocument/relationships/slideLayout" Target="../slideLayouts/slideLayout2.xml"/></Relationships>
</file>

<file path=ppt/slides/_rels/slide11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17.xml.rels><?xml version="1.0" encoding="UTF-8" standalone="yes"?>
<Relationships xmlns="http://schemas.openxmlformats.org/package/2006/relationships"><Relationship Id="rId2" Type="http://purl.oclc.org/ooxml/officeDocument/relationships/image" Target="../media/image79.png"/><Relationship Id="rId1" Type="http://purl.oclc.org/ooxml/officeDocument/relationships/slideLayout" Target="../slideLayouts/slideLayout2.xml"/></Relationships>
</file>

<file path=ppt/slides/_rels/slide118.xml.rels><?xml version="1.0" encoding="UTF-8" standalone="yes"?>
<Relationships xmlns="http://schemas.openxmlformats.org/package/2006/relationships"><Relationship Id="rId2" Type="http://purl.oclc.org/ooxml/officeDocument/relationships/image" Target="../media/image80.png"/><Relationship Id="rId1" Type="http://purl.oclc.org/ooxml/officeDocument/relationships/slideLayout" Target="../slideLayouts/slideLayout2.xml"/></Relationships>
</file>

<file path=ppt/slides/_rels/slide119.xml.rels><?xml version="1.0" encoding="UTF-8" standalone="yes"?>
<Relationships xmlns="http://schemas.openxmlformats.org/package/2006/relationships"><Relationship Id="rId2" Type="http://purl.oclc.org/ooxml/officeDocument/relationships/image" Target="../media/image81.png"/><Relationship Id="rId1" Type="http://purl.oclc.org/ooxml/officeDocument/relationships/slideLayout" Target="../slideLayouts/slideLayout2.xml"/></Relationships>
</file>

<file path=ppt/slides/_rels/slide1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0.xml.rels><?xml version="1.0" encoding="UTF-8" standalone="yes"?>
<Relationships xmlns="http://schemas.openxmlformats.org/package/2006/relationships"><Relationship Id="rId2" Type="http://purl.oclc.org/ooxml/officeDocument/relationships/image" Target="../media/image82.png"/><Relationship Id="rId1" Type="http://purl.oclc.org/ooxml/officeDocument/relationships/slideLayout" Target="../slideLayouts/slideLayout2.xml"/></Relationships>
</file>

<file path=ppt/slides/_rels/slide121.xml.rels><?xml version="1.0" encoding="UTF-8" standalone="yes"?>
<Relationships xmlns="http://schemas.openxmlformats.org/package/2006/relationships"><Relationship Id="rId2" Type="http://purl.oclc.org/ooxml/officeDocument/relationships/image" Target="../media/image83.png"/><Relationship Id="rId1" Type="http://purl.oclc.org/ooxml/officeDocument/relationships/slideLayout" Target="../slideLayouts/slideLayout2.xml"/></Relationships>
</file>

<file path=ppt/slides/_rels/slide122.xml.rels><?xml version="1.0" encoding="UTF-8" standalone="yes"?>
<Relationships xmlns="http://schemas.openxmlformats.org/package/2006/relationships"><Relationship Id="rId2" Type="http://purl.oclc.org/ooxml/officeDocument/relationships/image" Target="../media/image84.png"/><Relationship Id="rId1" Type="http://purl.oclc.org/ooxml/officeDocument/relationships/slideLayout" Target="../slideLayouts/slideLayout2.xml"/></Relationships>
</file>

<file path=ppt/slides/_rels/slide12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28.xml.rels><?xml version="1.0" encoding="UTF-8" standalone="yes"?>
<Relationships xmlns="http://schemas.openxmlformats.org/package/2006/relationships"><Relationship Id="rId3" Type="http://purl.oclc.org/ooxml/officeDocument/relationships/image" Target="../media/image85.png"/><Relationship Id="rId2" Type="http://purl.oclc.org/ooxml/officeDocument/relationships/notesSlide" Target="../notesSlides/notesSlide10.xml"/><Relationship Id="rId1" Type="http://purl.oclc.org/ooxml/officeDocument/relationships/slideLayout" Target="../slideLayouts/slideLayout2.xml"/></Relationships>
</file>

<file path=ppt/slides/_rels/slide129.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3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3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3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33.xml.rels><?xml version="1.0" encoding="UTF-8" standalone="yes"?>
<Relationships xmlns="http://schemas.openxmlformats.org/package/2006/relationships"><Relationship Id="rId3" Type="http://purl.oclc.org/ooxml/officeDocument/relationships/image" Target="../media/image86.png"/><Relationship Id="rId2" Type="http://purl.oclc.org/ooxml/officeDocument/relationships/notesSlide" Target="../notesSlides/notesSlide11.xml"/><Relationship Id="rId1" Type="http://purl.oclc.org/ooxml/officeDocument/relationships/slideLayout" Target="../slideLayouts/slideLayout2.xml"/></Relationships>
</file>

<file path=ppt/slides/_rels/slide134.xml.rels><?xml version="1.0" encoding="UTF-8" standalone="yes"?>
<Relationships xmlns="http://schemas.openxmlformats.org/package/2006/relationships"><Relationship Id="rId3" Type="http://purl.oclc.org/ooxml/officeDocument/relationships/image" Target="../media/image87.png"/><Relationship Id="rId2" Type="http://purl.oclc.org/ooxml/officeDocument/relationships/notesSlide" Target="../notesSlides/notesSlide12.xml"/><Relationship Id="rId1" Type="http://purl.oclc.org/ooxml/officeDocument/relationships/slideLayout" Target="../slideLayouts/slideLayout2.xml"/></Relationships>
</file>

<file path=ppt/slides/_rels/slide135.xml.rels><?xml version="1.0" encoding="UTF-8" standalone="yes"?>
<Relationships xmlns="http://schemas.openxmlformats.org/package/2006/relationships"><Relationship Id="rId3" Type="http://purl.oclc.org/ooxml/officeDocument/relationships/image" Target="../media/image88.png"/><Relationship Id="rId2" Type="http://purl.oclc.org/ooxml/officeDocument/relationships/notesSlide" Target="../notesSlides/notesSlide13.xml"/><Relationship Id="rId1" Type="http://purl.oclc.org/ooxml/officeDocument/relationships/slideLayout" Target="../slideLayouts/slideLayout2.xml"/></Relationships>
</file>

<file path=ppt/slides/_rels/slide136.xml.rels><?xml version="1.0" encoding="UTF-8" standalone="yes"?>
<Relationships xmlns="http://schemas.openxmlformats.org/package/2006/relationships"><Relationship Id="rId3" Type="http://purl.oclc.org/ooxml/officeDocument/relationships/image" Target="../media/image89.jpeg"/><Relationship Id="rId2" Type="http://purl.oclc.org/ooxml/officeDocument/relationships/notesSlide" Target="../notesSlides/notesSlide14.xml"/><Relationship Id="rId1" Type="http://purl.oclc.org/ooxml/officeDocument/relationships/slideLayout" Target="../slideLayouts/slideLayout2.xml"/></Relationships>
</file>

<file path=ppt/slides/_rels/slide137.xml.rels><?xml version="1.0" encoding="UTF-8" standalone="yes"?>
<Relationships xmlns="http://schemas.openxmlformats.org/package/2006/relationships"><Relationship Id="rId3" Type="http://purl.oclc.org/ooxml/officeDocument/relationships/image" Target="../media/image90.png"/><Relationship Id="rId2" Type="http://purl.oclc.org/ooxml/officeDocument/relationships/notesSlide" Target="../notesSlides/notesSlide15.xml"/><Relationship Id="rId1" Type="http://purl.oclc.org/ooxml/officeDocument/relationships/slideLayout" Target="../slideLayouts/slideLayout2.xml"/></Relationships>
</file>

<file path=ppt/slides/_rels/slide138.xml.rels><?xml version="1.0" encoding="UTF-8" standalone="yes"?>
<Relationships xmlns="http://schemas.openxmlformats.org/package/2006/relationships"><Relationship Id="rId3" Type="http://purl.oclc.org/ooxml/officeDocument/relationships/image" Target="../media/image91.jpeg"/><Relationship Id="rId2" Type="http://purl.oclc.org/ooxml/officeDocument/relationships/notesSlide" Target="../notesSlides/notesSlide16.xml"/><Relationship Id="rId1" Type="http://purl.oclc.org/ooxml/officeDocument/relationships/slideLayout" Target="../slideLayouts/slideLayout2.xml"/></Relationships>
</file>

<file path=ppt/slides/_rels/slide139.xml.rels><?xml version="1.0" encoding="UTF-8" standalone="yes"?>
<Relationships xmlns="http://schemas.openxmlformats.org/package/2006/relationships"><Relationship Id="rId3" Type="http://purl.oclc.org/ooxml/officeDocument/relationships/image" Target="../media/image92.jpg"/><Relationship Id="rId2" Type="http://purl.oclc.org/ooxml/officeDocument/relationships/notesSlide" Target="../notesSlides/notesSlide17.xml"/><Relationship Id="rId1" Type="http://purl.oclc.org/ooxml/officeDocument/relationships/slideLayout" Target="../slideLayouts/slideLayout2.xml"/></Relationships>
</file>

<file path=ppt/slides/_rels/slide1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40.xml.rels><?xml version="1.0" encoding="UTF-8" standalone="yes"?>
<Relationships xmlns="http://schemas.openxmlformats.org/package/2006/relationships"><Relationship Id="rId3" Type="http://purl.oclc.org/ooxml/officeDocument/relationships/image" Target="../media/image93.png"/><Relationship Id="rId2" Type="http://purl.oclc.org/ooxml/officeDocument/relationships/notesSlide" Target="../notesSlides/notesSlide18.xml"/><Relationship Id="rId1" Type="http://purl.oclc.org/ooxml/officeDocument/relationships/slideLayout" Target="../slideLayouts/slideLayout2.xml"/></Relationships>
</file>

<file path=ppt/slides/_rels/slide141.xml.rels><?xml version="1.0" encoding="UTF-8" standalone="yes"?>
<Relationships xmlns="http://schemas.openxmlformats.org/package/2006/relationships"><Relationship Id="rId3" Type="http://purl.oclc.org/ooxml/officeDocument/relationships/image" Target="../media/image94.png"/><Relationship Id="rId2" Type="http://purl.oclc.org/ooxml/officeDocument/relationships/notesSlide" Target="../notesSlides/notesSlide19.xml"/><Relationship Id="rId1" Type="http://purl.oclc.org/ooxml/officeDocument/relationships/slideLayout" Target="../slideLayouts/slideLayout2.xml"/></Relationships>
</file>

<file path=ppt/slides/_rels/slide142.xml.rels><?xml version="1.0" encoding="UTF-8" standalone="yes"?>
<Relationships xmlns="http://schemas.openxmlformats.org/package/2006/relationships"><Relationship Id="rId3" Type="http://purl.oclc.org/ooxml/officeDocument/relationships/image" Target="../media/image95.png"/><Relationship Id="rId2" Type="http://purl.oclc.org/ooxml/officeDocument/relationships/notesSlide" Target="../notesSlides/notesSlide20.xml"/><Relationship Id="rId1" Type="http://purl.oclc.org/ooxml/officeDocument/relationships/slideLayout" Target="../slideLayouts/slideLayout2.xml"/></Relationships>
</file>

<file path=ppt/slides/_rels/slide143.xml.rels><?xml version="1.0" encoding="UTF-8" standalone="yes"?>
<Relationships xmlns="http://schemas.openxmlformats.org/package/2006/relationships"><Relationship Id="rId3" Type="http://purl.oclc.org/ooxml/officeDocument/relationships/image" Target="../media/image96.jpg"/><Relationship Id="rId2" Type="http://purl.oclc.org/ooxml/officeDocument/relationships/notesSlide" Target="../notesSlides/notesSlide21.xml"/><Relationship Id="rId1" Type="http://purl.oclc.org/ooxml/officeDocument/relationships/slideLayout" Target="../slideLayouts/slideLayout2.xml"/></Relationships>
</file>

<file path=ppt/slides/_rels/slide144.xml.rels><?xml version="1.0" encoding="UTF-8" standalone="yes"?>
<Relationships xmlns="http://schemas.openxmlformats.org/package/2006/relationships"><Relationship Id="rId3" Type="http://purl.oclc.org/ooxml/officeDocument/relationships/image" Target="../media/image97.jpg"/><Relationship Id="rId2" Type="http://purl.oclc.org/ooxml/officeDocument/relationships/notesSlide" Target="../notesSlides/notesSlide22.xml"/><Relationship Id="rId1" Type="http://purl.oclc.org/ooxml/officeDocument/relationships/slideLayout" Target="../slideLayouts/slideLayout2.xml"/></Relationships>
</file>

<file path=ppt/slides/_rels/slide145.xml.rels><?xml version="1.0" encoding="UTF-8" standalone="yes"?>
<Relationships xmlns="http://schemas.openxmlformats.org/package/2006/relationships"><Relationship Id="rId3" Type="http://purl.oclc.org/ooxml/officeDocument/relationships/image" Target="../media/image98.png"/><Relationship Id="rId2" Type="http://purl.oclc.org/ooxml/officeDocument/relationships/notesSlide" Target="../notesSlides/notesSlide23.xml"/><Relationship Id="rId1" Type="http://purl.oclc.org/ooxml/officeDocument/relationships/slideLayout" Target="../slideLayouts/slideLayout2.xml"/></Relationships>
</file>

<file path=ppt/slides/_rels/slide14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47.xml.rels><?xml version="1.0" encoding="UTF-8" standalone="yes"?>
<Relationships xmlns="http://schemas.openxmlformats.org/package/2006/relationships"><Relationship Id="rId3" Type="http://purl.oclc.org/ooxml/officeDocument/relationships/image" Target="../media/image99.png"/><Relationship Id="rId2" Type="http://purl.oclc.org/ooxml/officeDocument/relationships/notesSlide" Target="../notesSlides/notesSlide24.xml"/><Relationship Id="rId1" Type="http://purl.oclc.org/ooxml/officeDocument/relationships/slideLayout" Target="../slideLayouts/slideLayout2.xml"/></Relationships>
</file>

<file path=ppt/slides/_rels/slide148.xml.rels><?xml version="1.0" encoding="UTF-8" standalone="yes"?>
<Relationships xmlns="http://schemas.openxmlformats.org/package/2006/relationships"><Relationship Id="rId2" Type="http://purl.oclc.org/ooxml/officeDocument/relationships/image" Target="../media/image100.png"/><Relationship Id="rId1" Type="http://purl.oclc.org/ooxml/officeDocument/relationships/slideLayout" Target="../slideLayouts/slideLayout2.xml"/></Relationships>
</file>

<file path=ppt/slides/_rels/slide149.xml.rels><?xml version="1.0" encoding="UTF-8" standalone="yes"?>
<Relationships xmlns="http://schemas.openxmlformats.org/package/2006/relationships"><Relationship Id="rId2" Type="http://purl.oclc.org/ooxml/officeDocument/relationships/image" Target="../media/image101.png"/><Relationship Id="rId1" Type="http://purl.oclc.org/ooxml/officeDocument/relationships/slideLayout" Target="../slideLayouts/slideLayout2.xml"/></Relationships>
</file>

<file path=ppt/slides/_rels/slide1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50.xml.rels><?xml version="1.0" encoding="UTF-8" standalone="yes"?>
<Relationships xmlns="http://schemas.openxmlformats.org/package/2006/relationships"><Relationship Id="rId2" Type="http://purl.oclc.org/ooxml/officeDocument/relationships/image" Target="../media/image102.png"/><Relationship Id="rId1" Type="http://purl.oclc.org/ooxml/officeDocument/relationships/slideLayout" Target="../slideLayouts/slideLayout2.xml"/></Relationships>
</file>

<file path=ppt/slides/_rels/slide151.xml.rels><?xml version="1.0" encoding="UTF-8" standalone="yes"?>
<Relationships xmlns="http://schemas.openxmlformats.org/package/2006/relationships"><Relationship Id="rId2" Type="http://purl.oclc.org/ooxml/officeDocument/relationships/image" Target="../media/image103.png"/><Relationship Id="rId1" Type="http://purl.oclc.org/ooxml/officeDocument/relationships/slideLayout" Target="../slideLayouts/slideLayout2.xml"/></Relationships>
</file>

<file path=ppt/slides/_rels/slide152.xml.rels><?xml version="1.0" encoding="UTF-8" standalone="yes"?>
<Relationships xmlns="http://schemas.openxmlformats.org/package/2006/relationships"><Relationship Id="rId2" Type="http://purl.oclc.org/ooxml/officeDocument/relationships/image" Target="../media/image104.png"/><Relationship Id="rId1" Type="http://purl.oclc.org/ooxml/officeDocument/relationships/slideLayout" Target="../slideLayouts/slideLayout2.xml"/></Relationships>
</file>

<file path=ppt/slides/_rels/slide153.xml.rels><?xml version="1.0" encoding="UTF-8" standalone="yes"?>
<Relationships xmlns="http://schemas.openxmlformats.org/package/2006/relationships"><Relationship Id="rId2" Type="http://purl.oclc.org/ooxml/officeDocument/relationships/image" Target="../media/image105.png"/><Relationship Id="rId1" Type="http://purl.oclc.org/ooxml/officeDocument/relationships/slideLayout" Target="../slideLayouts/slideLayout2.xml"/></Relationships>
</file>

<file path=ppt/slides/_rels/slide154.xml.rels><?xml version="1.0" encoding="UTF-8" standalone="yes"?>
<Relationships xmlns="http://schemas.openxmlformats.org/package/2006/relationships"><Relationship Id="rId2" Type="http://purl.oclc.org/ooxml/officeDocument/relationships/image" Target="../media/image106.png"/><Relationship Id="rId1" Type="http://purl.oclc.org/ooxml/officeDocument/relationships/slideLayout" Target="../slideLayouts/slideLayout2.xml"/></Relationships>
</file>

<file path=ppt/slides/_rels/slide155.xml.rels><?xml version="1.0" encoding="UTF-8" standalone="yes"?>
<Relationships xmlns="http://schemas.openxmlformats.org/package/2006/relationships"><Relationship Id="rId2" Type="http://purl.oclc.org/ooxml/officeDocument/relationships/image" Target="../media/image107.png"/><Relationship Id="rId1" Type="http://purl.oclc.org/ooxml/officeDocument/relationships/slideLayout" Target="../slideLayouts/slideLayout2.xml"/></Relationships>
</file>

<file path=ppt/slides/_rels/slide156.xml.rels><?xml version="1.0" encoding="UTF-8" standalone="yes"?>
<Relationships xmlns="http://schemas.openxmlformats.org/package/2006/relationships"><Relationship Id="rId2" Type="http://purl.oclc.org/ooxml/officeDocument/relationships/image" Target="../media/image108.png"/><Relationship Id="rId1" Type="http://purl.oclc.org/ooxml/officeDocument/relationships/slideLayout" Target="../slideLayouts/slideLayout2.xml"/></Relationships>
</file>

<file path=ppt/slides/_rels/slide15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58.xml.rels><?xml version="1.0" encoding="UTF-8" standalone="yes"?>
<Relationships xmlns="http://schemas.openxmlformats.org/package/2006/relationships"><Relationship Id="rId2" Type="http://purl.oclc.org/ooxml/officeDocument/relationships/image" Target="../media/image109.png"/><Relationship Id="rId1" Type="http://purl.oclc.org/ooxml/officeDocument/relationships/slideLayout" Target="../slideLayouts/slideLayout2.xml"/></Relationships>
</file>

<file path=ppt/slides/_rels/slide159.xml.rels><?xml version="1.0" encoding="UTF-8" standalone="yes"?>
<Relationships xmlns="http://schemas.openxmlformats.org/package/2006/relationships"><Relationship Id="rId2" Type="http://purl.oclc.org/ooxml/officeDocument/relationships/image" Target="../media/image110.png"/><Relationship Id="rId1" Type="http://purl.oclc.org/ooxml/officeDocument/relationships/slideLayout" Target="../slideLayouts/slideLayout2.xml"/></Relationships>
</file>

<file path=ppt/slides/_rels/slide1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60.xml.rels><?xml version="1.0" encoding="UTF-8" standalone="yes"?>
<Relationships xmlns="http://schemas.openxmlformats.org/package/2006/relationships"><Relationship Id="rId2" Type="http://purl.oclc.org/ooxml/officeDocument/relationships/image" Target="../media/image111.png"/><Relationship Id="rId1" Type="http://purl.oclc.org/ooxml/officeDocument/relationships/slideLayout" Target="../slideLayouts/slideLayout2.xml"/></Relationships>
</file>

<file path=ppt/slides/_rels/slide161.xml.rels><?xml version="1.0" encoding="UTF-8" standalone="yes"?>
<Relationships xmlns="http://schemas.openxmlformats.org/package/2006/relationships"><Relationship Id="rId2" Type="http://purl.oclc.org/ooxml/officeDocument/relationships/image" Target="../media/image112.png"/><Relationship Id="rId1" Type="http://purl.oclc.org/ooxml/officeDocument/relationships/slideLayout" Target="../slideLayouts/slideLayout2.xml"/></Relationships>
</file>

<file path=ppt/slides/_rels/slide162.xml.rels><?xml version="1.0" encoding="UTF-8" standalone="yes"?>
<Relationships xmlns="http://schemas.openxmlformats.org/package/2006/relationships"><Relationship Id="rId2" Type="http://purl.oclc.org/ooxml/officeDocument/relationships/image" Target="../media/image113.png"/><Relationship Id="rId1" Type="http://purl.oclc.org/ooxml/officeDocument/relationships/slideLayout" Target="../slideLayouts/slideLayout2.xml"/></Relationships>
</file>

<file path=ppt/slides/_rels/slide16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64.xml.rels><?xml version="1.0" encoding="UTF-8" standalone="yes"?>
<Relationships xmlns="http://schemas.openxmlformats.org/package/2006/relationships"><Relationship Id="rId3" Type="http://purl.oclc.org/ooxml/officeDocument/relationships/image" Target="../media/image14.png"/><Relationship Id="rId2" Type="http://purl.oclc.org/ooxml/officeDocument/relationships/notesSlide" Target="../notesSlides/notesSlide25.xml"/><Relationship Id="rId1" Type="http://purl.oclc.org/ooxml/officeDocument/relationships/slideLayout" Target="../slideLayouts/slideLayout2.xml"/></Relationships>
</file>

<file path=ppt/slides/_rels/slide165.xml.rels><?xml version="1.0" encoding="UTF-8" standalone="yes"?>
<Relationships xmlns="http://schemas.openxmlformats.org/package/2006/relationships"><Relationship Id="rId2" Type="http://purl.oclc.org/ooxml/officeDocument/relationships/image" Target="../media/image114.jpeg"/><Relationship Id="rId1" Type="http://purl.oclc.org/ooxml/officeDocument/relationships/slideLayout" Target="../slideLayouts/slideLayout1.xml"/></Relationships>
</file>

<file path=ppt/slides/_rels/slide166.xml.rels><?xml version="1.0" encoding="UTF-8" standalone="yes"?>
<Relationships xmlns="http://schemas.openxmlformats.org/package/2006/relationships"><Relationship Id="rId3" Type="http://purl.oclc.org/ooxml/officeDocument/relationships/image" Target="../media/image115.png"/><Relationship Id="rId2" Type="http://purl.oclc.org/ooxml/officeDocument/relationships/notesSlide" Target="../notesSlides/notesSlide26.xml"/><Relationship Id="rId1" Type="http://purl.oclc.org/ooxml/officeDocument/relationships/slideLayout" Target="../slideLayouts/slideLayout2.xml"/></Relationships>
</file>

<file path=ppt/slides/_rels/slide167.xml.rels><?xml version="1.0" encoding="UTF-8" standalone="yes"?>
<Relationships xmlns="http://schemas.openxmlformats.org/package/2006/relationships"><Relationship Id="rId3" Type="http://purl.oclc.org/ooxml/officeDocument/relationships/image" Target="../media/image116.png"/><Relationship Id="rId2" Type="http://purl.oclc.org/ooxml/officeDocument/relationships/notesSlide" Target="../notesSlides/notesSlide27.xml"/><Relationship Id="rId1" Type="http://purl.oclc.org/ooxml/officeDocument/relationships/slideLayout" Target="../slideLayouts/slideLayout2.xml"/></Relationships>
</file>

<file path=ppt/slides/_rels/slide168.xml.rels><?xml version="1.0" encoding="UTF-8" standalone="yes"?>
<Relationships xmlns="http://schemas.openxmlformats.org/package/2006/relationships"><Relationship Id="rId3" Type="http://purl.oclc.org/ooxml/officeDocument/relationships/image" Target="../media/image117.png"/><Relationship Id="rId2" Type="http://purl.oclc.org/ooxml/officeDocument/relationships/notesSlide" Target="../notesSlides/notesSlide28.xml"/><Relationship Id="rId1" Type="http://purl.oclc.org/ooxml/officeDocument/relationships/slideLayout" Target="../slideLayouts/slideLayout2.xml"/></Relationships>
</file>

<file path=ppt/slides/_rels/slide169.xml.rels><?xml version="1.0" encoding="UTF-8" standalone="yes"?>
<Relationships xmlns="http://schemas.openxmlformats.org/package/2006/relationships"><Relationship Id="rId3" Type="http://purl.oclc.org/ooxml/officeDocument/relationships/image" Target="../media/image118.png"/><Relationship Id="rId2" Type="http://purl.oclc.org/ooxml/officeDocument/relationships/notesSlide" Target="../notesSlides/notesSlide29.xml"/><Relationship Id="rId1" Type="http://purl.oclc.org/ooxml/officeDocument/relationships/slideLayout" Target="../slideLayouts/slideLayout2.xml"/></Relationships>
</file>

<file path=ppt/slides/_rels/slide1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70.xml.rels><?xml version="1.0" encoding="UTF-8" standalone="yes"?>
<Relationships xmlns="http://schemas.openxmlformats.org/package/2006/relationships"><Relationship Id="rId3" Type="http://purl.oclc.org/ooxml/officeDocument/relationships/image" Target="../media/image119.png"/><Relationship Id="rId2" Type="http://purl.oclc.org/ooxml/officeDocument/relationships/notesSlide" Target="../notesSlides/notesSlide30.xml"/><Relationship Id="rId1" Type="http://purl.oclc.org/ooxml/officeDocument/relationships/slideLayout" Target="../slideLayouts/slideLayout2.xml"/></Relationships>
</file>

<file path=ppt/slides/_rels/slide171.xml.rels><?xml version="1.0" encoding="UTF-8" standalone="yes"?>
<Relationships xmlns="http://schemas.openxmlformats.org/package/2006/relationships"><Relationship Id="rId3" Type="http://purl.oclc.org/ooxml/officeDocument/relationships/image" Target="../media/image120.png"/><Relationship Id="rId2" Type="http://purl.oclc.org/ooxml/officeDocument/relationships/notesSlide" Target="../notesSlides/notesSlide31.xml"/><Relationship Id="rId1" Type="http://purl.oclc.org/ooxml/officeDocument/relationships/slideLayout" Target="../slideLayouts/slideLayout2.xml"/></Relationships>
</file>

<file path=ppt/slides/_rels/slide172.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32.xml"/><Relationship Id="rId1" Type="http://purl.oclc.org/ooxml/officeDocument/relationships/slideLayout" Target="../slideLayouts/slideLayout2.xml"/></Relationships>
</file>

<file path=ppt/slides/_rels/slide173.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33.xml"/><Relationship Id="rId1" Type="http://purl.oclc.org/ooxml/officeDocument/relationships/slideLayout" Target="../slideLayouts/slideLayout2.xml"/></Relationships>
</file>

<file path=ppt/slides/_rels/slide174.xml.rels><?xml version="1.0" encoding="UTF-8" standalone="yes"?>
<Relationships xmlns="http://schemas.openxmlformats.org/package/2006/relationships"><Relationship Id="rId3" Type="http://purl.oclc.org/ooxml/officeDocument/relationships/image" Target="../media/image120.png"/><Relationship Id="rId2" Type="http://purl.oclc.org/ooxml/officeDocument/relationships/notesSlide" Target="../notesSlides/notesSlide34.xml"/><Relationship Id="rId1" Type="http://purl.oclc.org/ooxml/officeDocument/relationships/slideLayout" Target="../slideLayouts/slideLayout2.xml"/></Relationships>
</file>

<file path=ppt/slides/_rels/slide175.xml.rels><?xml version="1.0" encoding="UTF-8" standalone="yes"?>
<Relationships xmlns="http://schemas.openxmlformats.org/package/2006/relationships"><Relationship Id="rId3" Type="http://purl.oclc.org/ooxml/officeDocument/relationships/image" Target="../media/image122.png"/><Relationship Id="rId2" Type="http://purl.oclc.org/ooxml/officeDocument/relationships/notesSlide" Target="../notesSlides/notesSlide35.xml"/><Relationship Id="rId1" Type="http://purl.oclc.org/ooxml/officeDocument/relationships/slideLayout" Target="../slideLayouts/slideLayout2.xml"/></Relationships>
</file>

<file path=ppt/slides/_rels/slide176.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36.xml"/><Relationship Id="rId1" Type="http://purl.oclc.org/ooxml/officeDocument/relationships/slideLayout" Target="../slideLayouts/slideLayout2.xml"/></Relationships>
</file>

<file path=ppt/slides/_rels/slide177.xml.rels><?xml version="1.0" encoding="UTF-8" standalone="yes"?>
<Relationships xmlns="http://schemas.openxmlformats.org/package/2006/relationships"><Relationship Id="rId3" Type="http://purl.oclc.org/ooxml/officeDocument/relationships/image" Target="../media/image123.png"/><Relationship Id="rId2" Type="http://purl.oclc.org/ooxml/officeDocument/relationships/notesSlide" Target="../notesSlides/notesSlide37.xml"/><Relationship Id="rId1" Type="http://purl.oclc.org/ooxml/officeDocument/relationships/slideLayout" Target="../slideLayouts/slideLayout2.xml"/></Relationships>
</file>

<file path=ppt/slides/_rels/slide178.xml.rels><?xml version="1.0" encoding="UTF-8" standalone="yes"?>
<Relationships xmlns="http://schemas.openxmlformats.org/package/2006/relationships"><Relationship Id="rId3" Type="http://purl.oclc.org/ooxml/officeDocument/relationships/image" Target="../media/image124.png"/><Relationship Id="rId2" Type="http://purl.oclc.org/ooxml/officeDocument/relationships/notesSlide" Target="../notesSlides/notesSlide38.xml"/><Relationship Id="rId1" Type="http://purl.oclc.org/ooxml/officeDocument/relationships/slideLayout" Target="../slideLayouts/slideLayout2.xml"/></Relationships>
</file>

<file path=ppt/slides/_rels/slide179.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39.xml"/><Relationship Id="rId1" Type="http://purl.oclc.org/ooxml/officeDocument/relationships/slideLayout" Target="../slideLayouts/slideLayout2.xml"/></Relationships>
</file>

<file path=ppt/slides/_rels/slide1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80.xml.rels><?xml version="1.0" encoding="UTF-8" standalone="yes"?>
<Relationships xmlns="http://schemas.openxmlformats.org/package/2006/relationships"><Relationship Id="rId3" Type="http://purl.oclc.org/ooxml/officeDocument/relationships/image" Target="../media/image125.png"/><Relationship Id="rId2" Type="http://purl.oclc.org/ooxml/officeDocument/relationships/notesSlide" Target="../notesSlides/notesSlide40.xml"/><Relationship Id="rId1" Type="http://purl.oclc.org/ooxml/officeDocument/relationships/slideLayout" Target="../slideLayouts/slideLayout2.xml"/></Relationships>
</file>

<file path=ppt/slides/_rels/slide181.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41.xml"/><Relationship Id="rId1" Type="http://purl.oclc.org/ooxml/officeDocument/relationships/slideLayout" Target="../slideLayouts/slideLayout2.xml"/></Relationships>
</file>

<file path=ppt/slides/_rels/slide182.xml.rels><?xml version="1.0" encoding="UTF-8" standalone="yes"?>
<Relationships xmlns="http://schemas.openxmlformats.org/package/2006/relationships"><Relationship Id="rId3" Type="http://purl.oclc.org/ooxml/officeDocument/relationships/image" Target="../media/image126.jpeg"/><Relationship Id="rId2" Type="http://purl.oclc.org/ooxml/officeDocument/relationships/notesSlide" Target="../notesSlides/notesSlide42.xml"/><Relationship Id="rId1" Type="http://purl.oclc.org/ooxml/officeDocument/relationships/slideLayout" Target="../slideLayouts/slideLayout2.xml"/></Relationships>
</file>

<file path=ppt/slides/_rels/slide183.xml.rels><?xml version="1.0" encoding="UTF-8" standalone="yes"?>
<Relationships xmlns="http://schemas.openxmlformats.org/package/2006/relationships"><Relationship Id="rId3" Type="http://purl.oclc.org/ooxml/officeDocument/relationships/image" Target="../media/image121.jpeg"/><Relationship Id="rId2" Type="http://purl.oclc.org/ooxml/officeDocument/relationships/notesSlide" Target="../notesSlides/notesSlide43.xml"/><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2.xml"/></Relationships>
</file>

<file path=ppt/slides/_rels/slide2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9.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3" Type="http://purl.oclc.org/ooxml/officeDocument/relationships/diagramLayout" Target="../diagrams/layout1.xml"/><Relationship Id="rId2" Type="http://purl.oclc.org/ooxml/officeDocument/relationships/diagramData" Target="../diagrams/data1.xml"/><Relationship Id="rId1" Type="http://purl.oclc.org/ooxml/officeDocument/relationships/slideLayout" Target="../slideLayouts/slideLayout2.xml"/><Relationship Id="rId6" Type="http://schemas.microsoft.com/office/2007/relationships/diagramDrawing" Target="../diagrams/drawing1.xml"/><Relationship Id="rId5" Type="http://purl.oclc.org/ooxml/officeDocument/relationships/diagramColors" Target="../diagrams/colors1.xml"/><Relationship Id="rId4" Type="http://purl.oclc.org/ooxml/officeDocument/relationships/diagramQuickStyle" Target="../diagrams/quickStyle1.xml"/></Relationships>
</file>

<file path=ppt/slides/_rels/slide30.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2.xml"/></Relationships>
</file>

<file path=ppt/slides/_rels/slide31.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4.xml.rels><?xml version="1.0" encoding="UTF-8" standalone="yes"?>
<Relationships xmlns="http://schemas.openxmlformats.org/package/2006/relationships"><Relationship Id="rId2" Type="http://purl.oclc.org/ooxml/officeDocument/relationships/image" Target="../media/image13.jpeg"/><Relationship Id="rId1" Type="http://purl.oclc.org/ooxml/officeDocument/relationships/slideLayout" Target="../slideLayouts/slideLayout2.xml"/></Relationships>
</file>

<file path=ppt/slides/_rels/slide35.xml.rels><?xml version="1.0" encoding="UTF-8" standalone="yes"?>
<Relationships xmlns="http://schemas.openxmlformats.org/package/2006/relationships"><Relationship Id="rId3" Type="http://purl.oclc.org/ooxml/officeDocument/relationships/image" Target="../media/image14.png"/><Relationship Id="rId2" Type="http://purl.oclc.org/ooxml/officeDocument/relationships/notesSlide" Target="../notesSlides/notesSlide3.xml"/><Relationship Id="rId1" Type="http://purl.oclc.org/ooxml/officeDocument/relationships/slideLayout" Target="../slideLayouts/slideLayout2.xml"/></Relationships>
</file>

<file path=ppt/slides/_rels/slide3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7.xml.rels><?xml version="1.0" encoding="UTF-8" standalone="yes"?>
<Relationships xmlns="http://schemas.openxmlformats.org/package/2006/relationships"><Relationship Id="rId3" Type="http://purl.oclc.org/ooxml/officeDocument/relationships/image" Target="../media/image15.png"/><Relationship Id="rId2" Type="http://purl.oclc.org/ooxml/officeDocument/relationships/notesSlide" Target="../notesSlides/notesSlide4.xml"/><Relationship Id="rId1" Type="http://purl.oclc.org/ooxml/officeDocument/relationships/slideLayout" Target="../slideLayouts/slideLayout2.xml"/></Relationships>
</file>

<file path=ppt/slides/_rels/slide38.xml.rels><?xml version="1.0" encoding="UTF-8" standalone="yes"?>
<Relationships xmlns="http://schemas.openxmlformats.org/package/2006/relationships"><Relationship Id="rId2" Type="http://purl.oclc.org/ooxml/officeDocument/relationships/image" Target="../media/image16.jpeg"/><Relationship Id="rId1" Type="http://purl.oclc.org/ooxml/officeDocument/relationships/slideLayout" Target="../slideLayouts/slideLayout2.xml"/></Relationships>
</file>

<file path=ppt/slides/_rels/slide39.xml.rels><?xml version="1.0" encoding="UTF-8" standalone="yes"?>
<Relationships xmlns="http://schemas.openxmlformats.org/package/2006/relationships"><Relationship Id="rId2" Type="http://purl.oclc.org/ooxml/officeDocument/relationships/image" Target="../media/image17.jpeg"/><Relationship Id="rId1" Type="http://purl.oclc.org/ooxml/officeDocument/relationships/slideLayout" Target="../slideLayouts/slideLayout2.xml"/></Relationships>
</file>

<file path=ppt/slides/_rels/slide4.xml.rels><?xml version="1.0" encoding="UTF-8" standalone="yes"?>
<Relationships xmlns="http://schemas.openxmlformats.org/package/2006/relationships"><Relationship Id="rId2" Type="http://purl.oclc.org/ooxml/officeDocument/relationships/image" Target="../media/image12.jpeg"/><Relationship Id="rId1" Type="http://purl.oclc.org/ooxml/officeDocument/relationships/slideLayout" Target="../slideLayouts/slideLayout2.xml"/></Relationships>
</file>

<file path=ppt/slides/_rels/slide40.xml.rels><?xml version="1.0" encoding="UTF-8" standalone="yes"?>
<Relationships xmlns="http://schemas.openxmlformats.org/package/2006/relationships"><Relationship Id="rId2" Type="http://purl.oclc.org/ooxml/officeDocument/relationships/image" Target="../media/image18.png"/><Relationship Id="rId1" Type="http://purl.oclc.org/ooxml/officeDocument/relationships/slideLayout" Target="../slideLayouts/slideLayout2.xml"/></Relationships>
</file>

<file path=ppt/slides/_rels/slide41.xml.rels><?xml version="1.0" encoding="UTF-8" standalone="yes"?>
<Relationships xmlns="http://schemas.openxmlformats.org/package/2006/relationships"><Relationship Id="rId2" Type="http://purl.oclc.org/ooxml/officeDocument/relationships/image" Target="../media/image19.png"/><Relationship Id="rId1" Type="http://purl.oclc.org/ooxml/officeDocument/relationships/slideLayout" Target="../slideLayouts/slideLayout2.xml"/></Relationships>
</file>

<file path=ppt/slides/_rels/slide42.xml.rels><?xml version="1.0" encoding="UTF-8" standalone="yes"?>
<Relationships xmlns="http://schemas.openxmlformats.org/package/2006/relationships"><Relationship Id="rId2" Type="http://purl.oclc.org/ooxml/officeDocument/relationships/image" Target="../media/image20.jpeg"/><Relationship Id="rId1" Type="http://purl.oclc.org/ooxml/officeDocument/relationships/slideLayout" Target="../slideLayouts/slideLayout2.xml"/></Relationships>
</file>

<file path=ppt/slides/_rels/slide43.xml.rels><?xml version="1.0" encoding="UTF-8" standalone="yes"?>
<Relationships xmlns="http://schemas.openxmlformats.org/package/2006/relationships"><Relationship Id="rId2" Type="http://purl.oclc.org/ooxml/officeDocument/relationships/image" Target="../media/image21.png"/><Relationship Id="rId1" Type="http://purl.oclc.org/ooxml/officeDocument/relationships/slideLayout" Target="../slideLayouts/slideLayout2.xml"/></Relationships>
</file>

<file path=ppt/slides/_rels/slide44.xml.rels><?xml version="1.0" encoding="UTF-8" standalone="yes"?>
<Relationships xmlns="http://schemas.openxmlformats.org/package/2006/relationships"><Relationship Id="rId2" Type="http://purl.oclc.org/ooxml/officeDocument/relationships/image" Target="../media/image22.png"/><Relationship Id="rId1" Type="http://purl.oclc.org/ooxml/officeDocument/relationships/slideLayout" Target="../slideLayouts/slideLayout2.xml"/></Relationships>
</file>

<file path=ppt/slides/_rels/slide45.xml.rels><?xml version="1.0" encoding="UTF-8" standalone="yes"?>
<Relationships xmlns="http://schemas.openxmlformats.org/package/2006/relationships"><Relationship Id="rId2" Type="http://purl.oclc.org/ooxml/officeDocument/relationships/image" Target="../media/image23.png"/><Relationship Id="rId1" Type="http://purl.oclc.org/ooxml/officeDocument/relationships/slideLayout" Target="../slideLayouts/slideLayout2.xml"/></Relationships>
</file>

<file path=ppt/slides/_rels/slide46.xml.rels><?xml version="1.0" encoding="UTF-8" standalone="yes"?>
<Relationships xmlns="http://schemas.openxmlformats.org/package/2006/relationships"><Relationship Id="rId2" Type="http://purl.oclc.org/ooxml/officeDocument/relationships/image" Target="../media/image24.png"/><Relationship Id="rId1" Type="http://purl.oclc.org/ooxml/officeDocument/relationships/slideLayout" Target="../slideLayouts/slideLayout2.xml"/></Relationships>
</file>

<file path=ppt/slides/_rels/slide47.xml.rels><?xml version="1.0" encoding="UTF-8" standalone="yes"?>
<Relationships xmlns="http://schemas.openxmlformats.org/package/2006/relationships"><Relationship Id="rId2" Type="http://purl.oclc.org/ooxml/officeDocument/relationships/image" Target="../media/image25.png"/><Relationship Id="rId1" Type="http://purl.oclc.org/ooxml/officeDocument/relationships/slideLayout" Target="../slideLayouts/slideLayout2.xml"/></Relationships>
</file>

<file path=ppt/slides/_rels/slide48.xml.rels><?xml version="1.0" encoding="UTF-8" standalone="yes"?>
<Relationships xmlns="http://schemas.openxmlformats.org/package/2006/relationships"><Relationship Id="rId2" Type="http://purl.oclc.org/ooxml/officeDocument/relationships/image" Target="../media/image26.png"/><Relationship Id="rId1" Type="http://purl.oclc.org/ooxml/officeDocument/relationships/slideLayout" Target="../slideLayouts/slideLayout2.xml"/></Relationships>
</file>

<file path=ppt/slides/_rels/slide49.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1.xml.rels><?xml version="1.0" encoding="UTF-8" standalone="yes"?>
<Relationships xmlns="http://schemas.openxmlformats.org/package/2006/relationships"><Relationship Id="rId2" Type="http://purl.oclc.org/ooxml/officeDocument/relationships/image" Target="../media/image27.jpeg"/><Relationship Id="rId1" Type="http://purl.oclc.org/ooxml/officeDocument/relationships/slideLayout" Target="../slideLayouts/slideLayout2.xml"/></Relationships>
</file>

<file path=ppt/slides/_rels/slide52.xml.rels><?xml version="1.0" encoding="UTF-8" standalone="yes"?>
<Relationships xmlns="http://schemas.openxmlformats.org/package/2006/relationships"><Relationship Id="rId3" Type="http://purl.oclc.org/ooxml/officeDocument/relationships/image" Target="../media/image29.png"/><Relationship Id="rId2" Type="http://purl.oclc.org/ooxml/officeDocument/relationships/image" Target="../media/image28.png"/><Relationship Id="rId1" Type="http://purl.oclc.org/ooxml/officeDocument/relationships/slideLayout" Target="../slideLayouts/slideLayout2.xml"/></Relationships>
</file>

<file path=ppt/slides/_rels/slide53.xml.rels><?xml version="1.0" encoding="UTF-8" standalone="yes"?>
<Relationships xmlns="http://schemas.openxmlformats.org/package/2006/relationships"><Relationship Id="rId2" Type="http://purl.oclc.org/ooxml/officeDocument/relationships/image" Target="../media/image30.png"/><Relationship Id="rId1" Type="http://purl.oclc.org/ooxml/officeDocument/relationships/slideLayout" Target="../slideLayouts/slideLayout2.xml"/></Relationships>
</file>

<file path=ppt/slides/_rels/slide54.xml.rels><?xml version="1.0" encoding="UTF-8" standalone="yes"?>
<Relationships xmlns="http://schemas.openxmlformats.org/package/2006/relationships"><Relationship Id="rId2" Type="http://purl.oclc.org/ooxml/officeDocument/relationships/image" Target="../media/image31.png"/><Relationship Id="rId1" Type="http://purl.oclc.org/ooxml/officeDocument/relationships/slideLayout" Target="../slideLayouts/slideLayout2.xml"/></Relationships>
</file>

<file path=ppt/slides/_rels/slide55.xml.rels><?xml version="1.0" encoding="UTF-8" standalone="yes"?>
<Relationships xmlns="http://schemas.openxmlformats.org/package/2006/relationships"><Relationship Id="rId2" Type="http://purl.oclc.org/ooxml/officeDocument/relationships/image" Target="../media/image32.png"/><Relationship Id="rId1" Type="http://purl.oclc.org/ooxml/officeDocument/relationships/slideLayout" Target="../slideLayouts/slideLayout2.xml"/></Relationships>
</file>

<file path=ppt/slides/_rels/slide56.xml.rels><?xml version="1.0" encoding="UTF-8" standalone="yes"?>
<Relationships xmlns="http://schemas.openxmlformats.org/package/2006/relationships"><Relationship Id="rId2" Type="http://purl.oclc.org/ooxml/officeDocument/relationships/image" Target="../media/image33.png"/><Relationship Id="rId1" Type="http://purl.oclc.org/ooxml/officeDocument/relationships/slideLayout" Target="../slideLayouts/slideLayout2.xml"/></Relationships>
</file>

<file path=ppt/slides/_rels/slide5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8.xml.rels><?xml version="1.0" encoding="UTF-8" standalone="yes"?>
<Relationships xmlns="http://schemas.openxmlformats.org/package/2006/relationships"><Relationship Id="rId2" Type="http://purl.oclc.org/ooxml/officeDocument/relationships/image" Target="../media/image34.jpeg"/><Relationship Id="rId1" Type="http://purl.oclc.org/ooxml/officeDocument/relationships/slideLayout" Target="../slideLayouts/slideLayout2.xml"/></Relationships>
</file>

<file path=ppt/slides/_rels/slide59.xml.rels><?xml version="1.0" encoding="UTF-8" standalone="yes"?>
<Relationships xmlns="http://schemas.openxmlformats.org/package/2006/relationships"><Relationship Id="rId2" Type="http://purl.oclc.org/ooxml/officeDocument/relationships/image" Target="../media/image35.png"/><Relationship Id="rId1" Type="http://purl.oclc.org/ooxml/officeDocument/relationships/slideLayout" Target="../slideLayouts/slideLayout2.xml"/></Relationships>
</file>

<file path=ppt/slides/_rels/slide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60.xml.rels><?xml version="1.0" encoding="UTF-8" standalone="yes"?>
<Relationships xmlns="http://schemas.openxmlformats.org/package/2006/relationships"><Relationship Id="rId2" Type="http://purl.oclc.org/ooxml/officeDocument/relationships/image" Target="../media/image36.png"/><Relationship Id="rId1" Type="http://purl.oclc.org/ooxml/officeDocument/relationships/slideLayout" Target="../slideLayouts/slideLayout2.xml"/></Relationships>
</file>

<file path=ppt/slides/_rels/slide61.xml.rels><?xml version="1.0" encoding="UTF-8" standalone="yes"?>
<Relationships xmlns="http://schemas.openxmlformats.org/package/2006/relationships"><Relationship Id="rId3" Type="http://purl.oclc.org/ooxml/officeDocument/relationships/image" Target="../media/image38.png"/><Relationship Id="rId2" Type="http://purl.oclc.org/ooxml/officeDocument/relationships/image" Target="../media/image37.png"/><Relationship Id="rId1" Type="http://purl.oclc.org/ooxml/officeDocument/relationships/slideLayout" Target="../slideLayouts/slideLayout2.xml"/></Relationships>
</file>

<file path=ppt/slides/_rels/slide62.xml.rels><?xml version="1.0" encoding="UTF-8" standalone="yes"?>
<Relationships xmlns="http://schemas.openxmlformats.org/package/2006/relationships"><Relationship Id="rId2" Type="http://purl.oclc.org/ooxml/officeDocument/relationships/image" Target="../media/image39.png"/><Relationship Id="rId1" Type="http://purl.oclc.org/ooxml/officeDocument/relationships/slideLayout" Target="../slideLayouts/slideLayout2.xml"/></Relationships>
</file>

<file path=ppt/slides/_rels/slide63.xml.rels><?xml version="1.0" encoding="UTF-8" standalone="yes"?>
<Relationships xmlns="http://schemas.openxmlformats.org/package/2006/relationships"><Relationship Id="rId2" Type="http://purl.oclc.org/ooxml/officeDocument/relationships/image" Target="../media/image40.png"/><Relationship Id="rId1" Type="http://purl.oclc.org/ooxml/officeDocument/relationships/slideLayout" Target="../slideLayouts/slideLayout2.xml"/></Relationships>
</file>

<file path=ppt/slides/_rels/slide6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65.xml.rels><?xml version="1.0" encoding="UTF-8" standalone="yes"?>
<Relationships xmlns="http://schemas.openxmlformats.org/package/2006/relationships"><Relationship Id="rId2" Type="http://purl.oclc.org/ooxml/officeDocument/relationships/image" Target="../media/image41.jpeg"/><Relationship Id="rId1" Type="http://purl.oclc.org/ooxml/officeDocument/relationships/slideLayout" Target="../slideLayouts/slideLayout2.xml"/></Relationships>
</file>

<file path=ppt/slides/_rels/slide66.xml.rels><?xml version="1.0" encoding="UTF-8" standalone="yes"?>
<Relationships xmlns="http://schemas.openxmlformats.org/package/2006/relationships"><Relationship Id="rId2" Type="http://purl.oclc.org/ooxml/officeDocument/relationships/image" Target="../media/image42.png"/><Relationship Id="rId1" Type="http://purl.oclc.org/ooxml/officeDocument/relationships/slideLayout" Target="../slideLayouts/slideLayout2.xml"/></Relationships>
</file>

<file path=ppt/slides/_rels/slide67.xml.rels><?xml version="1.0" encoding="UTF-8" standalone="yes"?>
<Relationships xmlns="http://schemas.openxmlformats.org/package/2006/relationships"><Relationship Id="rId2" Type="http://purl.oclc.org/ooxml/officeDocument/relationships/image" Target="../media/image43.png"/><Relationship Id="rId1" Type="http://purl.oclc.org/ooxml/officeDocument/relationships/slideLayout" Target="../slideLayouts/slideLayout2.xml"/></Relationships>
</file>

<file path=ppt/slides/_rels/slide68.xml.rels><?xml version="1.0" encoding="UTF-8" standalone="yes"?>
<Relationships xmlns="http://schemas.openxmlformats.org/package/2006/relationships"><Relationship Id="rId2" Type="http://purl.oclc.org/ooxml/officeDocument/relationships/image" Target="../media/image44.png"/><Relationship Id="rId1" Type="http://purl.oclc.org/ooxml/officeDocument/relationships/slideLayout" Target="../slideLayouts/slideLayout2.xml"/></Relationships>
</file>

<file path=ppt/slides/_rels/slide69.xml.rels><?xml version="1.0" encoding="UTF-8" standalone="yes"?>
<Relationships xmlns="http://schemas.openxmlformats.org/package/2006/relationships"><Relationship Id="rId3" Type="http://purl.oclc.org/ooxml/officeDocument/relationships/image" Target="../media/image46.png"/><Relationship Id="rId2" Type="http://purl.oclc.org/ooxml/officeDocument/relationships/image" Target="../media/image45.png"/><Relationship Id="rId1" Type="http://purl.oclc.org/ooxml/officeDocument/relationships/slideLayout" Target="../slideLayouts/slideLayout2.xml"/></Relationships>
</file>

<file path=ppt/slides/_rels/slide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70.xml.rels><?xml version="1.0" encoding="UTF-8" standalone="yes"?>
<Relationships xmlns="http://schemas.openxmlformats.org/package/2006/relationships"><Relationship Id="rId3" Type="http://purl.oclc.org/ooxml/officeDocument/relationships/image" Target="../media/image48.png"/><Relationship Id="rId2" Type="http://purl.oclc.org/ooxml/officeDocument/relationships/image" Target="../media/image47.png"/><Relationship Id="rId1" Type="http://purl.oclc.org/ooxml/officeDocument/relationships/slideLayout" Target="../slideLayouts/slideLayout2.xml"/></Relationships>
</file>

<file path=ppt/slides/_rels/slide71.xml.rels><?xml version="1.0" encoding="UTF-8" standalone="yes"?>
<Relationships xmlns="http://schemas.openxmlformats.org/package/2006/relationships"><Relationship Id="rId2" Type="http://purl.oclc.org/ooxml/officeDocument/relationships/image" Target="../media/image49.png"/><Relationship Id="rId1" Type="http://purl.oclc.org/ooxml/officeDocument/relationships/slideLayout" Target="../slideLayouts/slideLayout2.xml"/></Relationships>
</file>

<file path=ppt/slides/_rels/slide72.xml.rels><?xml version="1.0" encoding="UTF-8" standalone="yes"?>
<Relationships xmlns="http://schemas.openxmlformats.org/package/2006/relationships"><Relationship Id="rId2" Type="http://purl.oclc.org/ooxml/officeDocument/relationships/image" Target="../media/image50.png"/><Relationship Id="rId1" Type="http://purl.oclc.org/ooxml/officeDocument/relationships/slideLayout" Target="../slideLayouts/slideLayout2.xml"/></Relationships>
</file>

<file path=ppt/slides/_rels/slide73.xml.rels><?xml version="1.0" encoding="UTF-8" standalone="yes"?>
<Relationships xmlns="http://schemas.openxmlformats.org/package/2006/relationships"><Relationship Id="rId2" Type="http://purl.oclc.org/ooxml/officeDocument/relationships/image" Target="../media/image51.png"/><Relationship Id="rId1" Type="http://purl.oclc.org/ooxml/officeDocument/relationships/slideLayout" Target="../slideLayouts/slideLayout2.xml"/></Relationships>
</file>

<file path=ppt/slides/_rels/slide74.xml.rels><?xml version="1.0" encoding="UTF-8" standalone="yes"?>
<Relationships xmlns="http://schemas.openxmlformats.org/package/2006/relationships"><Relationship Id="rId2" Type="http://purl.oclc.org/ooxml/officeDocument/relationships/image" Target="../media/image52.png"/><Relationship Id="rId1" Type="http://purl.oclc.org/ooxml/officeDocument/relationships/slideLayout" Target="../slideLayouts/slideLayout2.xml"/></Relationships>
</file>

<file path=ppt/slides/_rels/slide7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76.xml.rels><?xml version="1.0" encoding="UTF-8" standalone="yes"?>
<Relationships xmlns="http://schemas.openxmlformats.org/package/2006/relationships"><Relationship Id="rId3" Type="http://purl.oclc.org/ooxml/officeDocument/relationships/image" Target="../media/image14.png"/><Relationship Id="rId2" Type="http://purl.oclc.org/ooxml/officeDocument/relationships/notesSlide" Target="../notesSlides/notesSlide5.xml"/><Relationship Id="rId1" Type="http://purl.oclc.org/ooxml/officeDocument/relationships/slideLayout" Target="../slideLayouts/slideLayout2.xml"/></Relationships>
</file>

<file path=ppt/slides/_rels/slide77.xml.rels><?xml version="1.0" encoding="UTF-8" standalone="yes"?>
<Relationships xmlns="http://schemas.openxmlformats.org/package/2006/relationships"><Relationship Id="rId2" Type="http://purl.oclc.org/ooxml/officeDocument/relationships/notesSlide" Target="../notesSlides/notesSlide6.xml"/><Relationship Id="rId1" Type="http://purl.oclc.org/ooxml/officeDocument/relationships/slideLayout" Target="../slideLayouts/slideLayout2.xml"/></Relationships>
</file>

<file path=ppt/slides/_rels/slide7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79.xml.rels><?xml version="1.0" encoding="UTF-8" standalone="yes"?>
<Relationships xmlns="http://schemas.openxmlformats.org/package/2006/relationships"><Relationship Id="rId2" Type="http://purl.oclc.org/ooxml/officeDocument/relationships/image" Target="../media/image53.png"/><Relationship Id="rId1" Type="http://purl.oclc.org/ooxml/officeDocument/relationships/slideLayout" Target="../slideLayouts/slideLayout2.xml"/></Relationships>
</file>

<file path=ppt/slides/_rels/slide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80.xml.rels><?xml version="1.0" encoding="UTF-8" standalone="yes"?>
<Relationships xmlns="http://schemas.openxmlformats.org/package/2006/relationships"><Relationship Id="rId2" Type="http://purl.oclc.org/ooxml/officeDocument/relationships/image" Target="../media/image54.png"/><Relationship Id="rId1" Type="http://purl.oclc.org/ooxml/officeDocument/relationships/slideLayout" Target="../slideLayouts/slideLayout2.xml"/></Relationships>
</file>

<file path=ppt/slides/_rels/slide81.xml.rels><?xml version="1.0" encoding="UTF-8" standalone="yes"?>
<Relationships xmlns="http://schemas.openxmlformats.org/package/2006/relationships"><Relationship Id="rId2" Type="http://purl.oclc.org/ooxml/officeDocument/relationships/image" Target="../media/image55.png"/><Relationship Id="rId1" Type="http://purl.oclc.org/ooxml/officeDocument/relationships/slideLayout" Target="../slideLayouts/slideLayout2.xml"/></Relationships>
</file>

<file path=ppt/slides/_rels/slide82.xml.rels><?xml version="1.0" encoding="UTF-8" standalone="yes"?>
<Relationships xmlns="http://schemas.openxmlformats.org/package/2006/relationships"><Relationship Id="rId2" Type="http://purl.oclc.org/ooxml/officeDocument/relationships/image" Target="../media/image56.png"/><Relationship Id="rId1" Type="http://purl.oclc.org/ooxml/officeDocument/relationships/slideLayout" Target="../slideLayouts/slideLayout2.xml"/></Relationships>
</file>

<file path=ppt/slides/_rels/slide83.xml.rels><?xml version="1.0" encoding="UTF-8" standalone="yes"?>
<Relationships xmlns="http://schemas.openxmlformats.org/package/2006/relationships"><Relationship Id="rId2" Type="http://purl.oclc.org/ooxml/officeDocument/relationships/image" Target="../media/image57.png"/><Relationship Id="rId1" Type="http://purl.oclc.org/ooxml/officeDocument/relationships/slideLayout" Target="../slideLayouts/slideLayout2.xml"/></Relationships>
</file>

<file path=ppt/slides/_rels/slide84.xml.rels><?xml version="1.0" encoding="UTF-8" standalone="yes"?>
<Relationships xmlns="http://schemas.openxmlformats.org/package/2006/relationships"><Relationship Id="rId2" Type="http://purl.oclc.org/ooxml/officeDocument/relationships/image" Target="../media/image58.png"/><Relationship Id="rId1" Type="http://purl.oclc.org/ooxml/officeDocument/relationships/slideLayout" Target="../slideLayouts/slideLayout2.xml"/></Relationships>
</file>

<file path=ppt/slides/_rels/slide85.xml.rels><?xml version="1.0" encoding="UTF-8" standalone="yes"?>
<Relationships xmlns="http://schemas.openxmlformats.org/package/2006/relationships"><Relationship Id="rId3" Type="http://purl.oclc.org/ooxml/officeDocument/relationships/image" Target="../media/image60.png"/><Relationship Id="rId2" Type="http://purl.oclc.org/ooxml/officeDocument/relationships/image" Target="../media/image59.png"/><Relationship Id="rId1" Type="http://purl.oclc.org/ooxml/officeDocument/relationships/slideLayout" Target="../slideLayouts/slideLayout2.xml"/></Relationships>
</file>

<file path=ppt/slides/_rels/slide86.xml.rels><?xml version="1.0" encoding="UTF-8" standalone="yes"?>
<Relationships xmlns="http://schemas.openxmlformats.org/package/2006/relationships"><Relationship Id="rId2" Type="http://purl.oclc.org/ooxml/officeDocument/relationships/image" Target="../media/image61.png"/><Relationship Id="rId1" Type="http://purl.oclc.org/ooxml/officeDocument/relationships/slideLayout" Target="../slideLayouts/slideLayout2.xml"/></Relationships>
</file>

<file path=ppt/slides/_rels/slide87.xml.rels><?xml version="1.0" encoding="UTF-8" standalone="yes"?>
<Relationships xmlns="http://schemas.openxmlformats.org/package/2006/relationships"><Relationship Id="rId2" Type="http://purl.oclc.org/ooxml/officeDocument/relationships/image" Target="../media/image62.png"/><Relationship Id="rId1" Type="http://purl.oclc.org/ooxml/officeDocument/relationships/slideLayout" Target="../slideLayouts/slideLayout2.xml"/></Relationships>
</file>

<file path=ppt/slides/_rels/slide88.xml.rels><?xml version="1.0" encoding="UTF-8" standalone="yes"?>
<Relationships xmlns="http://schemas.openxmlformats.org/package/2006/relationships"><Relationship Id="rId2" Type="http://purl.oclc.org/ooxml/officeDocument/relationships/image" Target="../media/image63.png"/><Relationship Id="rId1" Type="http://purl.oclc.org/ooxml/officeDocument/relationships/slideLayout" Target="../slideLayouts/slideLayout2.xml"/></Relationships>
</file>

<file path=ppt/slides/_rels/slide89.xml.rels><?xml version="1.0" encoding="UTF-8" standalone="yes"?>
<Relationships xmlns="http://schemas.openxmlformats.org/package/2006/relationships"><Relationship Id="rId2" Type="http://purl.oclc.org/ooxml/officeDocument/relationships/image" Target="../media/image64.png"/><Relationship Id="rId1" Type="http://purl.oclc.org/ooxml/officeDocument/relationships/slideLayout" Target="../slideLayouts/slideLayout2.xml"/></Relationships>
</file>

<file path=ppt/slides/_rels/slide9.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0.xml.rels><?xml version="1.0" encoding="UTF-8" standalone="yes"?>
<Relationships xmlns="http://schemas.openxmlformats.org/package/2006/relationships"><Relationship Id="rId2" Type="http://purl.oclc.org/ooxml/officeDocument/relationships/image" Target="../media/image65.png"/><Relationship Id="rId1" Type="http://purl.oclc.org/ooxml/officeDocument/relationships/slideLayout" Target="../slideLayouts/slideLayout2.xml"/></Relationships>
</file>

<file path=ppt/slides/_rels/slide91.xml.rels><?xml version="1.0" encoding="UTF-8" standalone="yes"?>
<Relationships xmlns="http://schemas.openxmlformats.org/package/2006/relationships"><Relationship Id="rId2" Type="http://purl.oclc.org/ooxml/officeDocument/relationships/image" Target="../media/image66.png"/><Relationship Id="rId1" Type="http://purl.oclc.org/ooxml/officeDocument/relationships/slideLayout" Target="../slideLayouts/slideLayout2.xml"/></Relationships>
</file>

<file path=ppt/slides/_rels/slide9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3.xml.rels><?xml version="1.0" encoding="UTF-8" standalone="yes"?>
<Relationships xmlns="http://schemas.openxmlformats.org/package/2006/relationships"><Relationship Id="rId3" Type="http://purl.oclc.org/ooxml/officeDocument/relationships/image" Target="../media/image14.png"/><Relationship Id="rId2" Type="http://purl.oclc.org/ooxml/officeDocument/relationships/notesSlide" Target="../notesSlides/notesSlide7.xml"/><Relationship Id="rId1" Type="http://purl.oclc.org/ooxml/officeDocument/relationships/slideLayout" Target="../slideLayouts/slideLayout2.xml"/></Relationships>
</file>

<file path=ppt/slides/_rels/slide94.xml.rels><?xml version="1.0" encoding="UTF-8" standalone="yes"?>
<Relationships xmlns="http://schemas.openxmlformats.org/package/2006/relationships"><Relationship Id="rId2" Type="http://purl.oclc.org/ooxml/officeDocument/relationships/notesSlide" Target="../notesSlides/notesSlide8.xml"/><Relationship Id="rId1" Type="http://purl.oclc.org/ooxml/officeDocument/relationships/slideLayout" Target="../slideLayouts/slideLayout2.xml"/></Relationships>
</file>

<file path=ppt/slides/_rels/slide9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99.xml.rels><?xml version="1.0" encoding="UTF-8" standalone="yes"?>
<Relationships xmlns="http://schemas.openxmlformats.org/package/2006/relationships"><Relationship Id="rId1" Type="http://purl.oclc.org/ooxml/officeDocument/relationships/slideLayout" Target="../slideLayouts/slideLayout2.xml"/></Relationships>
</file>

<file path=ppt/slides/slide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08AD61-7865-BDFB-9A5E-64B2A94E3E8C}"/>
              </a:ext>
            </a:extLst>
          </p:cNvPr>
          <p:cNvSpPr>
            <a:spLocks noGrp="1"/>
          </p:cNvSpPr>
          <p:nvPr>
            <p:ph type="ctrTitle"/>
          </p:nvPr>
        </p:nvSpPr>
        <p:spPr>
          <a:xfrm>
            <a:off x="703400" y="908651"/>
            <a:ext cx="4937004" cy="4058682"/>
          </a:xfrm>
        </p:spPr>
        <p:txBody>
          <a:bodyPr anchor="t">
            <a:normAutofit/>
          </a:bodyPr>
          <a:lstStyle/>
          <a:p>
            <a:r>
              <a:rPr lang="es-ES" sz="6500"/>
              <a:t>CLEAN CODE .NET</a:t>
            </a:r>
          </a:p>
        </p:txBody>
      </p:sp>
      <p:sp>
        <p:nvSpPr>
          <p:cNvPr id="3" name="Subtítulo 2">
            <a:extLst>
              <a:ext uri="{FF2B5EF4-FFF2-40B4-BE49-F238E27FC236}">
                <a16:creationId xmlns:a16="http://schemas.microsoft.com/office/drawing/2014/main" id="{A227AA33-D978-6DD0-235B-0A7B6E5C2197}"/>
              </a:ext>
            </a:extLst>
          </p:cNvPr>
          <p:cNvSpPr>
            <a:spLocks noGrp="1"/>
          </p:cNvSpPr>
          <p:nvPr>
            <p:ph type="subTitle" idx="1"/>
          </p:nvPr>
        </p:nvSpPr>
        <p:spPr>
          <a:xfrm>
            <a:off x="703400" y="5103862"/>
            <a:ext cx="4172757" cy="845487"/>
          </a:xfrm>
        </p:spPr>
        <p:txBody>
          <a:bodyPr anchor="b">
            <a:normAutofit/>
          </a:bodyPr>
          <a:lstStyle/>
          <a:p>
            <a:endParaRPr lang="es-ES"/>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3" descr="Representación del código informático.">
            <a:extLst>
              <a:ext uri="{FF2B5EF4-FFF2-40B4-BE49-F238E27FC236}">
                <a16:creationId xmlns:a16="http://schemas.microsoft.com/office/drawing/2014/main" id="{A488E0E4-C00F-3369-2AF8-A443155FD443}"/>
              </a:ext>
            </a:extLst>
          </p:cNvPr>
          <p:cNvPicPr>
            <a:picLocks noChangeAspect="1"/>
          </p:cNvPicPr>
          <p:nvPr/>
        </p:nvPicPr>
        <p:blipFill>
          <a:blip r:embed="rId2"/>
          <a:srcRect l="32.095%" r="20.008%"/>
          <a:stretch>
            <a:fillRect/>
          </a:stretch>
        </p:blipFill>
        <p:spPr>
          <a:xfrm>
            <a:off x="6326272" y="10"/>
            <a:ext cx="5865727" cy="6857990"/>
          </a:xfrm>
          <a:prstGeom prst="rect">
            <a:avLst/>
          </a:prstGeom>
        </p:spPr>
      </p:pic>
    </p:spTree>
    <p:extLst>
      <p:ext uri="{BB962C8B-B14F-4D97-AF65-F5344CB8AC3E}">
        <p14:creationId xmlns:p14="http://schemas.microsoft.com/office/powerpoint/2010/main" val="17557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D3D632E-A2D0-8315-8410-C73294623A59}"/>
              </a:ext>
            </a:extLst>
          </p:cNvPr>
          <p:cNvSpPr>
            <a:spLocks noGrp="1"/>
          </p:cNvSpPr>
          <p:nvPr>
            <p:ph type="title"/>
          </p:nvPr>
        </p:nvSpPr>
        <p:spPr>
          <a:xfrm>
            <a:off x="702129" y="914760"/>
            <a:ext cx="2806615" cy="3543764"/>
          </a:xfrm>
        </p:spPr>
        <p:txBody>
          <a:bodyPr>
            <a:normAutofit/>
          </a:bodyPr>
          <a:lstStyle/>
          <a:p>
            <a:pPr fontAlgn="base"/>
            <a:r>
              <a:rPr lang="en-US" sz="2500"/>
              <a:t>Uses highly descriptive variable names</a:t>
            </a:r>
            <a:br>
              <a:rPr lang="en-US" sz="2500"/>
            </a:br>
            <a:br>
              <a:rPr lang="en-US" sz="2500"/>
            </a:br>
            <a:endParaRPr lang="es-ES" sz="2500"/>
          </a:p>
        </p:txBody>
      </p:sp>
      <p:sp>
        <p:nvSpPr>
          <p:cNvPr id="3" name="Marcador de contenido 2">
            <a:extLst>
              <a:ext uri="{FF2B5EF4-FFF2-40B4-BE49-F238E27FC236}">
                <a16:creationId xmlns:a16="http://schemas.microsoft.com/office/drawing/2014/main" id="{16D94CD9-FC6E-3CA1-52BD-395BFEBB497D}"/>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s-ES" sz="1400" b="1" dirty="0" err="1"/>
              <a:t>Bad</a:t>
            </a:r>
            <a:r>
              <a:rPr lang="es-ES" sz="1400" b="1" dirty="0"/>
              <a:t> </a:t>
            </a:r>
            <a:r>
              <a:rPr lang="es-ES" sz="1400" b="1" dirty="0" err="1"/>
              <a:t>way</a:t>
            </a:r>
            <a:r>
              <a:rPr lang="es-ES" sz="1400" b="1" dirty="0"/>
              <a:t>:</a:t>
            </a:r>
            <a:endParaRPr lang="es-ES" sz="1400" dirty="0"/>
          </a:p>
          <a:p>
            <a:pPr marL="0" indent="0" fontAlgn="base">
              <a:lnSpc>
                <a:spcPct val="100%"/>
              </a:lnSpc>
              <a:buNone/>
            </a:pPr>
            <a:r>
              <a:rPr lang="es-ES" sz="1400" dirty="0" err="1"/>
              <a:t>const</a:t>
            </a:r>
            <a:r>
              <a:rPr lang="es-ES" sz="1400" dirty="0"/>
              <a:t> </a:t>
            </a:r>
            <a:r>
              <a:rPr lang="es-ES" sz="1400" dirty="0" err="1"/>
              <a:t>address</a:t>
            </a:r>
            <a:r>
              <a:rPr lang="es-ES" sz="1400" dirty="0"/>
              <a:t> = "One Infinite </a:t>
            </a:r>
            <a:r>
              <a:rPr lang="es-ES" sz="1400" dirty="0" err="1"/>
              <a:t>Loop</a:t>
            </a:r>
            <a:r>
              <a:rPr lang="es-ES" sz="1400" dirty="0"/>
              <a:t>, Cupertino 95014";</a:t>
            </a:r>
          </a:p>
          <a:p>
            <a:pPr marL="0" indent="0" fontAlgn="base">
              <a:lnSpc>
                <a:spcPct val="100%"/>
              </a:lnSpc>
              <a:buNone/>
            </a:pPr>
            <a:r>
              <a:rPr lang="es-ES" sz="1400" dirty="0" err="1"/>
              <a:t>var</a:t>
            </a:r>
            <a:r>
              <a:rPr lang="es-ES" sz="1400" dirty="0"/>
              <a:t> </a:t>
            </a:r>
            <a:r>
              <a:rPr lang="es-ES" sz="1400" dirty="0" err="1"/>
              <a:t>cityZipCodeRegex</a:t>
            </a:r>
            <a:r>
              <a:rPr lang="es-ES" sz="1400" dirty="0"/>
              <a:t> = new </a:t>
            </a:r>
            <a:r>
              <a:rPr lang="es-ES" sz="1400" dirty="0" err="1"/>
              <a:t>Regex</a:t>
            </a:r>
            <a:r>
              <a:rPr lang="es-ES" sz="1400" dirty="0"/>
              <a:t>(@"/ ^[^,\\] +[,\\\s] + (.+?)\s * (\d{ 5 })?$/").</a:t>
            </a:r>
            <a:r>
              <a:rPr lang="es-ES" sz="1400" dirty="0" err="1"/>
              <a:t>Matches</a:t>
            </a:r>
            <a:r>
              <a:rPr lang="es-ES" sz="1400" dirty="0"/>
              <a:t>(</a:t>
            </a:r>
            <a:r>
              <a:rPr lang="es-ES" sz="1400" dirty="0" err="1"/>
              <a:t>address</a:t>
            </a:r>
            <a:r>
              <a:rPr lang="es-ES" sz="1400" dirty="0"/>
              <a:t>);</a:t>
            </a:r>
          </a:p>
          <a:p>
            <a:pPr marL="0" indent="0" fontAlgn="base">
              <a:lnSpc>
                <a:spcPct val="100%"/>
              </a:lnSpc>
              <a:buNone/>
            </a:pPr>
            <a:r>
              <a:rPr lang="es-ES" sz="1400" dirty="0" err="1"/>
              <a:t>saveCityZipCode</a:t>
            </a:r>
            <a:r>
              <a:rPr lang="es-ES" sz="1400" dirty="0"/>
              <a:t>(</a:t>
            </a:r>
          </a:p>
          <a:p>
            <a:pPr marL="0" indent="0" fontAlgn="base">
              <a:lnSpc>
                <a:spcPct val="100%"/>
              </a:lnSpc>
              <a:buNone/>
            </a:pPr>
            <a:r>
              <a:rPr lang="es-ES" sz="1400" dirty="0"/>
              <a:t>  </a:t>
            </a:r>
            <a:r>
              <a:rPr lang="es-ES" sz="1400" dirty="0" err="1"/>
              <a:t>cityZipCodeRegex</a:t>
            </a:r>
            <a:r>
              <a:rPr lang="es-ES" sz="1400" dirty="0"/>
              <a:t>[0].</a:t>
            </a:r>
            <a:r>
              <a:rPr lang="es-ES" sz="1400" dirty="0" err="1"/>
              <a:t>Value</a:t>
            </a:r>
            <a:r>
              <a:rPr lang="es-ES" sz="1400" dirty="0"/>
              <a:t>,</a:t>
            </a:r>
          </a:p>
          <a:p>
            <a:pPr marL="0" indent="0" fontAlgn="base">
              <a:lnSpc>
                <a:spcPct val="100%"/>
              </a:lnSpc>
              <a:buNone/>
            </a:pPr>
            <a:r>
              <a:rPr lang="es-ES" sz="1400" dirty="0"/>
              <a:t>  </a:t>
            </a:r>
            <a:r>
              <a:rPr lang="es-ES" sz="1400" dirty="0" err="1"/>
              <a:t>cityZipCodeRegex</a:t>
            </a:r>
            <a:r>
              <a:rPr lang="es-ES" sz="1400" dirty="0"/>
              <a:t>[1].</a:t>
            </a:r>
            <a:r>
              <a:rPr lang="es-ES" sz="1400" dirty="0" err="1"/>
              <a:t>Value</a:t>
            </a:r>
            <a:endParaRPr lang="es-ES" sz="1400" dirty="0"/>
          </a:p>
          <a:p>
            <a:pPr marL="0" indent="0" fontAlgn="base">
              <a:lnSpc>
                <a:spcPct val="100%"/>
              </a:lnSpc>
              <a:buNone/>
            </a:pPr>
            <a:r>
              <a:rPr lang="es-ES" sz="1400" dirty="0"/>
              <a:t>);</a:t>
            </a:r>
          </a:p>
          <a:p>
            <a:pPr marL="0" indent="0" fontAlgn="base">
              <a:lnSpc>
                <a:spcPct val="100%"/>
              </a:lnSpc>
              <a:buNone/>
            </a:pPr>
            <a:r>
              <a:rPr lang="es-ES" sz="1400" b="1" dirty="0"/>
              <a:t>Good </a:t>
            </a:r>
            <a:r>
              <a:rPr lang="es-ES" sz="1400" b="1" dirty="0" err="1"/>
              <a:t>way</a:t>
            </a:r>
            <a:r>
              <a:rPr lang="es-ES" sz="1400" b="1" dirty="0"/>
              <a:t>:</a:t>
            </a:r>
            <a:endParaRPr lang="es-ES" sz="1400" dirty="0"/>
          </a:p>
          <a:p>
            <a:pPr marL="0" indent="0" fontAlgn="base">
              <a:lnSpc>
                <a:spcPct val="100%"/>
              </a:lnSpc>
              <a:buNone/>
            </a:pPr>
            <a:r>
              <a:rPr lang="es-ES" sz="1400" dirty="0" err="1"/>
              <a:t>var</a:t>
            </a:r>
            <a:r>
              <a:rPr lang="es-ES" sz="1400" dirty="0"/>
              <a:t> </a:t>
            </a:r>
            <a:r>
              <a:rPr lang="es-ES" sz="1400" dirty="0" err="1"/>
              <a:t>address</a:t>
            </a:r>
            <a:r>
              <a:rPr lang="es-ES" sz="1400" dirty="0"/>
              <a:t> = "One Infinite </a:t>
            </a:r>
            <a:r>
              <a:rPr lang="es-ES" sz="1400" dirty="0" err="1"/>
              <a:t>Loop</a:t>
            </a:r>
            <a:r>
              <a:rPr lang="es-ES" sz="1400" dirty="0"/>
              <a:t>, Cupertino 95014";</a:t>
            </a:r>
          </a:p>
          <a:p>
            <a:pPr marL="0" indent="0" fontAlgn="base">
              <a:lnSpc>
                <a:spcPct val="100%"/>
              </a:lnSpc>
              <a:buNone/>
            </a:pPr>
            <a:r>
              <a:rPr lang="es-ES" sz="1400" dirty="0" err="1"/>
              <a:t>var</a:t>
            </a:r>
            <a:r>
              <a:rPr lang="es-ES" sz="1400" dirty="0"/>
              <a:t> </a:t>
            </a:r>
            <a:r>
              <a:rPr lang="es-ES" sz="1400" dirty="0" err="1"/>
              <a:t>cityZipCodeRegex</a:t>
            </a:r>
            <a:r>
              <a:rPr lang="es-ES" sz="1400" dirty="0"/>
              <a:t> = new </a:t>
            </a:r>
            <a:r>
              <a:rPr lang="es-ES" sz="1400" dirty="0" err="1"/>
              <a:t>Regex</a:t>
            </a:r>
            <a:r>
              <a:rPr lang="es-ES" sz="1400" dirty="0"/>
              <a:t>(@"/ ^[^,\\] +[,\\\s] + (.+?)\s * (\d{ 5 })?$/").</a:t>
            </a:r>
            <a:r>
              <a:rPr lang="es-ES" sz="1400" dirty="0" err="1"/>
              <a:t>Matches</a:t>
            </a:r>
            <a:r>
              <a:rPr lang="es-ES" sz="1400" dirty="0"/>
              <a:t>(</a:t>
            </a:r>
            <a:r>
              <a:rPr lang="es-ES" sz="1400" dirty="0" err="1"/>
              <a:t>address</a:t>
            </a:r>
            <a:r>
              <a:rPr lang="es-ES" sz="1400" dirty="0"/>
              <a:t>);</a:t>
            </a:r>
          </a:p>
          <a:p>
            <a:pPr marL="0" indent="0" fontAlgn="base">
              <a:lnSpc>
                <a:spcPct val="100%"/>
              </a:lnSpc>
              <a:buNone/>
            </a:pPr>
            <a:r>
              <a:rPr lang="es-ES" sz="1400" dirty="0" err="1"/>
              <a:t>var</a:t>
            </a:r>
            <a:r>
              <a:rPr lang="es-ES" sz="1400" dirty="0"/>
              <a:t> </a:t>
            </a:r>
            <a:r>
              <a:rPr lang="es-ES" sz="1400" dirty="0" err="1"/>
              <a:t>city</a:t>
            </a:r>
            <a:r>
              <a:rPr lang="es-ES" sz="1400" dirty="0"/>
              <a:t> = </a:t>
            </a:r>
            <a:r>
              <a:rPr lang="es-ES" sz="1400" dirty="0" err="1"/>
              <a:t>cityZipCodeRegex</a:t>
            </a:r>
            <a:r>
              <a:rPr lang="es-ES" sz="1400" dirty="0"/>
              <a:t>[0].</a:t>
            </a:r>
            <a:r>
              <a:rPr lang="es-ES" sz="1400" dirty="0" err="1"/>
              <a:t>Value</a:t>
            </a:r>
            <a:r>
              <a:rPr lang="es-ES" sz="1400" dirty="0"/>
              <a:t>;</a:t>
            </a:r>
          </a:p>
          <a:p>
            <a:pPr marL="0" indent="0" fontAlgn="base">
              <a:lnSpc>
                <a:spcPct val="100%"/>
              </a:lnSpc>
              <a:buNone/>
            </a:pPr>
            <a:r>
              <a:rPr lang="es-ES" sz="1400" dirty="0" err="1"/>
              <a:t>var</a:t>
            </a:r>
            <a:r>
              <a:rPr lang="es-ES" sz="1400" dirty="0"/>
              <a:t> </a:t>
            </a:r>
            <a:r>
              <a:rPr lang="es-ES" sz="1400" dirty="0" err="1"/>
              <a:t>zipCode</a:t>
            </a:r>
            <a:r>
              <a:rPr lang="es-ES" sz="1400" dirty="0"/>
              <a:t> = </a:t>
            </a:r>
            <a:r>
              <a:rPr lang="es-ES" sz="1400" dirty="0" err="1"/>
              <a:t>cityZipCodeRegex</a:t>
            </a:r>
            <a:r>
              <a:rPr lang="es-ES" sz="1400" dirty="0"/>
              <a:t>[1].</a:t>
            </a:r>
            <a:r>
              <a:rPr lang="es-ES" sz="1400" dirty="0" err="1"/>
              <a:t>Value</a:t>
            </a:r>
            <a:r>
              <a:rPr lang="es-ES" sz="1400" dirty="0"/>
              <a:t>;</a:t>
            </a:r>
          </a:p>
          <a:p>
            <a:pPr marL="0" indent="0" fontAlgn="base">
              <a:lnSpc>
                <a:spcPct val="100%"/>
              </a:lnSpc>
              <a:buNone/>
            </a:pPr>
            <a:r>
              <a:rPr lang="es-ES" sz="1400" dirty="0" err="1"/>
              <a:t>saveCityZipCode</a:t>
            </a:r>
            <a:r>
              <a:rPr lang="es-ES" sz="1400" dirty="0"/>
              <a:t>(</a:t>
            </a:r>
            <a:r>
              <a:rPr lang="es-ES" sz="1400" dirty="0" err="1"/>
              <a:t>city</a:t>
            </a:r>
            <a:r>
              <a:rPr lang="es-ES" sz="1400" dirty="0"/>
              <a:t>, </a:t>
            </a:r>
            <a:r>
              <a:rPr lang="es-ES" sz="1400" dirty="0" err="1"/>
              <a:t>zipCode</a:t>
            </a:r>
            <a:r>
              <a:rPr lang="es-ES" sz="1400" dirty="0"/>
              <a:t>);</a:t>
            </a:r>
          </a:p>
          <a:p>
            <a:pPr>
              <a:lnSpc>
                <a:spcPct val="100%"/>
              </a:lnSpc>
            </a:pPr>
            <a:endParaRPr lang="es-ES" sz="1400" dirty="0"/>
          </a:p>
        </p:txBody>
      </p:sp>
    </p:spTree>
    <p:extLst>
      <p:ext uri="{BB962C8B-B14F-4D97-AF65-F5344CB8AC3E}">
        <p14:creationId xmlns:p14="http://schemas.microsoft.com/office/powerpoint/2010/main" val="2965257947"/>
      </p:ext>
    </p:extLst>
  </p:cSld>
  <p:clrMapOvr>
    <a:masterClrMapping/>
  </p:clrMapOvr>
</p:sld>
</file>

<file path=ppt/slides/slide10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5184E4-C93A-4E34-8365-1886AAC5D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81337B-BFFB-5BF0-8521-40F24D673324}"/>
              </a:ext>
            </a:extLst>
          </p:cNvPr>
          <p:cNvSpPr>
            <a:spLocks noGrp="1"/>
          </p:cNvSpPr>
          <p:nvPr>
            <p:ph type="title"/>
          </p:nvPr>
        </p:nvSpPr>
        <p:spPr>
          <a:xfrm>
            <a:off x="704088" y="554762"/>
            <a:ext cx="3623818" cy="4559890"/>
          </a:xfrm>
        </p:spPr>
        <p:txBody>
          <a:bodyPr>
            <a:normAutofit/>
          </a:bodyPr>
          <a:lstStyle/>
          <a:p>
            <a:r>
              <a:rPr lang="en-US" b="1" dirty="0"/>
              <a:t>Parallelism and the power of modern CPUs</a:t>
            </a:r>
            <a:br>
              <a:rPr lang="en-US" b="1" dirty="0"/>
            </a:br>
            <a:br>
              <a:rPr lang="en-US" dirty="0"/>
            </a:br>
            <a:endParaRPr lang="es-ES" dirty="0"/>
          </a:p>
        </p:txBody>
      </p:sp>
      <p:cxnSp>
        <p:nvCxnSpPr>
          <p:cNvPr id="11" name="Straight Connector 10">
            <a:extLst>
              <a:ext uri="{FF2B5EF4-FFF2-40B4-BE49-F238E27FC236}">
                <a16:creationId xmlns:a16="http://schemas.microsoft.com/office/drawing/2014/main" id="{8AB0D40B-37F7-4F1F-B956-AFC12066AB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68972" y="723901"/>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Marcador de contenido 2">
            <a:extLst>
              <a:ext uri="{FF2B5EF4-FFF2-40B4-BE49-F238E27FC236}">
                <a16:creationId xmlns:a16="http://schemas.microsoft.com/office/drawing/2014/main" id="{EE8251C6-B967-E7D2-9C1E-E9B761DFACB5}"/>
              </a:ext>
            </a:extLst>
          </p:cNvPr>
          <p:cNvGraphicFramePr>
            <a:graphicFrameLocks noGrp="1"/>
          </p:cNvGraphicFramePr>
          <p:nvPr>
            <p:ph idx="1"/>
            <p:extLst>
              <p:ext uri="{D42A27DB-BD31-4B8C-83A1-F6EECF244321}">
                <p14:modId xmlns:p14="http://schemas.microsoft.com/office/powerpoint/2010/main" val="2627406848"/>
              </p:ext>
            </p:extLst>
          </p:nvPr>
        </p:nvGraphicFramePr>
        <p:xfrm>
          <a:off x="5715000" y="723900"/>
          <a:ext cx="5715000" cy="5410200"/>
        </p:xfrm>
        <a:graphic>
          <a:graphicData uri="http://purl.oclc.org/ooxml/drawingml/diagram">
            <dgm:relIds xmlns:dgm="http://purl.oclc.org/ooxml/drawingml/diagram" xmlns:r="http://purl.oclc.org/ooxml/officeDocument/relationships" r:dm="rId2" r:lo="rId3" r:qs="rId4" r:cs="rId5"/>
          </a:graphicData>
        </a:graphic>
      </p:graphicFrame>
    </p:spTree>
    <p:extLst>
      <p:ext uri="{BB962C8B-B14F-4D97-AF65-F5344CB8AC3E}">
        <p14:creationId xmlns:p14="http://schemas.microsoft.com/office/powerpoint/2010/main" val="1006897961"/>
      </p:ext>
    </p:extLst>
  </p:cSld>
  <p:clrMapOvr>
    <a:masterClrMapping/>
  </p:clrMapOvr>
</p:sld>
</file>

<file path=ppt/slides/slide10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7F1C5C6-66C1-9EBA-EA4C-5E98A40B2FEA}"/>
              </a:ext>
            </a:extLst>
          </p:cNvPr>
          <p:cNvSpPr>
            <a:spLocks noGrp="1"/>
          </p:cNvSpPr>
          <p:nvPr>
            <p:ph idx="1"/>
          </p:nvPr>
        </p:nvSpPr>
        <p:spPr>
          <a:xfrm>
            <a:off x="3843866" y="905256"/>
            <a:ext cx="7644046" cy="5256243"/>
          </a:xfrm>
        </p:spPr>
        <p:txBody>
          <a:bodyPr>
            <a:normAutofit/>
          </a:bodyPr>
          <a:lstStyle/>
          <a:p>
            <a:pPr marL="0" indent="0">
              <a:buNone/>
            </a:pPr>
            <a:r>
              <a:rPr lang="es-ES" dirty="0" err="1"/>
              <a:t>public</a:t>
            </a:r>
            <a:r>
              <a:rPr lang="es-ES" dirty="0"/>
              <a:t> </a:t>
            </a:r>
            <a:r>
              <a:rPr lang="es-ES" dirty="0" err="1"/>
              <a:t>async</a:t>
            </a:r>
            <a:r>
              <a:rPr lang="es-ES" dirty="0"/>
              <a:t> </a:t>
            </a:r>
            <a:r>
              <a:rPr lang="es-ES" dirty="0" err="1"/>
              <a:t>Task</a:t>
            </a:r>
            <a:r>
              <a:rPr lang="es-ES" dirty="0"/>
              <a:t> </a:t>
            </a:r>
            <a:r>
              <a:rPr lang="es-ES" dirty="0" err="1"/>
              <a:t>ProcessDataAsync</a:t>
            </a:r>
            <a:r>
              <a:rPr lang="es-ES" dirty="0"/>
              <a:t>(</a:t>
            </a:r>
            <a:r>
              <a:rPr lang="es-ES" dirty="0" err="1"/>
              <a:t>List</a:t>
            </a:r>
            <a:r>
              <a:rPr lang="es-ES" dirty="0"/>
              <a:t>&lt;</a:t>
            </a:r>
            <a:r>
              <a:rPr lang="es-ES" dirty="0" err="1"/>
              <a:t>int</a:t>
            </a:r>
            <a:r>
              <a:rPr lang="es-ES" dirty="0"/>
              <a:t>&gt; data)</a:t>
            </a:r>
            <a:br>
              <a:rPr lang="es-ES" dirty="0"/>
            </a:br>
            <a:r>
              <a:rPr lang="es-ES" dirty="0"/>
              <a:t>{</a:t>
            </a:r>
            <a:br>
              <a:rPr lang="es-ES" dirty="0"/>
            </a:br>
            <a:r>
              <a:rPr lang="es-ES" dirty="0" err="1"/>
              <a:t>var</a:t>
            </a:r>
            <a:r>
              <a:rPr lang="es-ES" dirty="0"/>
              <a:t> </a:t>
            </a:r>
            <a:r>
              <a:rPr lang="es-ES" dirty="0" err="1"/>
              <a:t>tasks</a:t>
            </a:r>
            <a:r>
              <a:rPr lang="es-ES" dirty="0"/>
              <a:t> = </a:t>
            </a:r>
            <a:r>
              <a:rPr lang="es-ES" dirty="0" err="1"/>
              <a:t>data.Select</a:t>
            </a:r>
            <a:r>
              <a:rPr lang="es-ES" dirty="0"/>
              <a:t>(</a:t>
            </a:r>
            <a:r>
              <a:rPr lang="es-ES" dirty="0" err="1"/>
              <a:t>item</a:t>
            </a:r>
            <a:r>
              <a:rPr lang="es-ES" dirty="0"/>
              <a:t> =&gt; </a:t>
            </a:r>
            <a:r>
              <a:rPr lang="es-ES" dirty="0" err="1"/>
              <a:t>Task.Run</a:t>
            </a:r>
            <a:r>
              <a:rPr lang="es-ES" dirty="0"/>
              <a:t>(() =&gt; </a:t>
            </a:r>
            <a:r>
              <a:rPr lang="es-ES" dirty="0" err="1"/>
              <a:t>ProcessItem</a:t>
            </a:r>
            <a:r>
              <a:rPr lang="es-ES" dirty="0"/>
              <a:t>(</a:t>
            </a:r>
            <a:r>
              <a:rPr lang="es-ES" dirty="0" err="1"/>
              <a:t>item</a:t>
            </a:r>
            <a:r>
              <a:rPr lang="es-ES" dirty="0"/>
              <a:t>))).</a:t>
            </a:r>
            <a:r>
              <a:rPr lang="es-ES" dirty="0" err="1"/>
              <a:t>ToArray</a:t>
            </a:r>
            <a:r>
              <a:rPr lang="es-ES" dirty="0"/>
              <a:t>();</a:t>
            </a:r>
            <a:br>
              <a:rPr lang="es-ES" dirty="0"/>
            </a:br>
            <a:r>
              <a:rPr lang="es-ES" dirty="0" err="1"/>
              <a:t>await</a:t>
            </a:r>
            <a:r>
              <a:rPr lang="es-ES" dirty="0"/>
              <a:t> </a:t>
            </a:r>
            <a:r>
              <a:rPr lang="es-ES" dirty="0" err="1"/>
              <a:t>Task.WhenAll</a:t>
            </a:r>
            <a:r>
              <a:rPr lang="es-ES" dirty="0"/>
              <a:t>(</a:t>
            </a:r>
            <a:r>
              <a:rPr lang="es-ES" dirty="0" err="1"/>
              <a:t>tasks</a:t>
            </a:r>
            <a:r>
              <a:rPr lang="es-ES" dirty="0"/>
              <a:t>);</a:t>
            </a:r>
            <a:br>
              <a:rPr lang="es-ES" dirty="0"/>
            </a:br>
            <a:r>
              <a:rPr lang="es-ES" dirty="0"/>
              <a:t>}</a:t>
            </a:r>
          </a:p>
        </p:txBody>
      </p:sp>
      <p:cxnSp>
        <p:nvCxnSpPr>
          <p:cNvPr id="17" name="Straight Connector 16">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022050"/>
      </p:ext>
    </p:extLst>
  </p:cSld>
  <p:clrMapOvr>
    <a:masterClrMapping/>
  </p:clrMapOvr>
</p:sld>
</file>

<file path=ppt/slides/slide10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FD82B3E-79DF-4CA2-5296-A9EE909CC465}"/>
              </a:ext>
            </a:extLst>
          </p:cNvPr>
          <p:cNvSpPr>
            <a:spLocks noGrp="1"/>
          </p:cNvSpPr>
          <p:nvPr>
            <p:ph type="title"/>
          </p:nvPr>
        </p:nvSpPr>
        <p:spPr>
          <a:xfrm>
            <a:off x="704088" y="905256"/>
            <a:ext cx="2834979" cy="5218679"/>
          </a:xfrm>
        </p:spPr>
        <p:txBody>
          <a:bodyPr>
            <a:normAutofit/>
          </a:bodyPr>
          <a:lstStyle/>
          <a:p>
            <a:r>
              <a:rPr lang="es-ES" sz="3200" b="1"/>
              <a:t>Race conditions</a:t>
            </a:r>
            <a:br>
              <a:rPr lang="es-ES" sz="3200" b="1"/>
            </a:br>
            <a:br>
              <a:rPr lang="es-ES" sz="3200"/>
            </a:br>
            <a:endParaRPr lang="es-ES" sz="3200"/>
          </a:p>
        </p:txBody>
      </p:sp>
      <p:sp>
        <p:nvSpPr>
          <p:cNvPr id="3" name="Marcador de contenido 2">
            <a:extLst>
              <a:ext uri="{FF2B5EF4-FFF2-40B4-BE49-F238E27FC236}">
                <a16:creationId xmlns:a16="http://schemas.microsoft.com/office/drawing/2014/main" id="{50274DC4-28EB-6CA2-2208-F29D8E56DD86}"/>
              </a:ext>
            </a:extLst>
          </p:cNvPr>
          <p:cNvSpPr>
            <a:spLocks noGrp="1"/>
          </p:cNvSpPr>
          <p:nvPr>
            <p:ph idx="1"/>
          </p:nvPr>
        </p:nvSpPr>
        <p:spPr>
          <a:xfrm>
            <a:off x="3843866" y="905256"/>
            <a:ext cx="7644046" cy="5256243"/>
          </a:xfrm>
        </p:spPr>
        <p:txBody>
          <a:bodyPr>
            <a:normAutofit/>
          </a:bodyPr>
          <a:lstStyle/>
          <a:p>
            <a:r>
              <a:rPr lang="en-US" dirty="0"/>
              <a:t>Thread A reads </a:t>
            </a:r>
            <a:r>
              <a:rPr lang="en-US" i="1" dirty="0"/>
              <a:t>counter</a:t>
            </a:r>
            <a:r>
              <a:rPr lang="en-US" dirty="0"/>
              <a:t> (value = 0)</a:t>
            </a:r>
          </a:p>
          <a:p>
            <a:r>
              <a:rPr lang="en-US" dirty="0"/>
              <a:t>Thread B reads </a:t>
            </a:r>
            <a:r>
              <a:rPr lang="en-US" i="1" dirty="0"/>
              <a:t>counter</a:t>
            </a:r>
            <a:r>
              <a:rPr lang="en-US" dirty="0"/>
              <a:t> (value = 0)</a:t>
            </a:r>
          </a:p>
          <a:p>
            <a:r>
              <a:rPr lang="en-US" dirty="0"/>
              <a:t>Thread A increments </a:t>
            </a:r>
            <a:r>
              <a:rPr lang="en-US" i="1" dirty="0"/>
              <a:t>counter</a:t>
            </a:r>
            <a:r>
              <a:rPr lang="en-US" dirty="0"/>
              <a:t> (value = 1)</a:t>
            </a:r>
          </a:p>
          <a:p>
            <a:r>
              <a:rPr lang="en-US" dirty="0"/>
              <a:t>Thread B increments </a:t>
            </a:r>
            <a:r>
              <a:rPr lang="en-US" i="1" dirty="0"/>
              <a:t>counter</a:t>
            </a:r>
            <a:r>
              <a:rPr lang="en-US" dirty="0"/>
              <a:t> (value = 1)</a:t>
            </a:r>
          </a:p>
          <a:p>
            <a:r>
              <a:rPr lang="en-US" dirty="0"/>
              <a:t>Both threads write back their values, resulting in </a:t>
            </a:r>
            <a:r>
              <a:rPr lang="en-US" i="1" dirty="0"/>
              <a:t>counter</a:t>
            </a:r>
            <a:r>
              <a:rPr lang="en-US" dirty="0"/>
              <a:t> being 1 instead of the expected 2.</a:t>
            </a:r>
          </a:p>
          <a:p>
            <a:endParaRPr lang="es-ES" dirty="0"/>
          </a:p>
        </p:txBody>
      </p:sp>
      <p:cxnSp>
        <p:nvCxnSpPr>
          <p:cNvPr id="10" name="Straight Connector 9">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33230"/>
      </p:ext>
    </p:extLst>
  </p:cSld>
  <p:clrMapOvr>
    <a:masterClrMapping/>
  </p:clrMapOvr>
</p:sld>
</file>

<file path=ppt/slides/slide10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29A8640-BA6F-7FA7-F65C-425BDAF2C3B1}"/>
              </a:ext>
            </a:extLst>
          </p:cNvPr>
          <p:cNvSpPr>
            <a:spLocks noGrp="1"/>
          </p:cNvSpPr>
          <p:nvPr>
            <p:ph idx="1"/>
          </p:nvPr>
        </p:nvSpPr>
        <p:spPr>
          <a:xfrm>
            <a:off x="3843866" y="905256"/>
            <a:ext cx="7644046" cy="5256243"/>
          </a:xfrm>
        </p:spPr>
        <p:txBody>
          <a:bodyPr>
            <a:normAutofit/>
          </a:bodyPr>
          <a:lstStyle/>
          <a:p>
            <a:pPr marL="0" indent="0">
              <a:buNone/>
            </a:pPr>
            <a:r>
              <a:rPr lang="en-US" dirty="0"/>
              <a:t>int counter = 0;</a:t>
            </a:r>
            <a:br>
              <a:rPr lang="en-US" dirty="0"/>
            </a:br>
            <a:r>
              <a:rPr lang="en-US" dirty="0" err="1"/>
              <a:t>Parallel.For</a:t>
            </a:r>
            <a:r>
              <a:rPr lang="en-US" dirty="0"/>
              <a:t>(0, 1000, </a:t>
            </a:r>
            <a:r>
              <a:rPr lang="en-US" dirty="0" err="1"/>
              <a:t>i</a:t>
            </a:r>
            <a:r>
              <a:rPr lang="en-US" dirty="0"/>
              <a:t> =&gt;</a:t>
            </a:r>
            <a:br>
              <a:rPr lang="en-US" dirty="0"/>
            </a:br>
            <a:r>
              <a:rPr lang="en-US" dirty="0"/>
              <a:t>{</a:t>
            </a:r>
            <a:br>
              <a:rPr lang="en-US" dirty="0"/>
            </a:br>
            <a:r>
              <a:rPr lang="en-US" dirty="0"/>
              <a:t>counter++; // Potential race condition</a:t>
            </a:r>
            <a:br>
              <a:rPr lang="en-US" dirty="0"/>
            </a:br>
            <a:r>
              <a:rPr lang="en-US" dirty="0"/>
              <a:t>});</a:t>
            </a:r>
            <a:endParaRPr lang="es-ES" dirty="0"/>
          </a:p>
        </p:txBody>
      </p:sp>
      <p:cxnSp>
        <p:nvCxnSpPr>
          <p:cNvPr id="17" name="Straight Connector 16">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753636"/>
      </p:ext>
    </p:extLst>
  </p:cSld>
  <p:clrMapOvr>
    <a:masterClrMapping/>
  </p:clrMapOvr>
</p:sld>
</file>

<file path=ppt/slides/slide10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247" name="Straight Connector 1024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9" name="Straight Connector 1024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251" name="Rectangle 1025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71E13E-3A63-9E21-B985-E1653C38076E}"/>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2300" b="1"/>
              <a:t>Multiprogramming</a:t>
            </a:r>
            <a:endParaRPr lang="en-US" sz="2300"/>
          </a:p>
        </p:txBody>
      </p:sp>
      <p:cxnSp>
        <p:nvCxnSpPr>
          <p:cNvPr id="10253" name="Straight Connector 1025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descr="Figure 1: A typical multiprogramming operating system">
            <a:extLst>
              <a:ext uri="{FF2B5EF4-FFF2-40B4-BE49-F238E27FC236}">
                <a16:creationId xmlns:a16="http://schemas.microsoft.com/office/drawing/2014/main" id="{0197405F-32D1-915E-6AD5-53FEB2C460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22935" y="2255261"/>
            <a:ext cx="7179970" cy="2351439"/>
          </a:xfrm>
          <a:prstGeom prst="rect">
            <a:avLst/>
          </a:prstGeom>
          <a:noFill/>
          <a:extLst>
            <a:ext uri="{909E8E84-426E-40DD-AFC4-6F175D3DCCD1}">
              <a14:hiddenFill xmlns:a14="http://schemas.microsoft.com/office/drawing/2010/main">
                <a:solidFill>
                  <a:srgbClr val="FFFFFF"/>
                </a:solidFill>
              </a14:hiddenFill>
            </a:ext>
          </a:extLst>
        </p:spPr>
      </p:pic>
      <p:cxnSp>
        <p:nvCxnSpPr>
          <p:cNvPr id="10255" name="Straight Connector 10254">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04195"/>
      </p:ext>
    </p:extLst>
  </p:cSld>
  <p:clrMapOvr>
    <a:masterClrMapping/>
  </p:clrMapOvr>
</p:sld>
</file>

<file path=ppt/slides/slide10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1273" name="Straight Connector 1127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75" name="Straight Connector 1127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277" name="Rectangle 1127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7FAA1F-380A-8461-01B5-580CD1BEA43E}"/>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2800" b="1"/>
              <a:t>Multithreading</a:t>
            </a:r>
            <a:br>
              <a:rPr lang="en-US" sz="2800" b="1"/>
            </a:br>
            <a:br>
              <a:rPr lang="en-US" sz="2800"/>
            </a:br>
            <a:endParaRPr lang="en-US" sz="2800"/>
          </a:p>
        </p:txBody>
      </p:sp>
      <p:cxnSp>
        <p:nvCxnSpPr>
          <p:cNvPr id="11279" name="Straight Connector 1127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8" name="Picture 4" descr="Figure 2: A typical multithreaded system">
            <a:extLst>
              <a:ext uri="{FF2B5EF4-FFF2-40B4-BE49-F238E27FC236}">
                <a16:creationId xmlns:a16="http://schemas.microsoft.com/office/drawing/2014/main" id="{1C6F81E1-199A-98F0-20CD-0B08A07BAC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901304"/>
            <a:ext cx="7353299" cy="505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801652"/>
      </p:ext>
    </p:extLst>
  </p:cSld>
  <p:clrMapOvr>
    <a:masterClrMapping/>
  </p:clrMapOvr>
</p:sld>
</file>

<file path=ppt/slides/slide10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2295" name="Straight Connector 1229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97" name="Straight Connector 1229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299" name="Rectangle 1229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0BF261-D30C-BABC-2A75-D6CF0934783F}"/>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3600" b="1"/>
              <a:t>Multitasking</a:t>
            </a:r>
            <a:br>
              <a:rPr lang="en-US" sz="3600" b="1"/>
            </a:br>
            <a:br>
              <a:rPr lang="en-US" sz="3600"/>
            </a:br>
            <a:endParaRPr lang="en-US" sz="3600"/>
          </a:p>
        </p:txBody>
      </p:sp>
      <p:cxnSp>
        <p:nvCxnSpPr>
          <p:cNvPr id="12301" name="Straight Connector 1230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290" name="Picture 2" descr="Figure 3: A typical multitasking system in action">
            <a:extLst>
              <a:ext uri="{FF2B5EF4-FFF2-40B4-BE49-F238E27FC236}">
                <a16:creationId xmlns:a16="http://schemas.microsoft.com/office/drawing/2014/main" id="{9E5ECB99-49EA-30F1-439B-A8B54FE0BB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23641" y="863602"/>
            <a:ext cx="6778557" cy="5134757"/>
          </a:xfrm>
          <a:prstGeom prst="rect">
            <a:avLst/>
          </a:prstGeom>
          <a:noFill/>
          <a:extLst>
            <a:ext uri="{909E8E84-426E-40DD-AFC4-6F175D3DCCD1}">
              <a14:hiddenFill xmlns:a14="http://schemas.microsoft.com/office/drawing/2010/main">
                <a:solidFill>
                  <a:srgbClr val="FFFFFF"/>
                </a:solidFill>
              </a14:hiddenFill>
            </a:ext>
          </a:extLst>
        </p:spPr>
      </p:pic>
      <p:cxnSp>
        <p:nvCxnSpPr>
          <p:cNvPr id="12303" name="Straight Connector 1230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807231"/>
      </p:ext>
    </p:extLst>
  </p:cSld>
  <p:clrMapOvr>
    <a:masterClrMapping/>
  </p:clrMapOvr>
</p:sld>
</file>

<file path=ppt/slides/slide10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3319" name="Straight Connector 1331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1" name="Straight Connector 133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323" name="Rectangle 133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8ADE32-8E8E-C4BC-658B-C23FA2B7E9DD}"/>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2500" b="1"/>
              <a:t>Multiprocessing</a:t>
            </a:r>
            <a:br>
              <a:rPr lang="en-US" sz="2500" b="1"/>
            </a:br>
            <a:endParaRPr lang="en-US" sz="2500"/>
          </a:p>
        </p:txBody>
      </p:sp>
      <p:cxnSp>
        <p:nvCxnSpPr>
          <p:cNvPr id="13325" name="Straight Connector 1332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4" name="Picture 2" descr="Figure 4: A typical multiprocessing system in action">
            <a:extLst>
              <a:ext uri="{FF2B5EF4-FFF2-40B4-BE49-F238E27FC236}">
                <a16:creationId xmlns:a16="http://schemas.microsoft.com/office/drawing/2014/main" id="{93533D34-88A6-2CE0-2670-91275F8DBD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864538"/>
            <a:ext cx="7353299" cy="51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6302"/>
      </p:ext>
    </p:extLst>
  </p:cSld>
  <p:clrMapOvr>
    <a:masterClrMapping/>
  </p:clrMapOvr>
</p:sld>
</file>

<file path=ppt/slides/slide10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46787A-D2CA-2161-F7EF-2C05F3194E29}"/>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b="1"/>
              <a:t>Creating a Thread</a:t>
            </a:r>
            <a:br>
              <a:rPr lang="en-US" b="1"/>
            </a:br>
            <a:br>
              <a:rPr lang="en-US"/>
            </a:b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98EAB3BF-AF0A-68E5-BD3B-EC37D598CBF1}"/>
              </a:ext>
            </a:extLst>
          </p:cNvPr>
          <p:cNvPicPr>
            <a:picLocks noGrp="1" noChangeAspect="1"/>
          </p:cNvPicPr>
          <p:nvPr>
            <p:ph idx="1"/>
          </p:nvPr>
        </p:nvPicPr>
        <p:blipFill>
          <a:blip r:embed="rId2"/>
          <a:stretch>
            <a:fillRect/>
          </a:stretch>
        </p:blipFill>
        <p:spPr>
          <a:xfrm>
            <a:off x="4038600" y="1929161"/>
            <a:ext cx="7353299" cy="2999679"/>
          </a:xfrm>
          <a:prstGeom prst="rect">
            <a:avLst/>
          </a:prstGeom>
        </p:spPr>
      </p:pic>
    </p:spTree>
    <p:extLst>
      <p:ext uri="{BB962C8B-B14F-4D97-AF65-F5344CB8AC3E}">
        <p14:creationId xmlns:p14="http://schemas.microsoft.com/office/powerpoint/2010/main" val="1525662146"/>
      </p:ext>
    </p:extLst>
  </p:cSld>
  <p:clrMapOvr>
    <a:masterClrMapping/>
  </p:clrMapOvr>
</p:sld>
</file>

<file path=ppt/slides/slide10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2FD4C4-92F6-E6BB-ABB0-0DA33BBCEBE8}"/>
              </a:ext>
            </a:extLst>
          </p:cNvPr>
          <p:cNvSpPr>
            <a:spLocks noGrp="1"/>
          </p:cNvSpPr>
          <p:nvPr>
            <p:ph type="title"/>
          </p:nvPr>
        </p:nvSpPr>
        <p:spPr>
          <a:xfrm>
            <a:off x="685800" y="899024"/>
            <a:ext cx="3076032" cy="3914947"/>
          </a:xfrm>
        </p:spPr>
        <p:txBody>
          <a:bodyPr vert="horz" lIns="91440" tIns="45720" rIns="91440" bIns="45720" rtlCol="0" anchor="t">
            <a:normAutofit/>
          </a:bodyPr>
          <a:lstStyle/>
          <a:p>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Texto&#10;&#10;El contenido generado por IA puede ser incorrecto.">
            <a:extLst>
              <a:ext uri="{FF2B5EF4-FFF2-40B4-BE49-F238E27FC236}">
                <a16:creationId xmlns:a16="http://schemas.microsoft.com/office/drawing/2014/main" id="{0A5AE53D-BF24-E761-63E2-8CD8EA28766D}"/>
              </a:ext>
            </a:extLst>
          </p:cNvPr>
          <p:cNvPicPr>
            <a:picLocks noGrp="1" noChangeAspect="1"/>
          </p:cNvPicPr>
          <p:nvPr>
            <p:ph idx="1"/>
          </p:nvPr>
        </p:nvPicPr>
        <p:blipFill>
          <a:blip r:embed="rId2"/>
          <a:stretch>
            <a:fillRect/>
          </a:stretch>
        </p:blipFill>
        <p:spPr>
          <a:xfrm>
            <a:off x="4038600" y="1645100"/>
            <a:ext cx="7353299" cy="3567801"/>
          </a:xfrm>
          <a:prstGeom prst="rect">
            <a:avLst/>
          </a:prstGeom>
        </p:spPr>
      </p:pic>
    </p:spTree>
    <p:extLst>
      <p:ext uri="{BB962C8B-B14F-4D97-AF65-F5344CB8AC3E}">
        <p14:creationId xmlns:p14="http://schemas.microsoft.com/office/powerpoint/2010/main" val="2227675250"/>
      </p:ext>
    </p:extLst>
  </p:cSld>
  <p:clrMapOvr>
    <a:masterClrMapping/>
  </p:clrMapOvr>
</p:sld>
</file>

<file path=ppt/slides/slide1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35C903A-C6F6-A581-D56C-58D9C4895B79}"/>
              </a:ext>
            </a:extLst>
          </p:cNvPr>
          <p:cNvSpPr>
            <a:spLocks noGrp="1"/>
          </p:cNvSpPr>
          <p:nvPr>
            <p:ph type="title"/>
          </p:nvPr>
        </p:nvSpPr>
        <p:spPr>
          <a:xfrm>
            <a:off x="702129" y="914760"/>
            <a:ext cx="2806615" cy="3543764"/>
          </a:xfrm>
        </p:spPr>
        <p:txBody>
          <a:bodyPr>
            <a:normAutofit/>
          </a:bodyPr>
          <a:lstStyle/>
          <a:p>
            <a:pPr fontAlgn="base"/>
            <a:r>
              <a:rPr lang="es-ES" sz="3100"/>
              <a:t>Always encapsulate conditionals</a:t>
            </a:r>
            <a:br>
              <a:rPr lang="es-ES" sz="3100"/>
            </a:br>
            <a:br>
              <a:rPr lang="es-ES" sz="3100"/>
            </a:br>
            <a:endParaRPr lang="es-ES" sz="3100"/>
          </a:p>
        </p:txBody>
      </p:sp>
      <p:sp>
        <p:nvSpPr>
          <p:cNvPr id="3" name="Marcador de contenido 2">
            <a:extLst>
              <a:ext uri="{FF2B5EF4-FFF2-40B4-BE49-F238E27FC236}">
                <a16:creationId xmlns:a16="http://schemas.microsoft.com/office/drawing/2014/main" id="{E2EADC0D-7FAC-BACD-EAD1-D6008DCF1050}"/>
              </a:ext>
            </a:extLst>
          </p:cNvPr>
          <p:cNvSpPr>
            <a:spLocks noGrp="1"/>
          </p:cNvSpPr>
          <p:nvPr>
            <p:ph idx="1"/>
          </p:nvPr>
        </p:nvSpPr>
        <p:spPr>
          <a:xfrm>
            <a:off x="3902149" y="978558"/>
            <a:ext cx="7591859" cy="5091495"/>
          </a:xfrm>
        </p:spPr>
        <p:txBody>
          <a:bodyPr>
            <a:normAutofit/>
          </a:bodyPr>
          <a:lstStyle/>
          <a:p>
            <a:pPr marL="0" indent="0" fontAlgn="base">
              <a:buNone/>
            </a:pPr>
            <a:r>
              <a:rPr lang="en-US" b="1" dirty="0"/>
              <a:t>Bad way:</a:t>
            </a:r>
            <a:endParaRPr lang="en-US" dirty="0"/>
          </a:p>
          <a:p>
            <a:pPr marL="0" indent="0" fontAlgn="base">
              <a:buNone/>
            </a:pPr>
            <a:r>
              <a:rPr lang="en-US" dirty="0"/>
              <a:t>if (</a:t>
            </a:r>
            <a:r>
              <a:rPr lang="en-US" dirty="0" err="1"/>
              <a:t>website.state</a:t>
            </a:r>
            <a:r>
              <a:rPr lang="en-US" dirty="0"/>
              <a:t> == "down")</a:t>
            </a:r>
          </a:p>
          <a:p>
            <a:pPr marL="0" indent="0" fontAlgn="base">
              <a:buNone/>
            </a:pPr>
            <a:r>
              <a:rPr lang="en-US" dirty="0"/>
              <a:t>{</a:t>
            </a:r>
          </a:p>
          <a:p>
            <a:pPr marL="0" indent="0" fontAlgn="base">
              <a:buNone/>
            </a:pPr>
            <a:r>
              <a:rPr lang="en-US" dirty="0"/>
              <a:t>    // ...</a:t>
            </a:r>
          </a:p>
          <a:p>
            <a:pPr marL="0" indent="0" fontAlgn="base">
              <a:buNone/>
            </a:pPr>
            <a:r>
              <a:rPr lang="en-US" dirty="0"/>
              <a:t>}</a:t>
            </a:r>
          </a:p>
          <a:p>
            <a:pPr marL="0" indent="0" fontAlgn="base">
              <a:buNone/>
            </a:pPr>
            <a:r>
              <a:rPr lang="en-US" b="1" dirty="0"/>
              <a:t>Good way:</a:t>
            </a:r>
            <a:endParaRPr lang="en-US" dirty="0"/>
          </a:p>
          <a:p>
            <a:pPr marL="0" indent="0" fontAlgn="base">
              <a:buNone/>
            </a:pPr>
            <a:r>
              <a:rPr lang="en-US" dirty="0"/>
              <a:t>if (</a:t>
            </a:r>
            <a:r>
              <a:rPr lang="en-US" dirty="0" err="1"/>
              <a:t>website.IsDown</a:t>
            </a:r>
            <a:r>
              <a:rPr lang="en-US" dirty="0"/>
              <a:t>())</a:t>
            </a:r>
          </a:p>
          <a:p>
            <a:pPr marL="0" indent="0" fontAlgn="base">
              <a:buNone/>
            </a:pPr>
            <a:r>
              <a:rPr lang="en-US" dirty="0"/>
              <a:t>{</a:t>
            </a:r>
          </a:p>
          <a:p>
            <a:pPr marL="0" indent="0" fontAlgn="base">
              <a:buNone/>
            </a:pPr>
            <a:r>
              <a:rPr lang="en-US" dirty="0"/>
              <a:t>    // ...</a:t>
            </a:r>
          </a:p>
          <a:p>
            <a:pPr marL="0" indent="0" fontAlgn="base">
              <a:buNone/>
            </a:pPr>
            <a:r>
              <a:rPr lang="en-US" dirty="0"/>
              <a:t>}</a:t>
            </a:r>
          </a:p>
          <a:p>
            <a:endParaRPr lang="es-ES" dirty="0"/>
          </a:p>
        </p:txBody>
      </p:sp>
    </p:spTree>
    <p:extLst>
      <p:ext uri="{BB962C8B-B14F-4D97-AF65-F5344CB8AC3E}">
        <p14:creationId xmlns:p14="http://schemas.microsoft.com/office/powerpoint/2010/main" val="3692420508"/>
      </p:ext>
    </p:extLst>
  </p:cSld>
  <p:clrMapOvr>
    <a:masterClrMapping/>
  </p:clrMapOvr>
</p:sld>
</file>

<file path=ppt/slides/slide11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13">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5">
            <a:extLst>
              <a:ext uri="{FF2B5EF4-FFF2-40B4-BE49-F238E27FC236}">
                <a16:creationId xmlns:a16="http://schemas.microsoft.com/office/drawing/2014/main" id="{1A1FADC9-A0F4-4689-9608-959F3C23DD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FCFDC8CF-44EA-9BF1-1144-5583CB993CCD}"/>
              </a:ext>
            </a:extLst>
          </p:cNvPr>
          <p:cNvPicPr>
            <a:picLocks noGrp="1" noChangeAspect="1"/>
          </p:cNvPicPr>
          <p:nvPr>
            <p:ph idx="1"/>
          </p:nvPr>
        </p:nvPicPr>
        <p:blipFill>
          <a:blip r:embed="rId2"/>
          <a:srcRect r="-0.001%" b="5.259%"/>
          <a:stretch>
            <a:fillRect/>
          </a:stretch>
        </p:blipFill>
        <p:spPr>
          <a:xfrm>
            <a:off x="800100" y="1066799"/>
            <a:ext cx="10591800" cy="4724389"/>
          </a:xfrm>
          <a:prstGeom prst="rect">
            <a:avLst/>
          </a:prstGeom>
        </p:spPr>
      </p:pic>
      <p:cxnSp>
        <p:nvCxnSpPr>
          <p:cNvPr id="18" name="Straight Connector 17">
            <a:extLst>
              <a:ext uri="{FF2B5EF4-FFF2-40B4-BE49-F238E27FC236}">
                <a16:creationId xmlns:a16="http://schemas.microsoft.com/office/drawing/2014/main" id="{8ED41C16-52CF-47AA-A5C9-95D10CB80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955604"/>
      </p:ext>
    </p:extLst>
  </p:cSld>
  <p:clrMapOvr>
    <a:masterClrMapping/>
  </p:clrMapOvr>
</p:sld>
</file>

<file path=ppt/slides/slide11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20A03AAD-C1C1-0BA0-35CB-E159C0470E6F}"/>
              </a:ext>
            </a:extLst>
          </p:cNvPr>
          <p:cNvPicPr>
            <a:picLocks noGrp="1" noChangeAspect="1"/>
          </p:cNvPicPr>
          <p:nvPr>
            <p:ph idx="1"/>
          </p:nvPr>
        </p:nvPicPr>
        <p:blipFill>
          <a:blip r:embed="rId2"/>
          <a:stretch>
            <a:fillRect/>
          </a:stretch>
        </p:blipFill>
        <p:spPr>
          <a:xfrm>
            <a:off x="4038600" y="2282450"/>
            <a:ext cx="7353299" cy="2293102"/>
          </a:xfrm>
          <a:prstGeom prst="rect">
            <a:avLst/>
          </a:prstGeom>
        </p:spPr>
      </p:pic>
    </p:spTree>
    <p:extLst>
      <p:ext uri="{BB962C8B-B14F-4D97-AF65-F5344CB8AC3E}">
        <p14:creationId xmlns:p14="http://schemas.microsoft.com/office/powerpoint/2010/main" val="1890843686"/>
      </p:ext>
    </p:extLst>
  </p:cSld>
  <p:clrMapOvr>
    <a:masterClrMapping/>
  </p:clrMapOvr>
</p:sld>
</file>

<file path=ppt/slides/slide11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EA34C8-48D6-86DE-E2BD-3A7CA840B977}"/>
              </a:ext>
            </a:extLst>
          </p:cNvPr>
          <p:cNvSpPr>
            <a:spLocks noGrp="1"/>
          </p:cNvSpPr>
          <p:nvPr>
            <p:ph type="title"/>
          </p:nvPr>
        </p:nvSpPr>
        <p:spPr>
          <a:xfrm>
            <a:off x="704088" y="4023657"/>
            <a:ext cx="3794760" cy="2110444"/>
          </a:xfrm>
        </p:spPr>
        <p:txBody>
          <a:bodyPr>
            <a:normAutofit/>
          </a:bodyPr>
          <a:lstStyle/>
          <a:p>
            <a:pPr>
              <a:lnSpc>
                <a:spcPct val="90%"/>
              </a:lnSpc>
            </a:pPr>
            <a:r>
              <a:rPr lang="en-US" sz="3400" b="1"/>
              <a:t>Putting a Thread to Sleep in C#</a:t>
            </a:r>
            <a:br>
              <a:rPr lang="en-US" sz="3400" b="1"/>
            </a:br>
            <a:br>
              <a:rPr lang="en-US" sz="3400"/>
            </a:br>
            <a:endParaRPr lang="es-ES" sz="3400"/>
          </a:p>
        </p:txBody>
      </p:sp>
      <p:pic>
        <p:nvPicPr>
          <p:cNvPr id="5" name="Marcador de contenido 4" descr="Interfaz de usuario gráfica&#10;&#10;El contenido generado por IA puede ser incorrecto.">
            <a:extLst>
              <a:ext uri="{FF2B5EF4-FFF2-40B4-BE49-F238E27FC236}">
                <a16:creationId xmlns:a16="http://schemas.microsoft.com/office/drawing/2014/main" id="{1B521042-54B8-B666-28B8-C19C1A5F3BC6}"/>
              </a:ext>
            </a:extLst>
          </p:cNvPr>
          <p:cNvPicPr>
            <a:picLocks noChangeAspect="1"/>
          </p:cNvPicPr>
          <p:nvPr/>
        </p:nvPicPr>
        <p:blipFill>
          <a:blip r:embed="rId2"/>
          <a:srcRect r="16.548%"/>
          <a:stretch>
            <a:fillRect/>
          </a:stretch>
        </p:blipFill>
        <p:spPr>
          <a:xfrm>
            <a:off x="800100" y="717656"/>
            <a:ext cx="10591800" cy="3086100"/>
          </a:xfrm>
          <a:prstGeom prst="rect">
            <a:avLst/>
          </a:prstGeom>
        </p:spPr>
      </p:pic>
      <p:cxnSp>
        <p:nvCxnSpPr>
          <p:cNvPr id="19" name="Straight Connector 1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79966"/>
      </p:ext>
    </p:extLst>
  </p:cSld>
  <p:clrMapOvr>
    <a:masterClrMapping/>
  </p:clrMapOvr>
</p:sld>
</file>

<file path=ppt/slides/slide1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57B61-AE07-410E-5A79-B1F961E151F0}"/>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74B700E4-E213-AB2A-AA68-894AC77E8BF5}"/>
              </a:ext>
            </a:extLst>
          </p:cNvPr>
          <p:cNvPicPr>
            <a:picLocks noGrp="1" noChangeAspect="1"/>
          </p:cNvPicPr>
          <p:nvPr>
            <p:ph idx="1"/>
          </p:nvPr>
        </p:nvPicPr>
        <p:blipFill>
          <a:blip r:embed="rId2"/>
          <a:stretch>
            <a:fillRect/>
          </a:stretch>
        </p:blipFill>
        <p:spPr>
          <a:xfrm>
            <a:off x="521727" y="2980273"/>
            <a:ext cx="10738425" cy="1095214"/>
          </a:xfrm>
          <a:prstGeom prst="rect">
            <a:avLst/>
          </a:prstGeom>
        </p:spPr>
      </p:pic>
    </p:spTree>
    <p:extLst>
      <p:ext uri="{BB962C8B-B14F-4D97-AF65-F5344CB8AC3E}">
        <p14:creationId xmlns:p14="http://schemas.microsoft.com/office/powerpoint/2010/main" val="1656613467"/>
      </p:ext>
    </p:extLst>
  </p:cSld>
  <p:clrMapOvr>
    <a:masterClrMapping/>
  </p:clrMapOvr>
</p:sld>
</file>

<file path=ppt/slides/slide11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6CDCA7-B201-110E-2092-C840D84F28CA}"/>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4200" b="1"/>
              <a:t>Setting Thread Priority</a:t>
            </a:r>
            <a:br>
              <a:rPr lang="en-US" sz="4200" b="1"/>
            </a:br>
            <a:br>
              <a:rPr lang="en-US" sz="4200"/>
            </a:br>
            <a:endParaRPr lang="en-US" sz="420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D6E59908-7EA7-BB56-6B34-E6AA06640E62}"/>
              </a:ext>
            </a:extLst>
          </p:cNvPr>
          <p:cNvPicPr>
            <a:picLocks noGrp="1" noChangeAspect="1"/>
          </p:cNvPicPr>
          <p:nvPr>
            <p:ph idx="1"/>
          </p:nvPr>
        </p:nvPicPr>
        <p:blipFill>
          <a:blip r:embed="rId2"/>
          <a:stretch>
            <a:fillRect/>
          </a:stretch>
        </p:blipFill>
        <p:spPr>
          <a:xfrm>
            <a:off x="722935" y="1573164"/>
            <a:ext cx="7179970" cy="3715633"/>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901525"/>
      </p:ext>
    </p:extLst>
  </p:cSld>
  <p:clrMapOvr>
    <a:masterClrMapping/>
  </p:clrMapOvr>
</p:sld>
</file>

<file path=ppt/slides/slide11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5C5203-B825-C7F5-1125-EE292A06204B}"/>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b="1" dirty="0"/>
              <a:t>Retrieving the State of a Thread</a:t>
            </a:r>
            <a:br>
              <a:rPr lang="en-US" b="1" dirty="0"/>
            </a:br>
            <a:br>
              <a:rPr lang="en-US" dirty="0"/>
            </a:b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015794C0-0699-8285-5EDD-998BC93E0965}"/>
              </a:ext>
            </a:extLst>
          </p:cNvPr>
          <p:cNvPicPr>
            <a:picLocks noGrp="1" noChangeAspect="1"/>
          </p:cNvPicPr>
          <p:nvPr>
            <p:ph idx="1"/>
          </p:nvPr>
        </p:nvPicPr>
        <p:blipFill>
          <a:blip r:embed="rId2"/>
          <a:stretch>
            <a:fillRect/>
          </a:stretch>
        </p:blipFill>
        <p:spPr>
          <a:xfrm>
            <a:off x="4038600" y="1498760"/>
            <a:ext cx="7353299" cy="3860481"/>
          </a:xfrm>
          <a:prstGeom prst="rect">
            <a:avLst/>
          </a:prstGeom>
        </p:spPr>
      </p:pic>
    </p:spTree>
    <p:extLst>
      <p:ext uri="{BB962C8B-B14F-4D97-AF65-F5344CB8AC3E}">
        <p14:creationId xmlns:p14="http://schemas.microsoft.com/office/powerpoint/2010/main" val="3038789233"/>
      </p:ext>
    </p:extLst>
  </p:cSld>
  <p:clrMapOvr>
    <a:masterClrMapping/>
  </p:clrMapOvr>
</p:sld>
</file>

<file path=ppt/slides/slide11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95DEAD-9260-5E7F-76D2-FDF949D5E367}"/>
              </a:ext>
            </a:extLst>
          </p:cNvPr>
          <p:cNvSpPr>
            <a:spLocks noGrp="1"/>
          </p:cNvSpPr>
          <p:nvPr>
            <p:ph type="title"/>
          </p:nvPr>
        </p:nvSpPr>
        <p:spPr>
          <a:xfrm>
            <a:off x="704088" y="917270"/>
            <a:ext cx="3819375" cy="3352767"/>
          </a:xfrm>
        </p:spPr>
        <p:txBody>
          <a:bodyPr>
            <a:normAutofit/>
          </a:bodyPr>
          <a:lstStyle/>
          <a:p>
            <a:r>
              <a:rPr lang="en-US" b="1" dirty="0"/>
              <a:t>Suspending and Resuming a Thread</a:t>
            </a:r>
            <a:br>
              <a:rPr lang="en-US" b="1" dirty="0"/>
            </a:br>
            <a:br>
              <a:rPr lang="en-US" dirty="0"/>
            </a:br>
            <a:endParaRPr lang="es-ES" dirty="0"/>
          </a:p>
        </p:txBody>
      </p:sp>
      <p:sp>
        <p:nvSpPr>
          <p:cNvPr id="3" name="Marcador de contenido 2">
            <a:extLst>
              <a:ext uri="{FF2B5EF4-FFF2-40B4-BE49-F238E27FC236}">
                <a16:creationId xmlns:a16="http://schemas.microsoft.com/office/drawing/2014/main" id="{9A449FDF-B08D-CA19-1241-AD13B881916A}"/>
              </a:ext>
            </a:extLst>
          </p:cNvPr>
          <p:cNvSpPr>
            <a:spLocks noGrp="1"/>
          </p:cNvSpPr>
          <p:nvPr>
            <p:ph idx="1"/>
          </p:nvPr>
        </p:nvSpPr>
        <p:spPr>
          <a:xfrm>
            <a:off x="4770990" y="908957"/>
            <a:ext cx="6716922" cy="5223325"/>
          </a:xfrm>
        </p:spPr>
        <p:txBody>
          <a:bodyPr>
            <a:normAutofit/>
          </a:bodyPr>
          <a:lstStyle/>
          <a:p>
            <a:pPr marL="0" indent="0">
              <a:buNone/>
            </a:pPr>
            <a:r>
              <a:rPr lang="en-US" dirty="0"/>
              <a:t>In C#, a thread can be suspended or resumed using the deprecated methods Suspend and Resume. These methods are deprecated and their use is discouraged in .NET Framework and .NET Core. This is because if you suspend a thread that's already inside a critical section where it's holding a lock on a critical resource, the entire application might deadlock. A better way to handle this is by using </a:t>
            </a:r>
            <a:r>
              <a:rPr lang="en-US" dirty="0" err="1"/>
              <a:t>WaitHandle</a:t>
            </a:r>
            <a:r>
              <a:rPr lang="en-US" dirty="0"/>
              <a:t>.</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01058"/>
      </p:ext>
    </p:extLst>
  </p:cSld>
  <p:clrMapOvr>
    <a:masterClrMapping/>
  </p:clrMapOvr>
</p:sld>
</file>

<file path=ppt/slides/slide11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F59758-D9A9-0536-F523-6E7202AF7835}"/>
              </a:ext>
            </a:extLst>
          </p:cNvPr>
          <p:cNvSpPr>
            <a:spLocks noGrp="1"/>
          </p:cNvSpPr>
          <p:nvPr>
            <p:ph type="title"/>
          </p:nvPr>
        </p:nvSpPr>
        <p:spPr>
          <a:xfrm>
            <a:off x="704088" y="4023657"/>
            <a:ext cx="3794760" cy="2110444"/>
          </a:xfrm>
        </p:spPr>
        <p:txBody>
          <a:bodyPr>
            <a:normAutofit/>
          </a:bodyPr>
          <a:lstStyle/>
          <a:p>
            <a:pPr>
              <a:lnSpc>
                <a:spcPct val="90%"/>
              </a:lnSpc>
            </a:pPr>
            <a:r>
              <a:rPr lang="es-ES" sz="3400" b="1" err="1"/>
              <a:t>Terminating</a:t>
            </a:r>
            <a:r>
              <a:rPr lang="es-ES" sz="3400" b="1"/>
              <a:t> a </a:t>
            </a:r>
            <a:r>
              <a:rPr lang="es-ES" sz="3400" b="1" err="1"/>
              <a:t>Thread</a:t>
            </a:r>
            <a:br>
              <a:rPr lang="es-ES" sz="3400" b="1"/>
            </a:br>
            <a:br>
              <a:rPr lang="es-ES" sz="3400"/>
            </a:br>
            <a:endParaRPr lang="es-ES" sz="3400"/>
          </a:p>
        </p:txBody>
      </p:sp>
      <p:pic>
        <p:nvPicPr>
          <p:cNvPr id="5" name="Marcador de contenido 4" descr="Texto&#10;&#10;El contenido generado por IA puede ser incorrecto.">
            <a:extLst>
              <a:ext uri="{FF2B5EF4-FFF2-40B4-BE49-F238E27FC236}">
                <a16:creationId xmlns:a16="http://schemas.microsoft.com/office/drawing/2014/main" id="{6CA00F61-C62A-33DD-A585-9A3CDF56E5F6}"/>
              </a:ext>
            </a:extLst>
          </p:cNvPr>
          <p:cNvPicPr>
            <a:picLocks noChangeAspect="1"/>
          </p:cNvPicPr>
          <p:nvPr/>
        </p:nvPicPr>
        <p:blipFill>
          <a:blip r:embed="rId2"/>
          <a:srcRect l="1.143%" r="55.955%"/>
          <a:stretch>
            <a:fillRect/>
          </a:stretch>
        </p:blipFill>
        <p:spPr>
          <a:xfrm>
            <a:off x="800100" y="717656"/>
            <a:ext cx="10591800" cy="3086100"/>
          </a:xfrm>
          <a:prstGeom prst="rect">
            <a:avLst/>
          </a:prstGeom>
        </p:spPr>
      </p:pic>
      <p:cxnSp>
        <p:nvCxnSpPr>
          <p:cNvPr id="14" name="Straight Connector 1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01011"/>
      </p:ext>
    </p:extLst>
  </p:cSld>
  <p:clrMapOvr>
    <a:masterClrMapping/>
  </p:clrMapOvr>
</p:sld>
</file>

<file path=ppt/slides/slide11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611FA0-1C0E-B011-B4B6-37FEC27EA488}"/>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4200" b="1"/>
              <a:t>Deadlock</a:t>
            </a:r>
            <a:br>
              <a:rPr lang="en-US" sz="4200" b="1"/>
            </a:br>
            <a:br>
              <a:rPr lang="en-US" sz="4200"/>
            </a:br>
            <a:endParaRPr lang="en-US" sz="420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B3605517-A59A-B945-021D-03918E52E4C6}"/>
              </a:ext>
            </a:extLst>
          </p:cNvPr>
          <p:cNvPicPr>
            <a:picLocks noGrp="1" noChangeAspect="1"/>
          </p:cNvPicPr>
          <p:nvPr>
            <p:ph idx="1"/>
          </p:nvPr>
        </p:nvPicPr>
        <p:blipFill>
          <a:blip r:embed="rId2"/>
          <a:stretch>
            <a:fillRect/>
          </a:stretch>
        </p:blipFill>
        <p:spPr>
          <a:xfrm>
            <a:off x="722935" y="1582138"/>
            <a:ext cx="7179970" cy="3697684"/>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63804"/>
      </p:ext>
    </p:extLst>
  </p:cSld>
  <p:clrMapOvr>
    <a:masterClrMapping/>
  </p:clrMapOvr>
</p:sld>
</file>

<file path=ppt/slides/slide11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1A4A8D-BE3A-7FA7-FBC4-1918045F7B24}"/>
              </a:ext>
            </a:extLst>
          </p:cNvPr>
          <p:cNvSpPr>
            <a:spLocks noGrp="1"/>
          </p:cNvSpPr>
          <p:nvPr>
            <p:ph type="title"/>
          </p:nvPr>
        </p:nvSpPr>
        <p:spPr>
          <a:xfrm>
            <a:off x="8138159" y="1177348"/>
            <a:ext cx="3330906" cy="3441068"/>
          </a:xfrm>
        </p:spPr>
        <p:txBody>
          <a:bodyPr vert="horz" lIns="91440" tIns="45720" rIns="91440" bIns="45720" rtlCol="0" anchor="t">
            <a:normAutofit/>
          </a:bodyPr>
          <a:lstStyle/>
          <a:p>
            <a:endParaRPr lang="en-US" sz="420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4BA69B34-ABE6-9866-1B75-AFEFE627DDB5}"/>
              </a:ext>
            </a:extLst>
          </p:cNvPr>
          <p:cNvPicPr>
            <a:picLocks noGrp="1" noChangeAspect="1"/>
          </p:cNvPicPr>
          <p:nvPr>
            <p:ph idx="1"/>
          </p:nvPr>
        </p:nvPicPr>
        <p:blipFill>
          <a:blip r:embed="rId2"/>
          <a:stretch>
            <a:fillRect/>
          </a:stretch>
        </p:blipFill>
        <p:spPr>
          <a:xfrm>
            <a:off x="722935" y="1411614"/>
            <a:ext cx="7179970" cy="4038732"/>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40310"/>
      </p:ext>
    </p:extLst>
  </p:cSld>
  <p:clrMapOvr>
    <a:masterClrMapping/>
  </p:clrMapOvr>
</p:sld>
</file>

<file path=ppt/slides/slide1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30" name="Straight Connector 2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4E2E1AC-0FFE-7E73-9D21-868CA76F2DAD}"/>
              </a:ext>
            </a:extLst>
          </p:cNvPr>
          <p:cNvSpPr>
            <a:spLocks noGrp="1"/>
          </p:cNvSpPr>
          <p:nvPr>
            <p:ph type="title"/>
          </p:nvPr>
        </p:nvSpPr>
        <p:spPr>
          <a:xfrm>
            <a:off x="702129" y="914760"/>
            <a:ext cx="2806615" cy="3543764"/>
          </a:xfrm>
        </p:spPr>
        <p:txBody>
          <a:bodyPr>
            <a:normAutofit/>
          </a:bodyPr>
          <a:lstStyle/>
          <a:p>
            <a:pPr fontAlgn="base"/>
            <a:r>
              <a:rPr lang="es-ES" sz="2300"/>
              <a:t>Use private/protected members</a:t>
            </a:r>
            <a:br>
              <a:rPr lang="es-ES" sz="2300"/>
            </a:br>
            <a:br>
              <a:rPr lang="es-ES" sz="2300"/>
            </a:br>
            <a:endParaRPr lang="es-ES" sz="2300"/>
          </a:p>
        </p:txBody>
      </p:sp>
      <p:sp>
        <p:nvSpPr>
          <p:cNvPr id="3" name="Marcador de contenido 2">
            <a:extLst>
              <a:ext uri="{FF2B5EF4-FFF2-40B4-BE49-F238E27FC236}">
                <a16:creationId xmlns:a16="http://schemas.microsoft.com/office/drawing/2014/main" id="{0806DED6-9729-242C-D0B4-9727FDBCBC5E}"/>
              </a:ext>
            </a:extLst>
          </p:cNvPr>
          <p:cNvSpPr>
            <a:spLocks noGrp="1"/>
          </p:cNvSpPr>
          <p:nvPr>
            <p:ph idx="1"/>
          </p:nvPr>
        </p:nvSpPr>
        <p:spPr>
          <a:xfrm>
            <a:off x="3902149" y="978558"/>
            <a:ext cx="7591859" cy="5091495"/>
          </a:xfrm>
        </p:spPr>
        <p:txBody>
          <a:bodyPr>
            <a:normAutofit/>
          </a:bodyPr>
          <a:lstStyle/>
          <a:p>
            <a:pPr marL="0" indent="0" fontAlgn="base">
              <a:buNone/>
            </a:pPr>
            <a:r>
              <a:rPr lang="es-ES" b="1" dirty="0" err="1"/>
              <a:t>Bad</a:t>
            </a:r>
            <a:r>
              <a:rPr lang="es-ES" b="1" dirty="0"/>
              <a:t> </a:t>
            </a:r>
            <a:r>
              <a:rPr lang="es-ES" b="1" dirty="0" err="1"/>
              <a:t>way</a:t>
            </a:r>
            <a:r>
              <a:rPr lang="es-ES" b="1" dirty="0"/>
              <a:t>:</a:t>
            </a:r>
            <a:endParaRPr lang="es-ES" dirty="0"/>
          </a:p>
          <a:p>
            <a:pPr marL="0" indent="0" fontAlgn="base">
              <a:buNone/>
            </a:pPr>
            <a:r>
              <a:rPr lang="es-ES" dirty="0" err="1"/>
              <a:t>class</a:t>
            </a:r>
            <a:r>
              <a:rPr lang="es-ES" dirty="0"/>
              <a:t> Car</a:t>
            </a:r>
          </a:p>
          <a:p>
            <a:pPr marL="0" indent="0" fontAlgn="base">
              <a:buNone/>
            </a:pPr>
            <a:r>
              <a:rPr lang="es-ES" dirty="0"/>
              <a:t>{</a:t>
            </a:r>
          </a:p>
          <a:p>
            <a:pPr marL="0" indent="0" fontAlgn="base">
              <a:buNone/>
            </a:pPr>
            <a:r>
              <a:rPr lang="es-ES" dirty="0"/>
              <a:t>    </a:t>
            </a:r>
            <a:r>
              <a:rPr lang="es-ES" dirty="0" err="1"/>
              <a:t>public</a:t>
            </a:r>
            <a:r>
              <a:rPr lang="es-ES" dirty="0"/>
              <a:t> </a:t>
            </a:r>
            <a:r>
              <a:rPr lang="es-ES" dirty="0" err="1"/>
              <a:t>string</a:t>
            </a:r>
            <a:r>
              <a:rPr lang="es-ES" dirty="0"/>
              <a:t> Brand { </a:t>
            </a:r>
            <a:r>
              <a:rPr lang="es-ES" dirty="0" err="1"/>
              <a:t>get</a:t>
            </a:r>
            <a:r>
              <a:rPr lang="es-ES" dirty="0"/>
              <a:t>; set; }</a:t>
            </a:r>
          </a:p>
          <a:p>
            <a:pPr marL="0" indent="0" fontAlgn="base">
              <a:buNone/>
            </a:pPr>
            <a:r>
              <a:rPr lang="es-ES" dirty="0"/>
              <a:t>    </a:t>
            </a:r>
            <a:r>
              <a:rPr lang="es-ES" dirty="0" err="1"/>
              <a:t>public</a:t>
            </a:r>
            <a:r>
              <a:rPr lang="es-ES" dirty="0"/>
              <a:t> Car(</a:t>
            </a:r>
            <a:r>
              <a:rPr lang="es-ES" dirty="0" err="1"/>
              <a:t>string</a:t>
            </a:r>
            <a:r>
              <a:rPr lang="es-ES" dirty="0"/>
              <a:t> </a:t>
            </a:r>
            <a:r>
              <a:rPr lang="es-ES" dirty="0" err="1"/>
              <a:t>brand</a:t>
            </a:r>
            <a:r>
              <a:rPr lang="es-ES" dirty="0"/>
              <a:t>)</a:t>
            </a:r>
          </a:p>
          <a:p>
            <a:pPr marL="0" indent="0" fontAlgn="base">
              <a:buNone/>
            </a:pPr>
            <a:r>
              <a:rPr lang="es-ES" dirty="0"/>
              <a:t>    {</a:t>
            </a:r>
          </a:p>
          <a:p>
            <a:pPr marL="0" indent="0" fontAlgn="base">
              <a:buNone/>
            </a:pPr>
            <a:r>
              <a:rPr lang="es-ES" dirty="0"/>
              <a:t>        Brand = </a:t>
            </a:r>
            <a:r>
              <a:rPr lang="es-ES" dirty="0" err="1"/>
              <a:t>brand</a:t>
            </a:r>
            <a:r>
              <a:rPr lang="es-ES" dirty="0"/>
              <a:t>;</a:t>
            </a:r>
          </a:p>
          <a:p>
            <a:pPr marL="0" indent="0" fontAlgn="base">
              <a:buNone/>
            </a:pPr>
            <a:r>
              <a:rPr lang="es-ES" dirty="0"/>
              <a:t>    }</a:t>
            </a:r>
          </a:p>
          <a:p>
            <a:pPr marL="0" indent="0" fontAlgn="base">
              <a:buNone/>
            </a:pPr>
            <a:r>
              <a:rPr lang="es-ES" dirty="0"/>
              <a:t>}</a:t>
            </a:r>
          </a:p>
          <a:p>
            <a:pPr marL="0" indent="0" fontAlgn="base">
              <a:buNone/>
            </a:pPr>
            <a:r>
              <a:rPr lang="es-ES" dirty="0" err="1"/>
              <a:t>var</a:t>
            </a:r>
            <a:r>
              <a:rPr lang="es-ES" dirty="0"/>
              <a:t> car = new Car("Porsche");</a:t>
            </a:r>
          </a:p>
          <a:p>
            <a:pPr marL="0" indent="0" fontAlgn="base">
              <a:buNone/>
            </a:pPr>
            <a:r>
              <a:rPr lang="es-ES" dirty="0" err="1"/>
              <a:t>Console.WriteLine</a:t>
            </a:r>
            <a:r>
              <a:rPr lang="es-ES" dirty="0"/>
              <a:t>(</a:t>
            </a:r>
            <a:r>
              <a:rPr lang="es-ES" dirty="0" err="1"/>
              <a:t>car.Brand</a:t>
            </a:r>
            <a:r>
              <a:rPr lang="es-ES" dirty="0"/>
              <a:t>); // Car </a:t>
            </a:r>
            <a:r>
              <a:rPr lang="es-ES" dirty="0" err="1"/>
              <a:t>brand</a:t>
            </a:r>
            <a:r>
              <a:rPr lang="es-ES" dirty="0"/>
              <a:t>: Porsche</a:t>
            </a:r>
          </a:p>
        </p:txBody>
      </p:sp>
    </p:spTree>
    <p:extLst>
      <p:ext uri="{BB962C8B-B14F-4D97-AF65-F5344CB8AC3E}">
        <p14:creationId xmlns:p14="http://schemas.microsoft.com/office/powerpoint/2010/main" val="2127303681"/>
      </p:ext>
    </p:extLst>
  </p:cSld>
  <p:clrMapOvr>
    <a:masterClrMapping/>
  </p:clrMapOvr>
</p:sld>
</file>

<file path=ppt/slides/slide12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36142D-47AB-CF20-5240-144C64640F11}"/>
              </a:ext>
            </a:extLst>
          </p:cNvPr>
          <p:cNvSpPr>
            <a:spLocks noGrp="1"/>
          </p:cNvSpPr>
          <p:nvPr>
            <p:ph type="title"/>
          </p:nvPr>
        </p:nvSpPr>
        <p:spPr>
          <a:xfrm>
            <a:off x="685800" y="899024"/>
            <a:ext cx="3076032" cy="3914947"/>
          </a:xfrm>
        </p:spPr>
        <p:txBody>
          <a:bodyPr vert="horz" lIns="91440" tIns="45720" rIns="91440" bIns="45720" rtlCol="0" anchor="t">
            <a:normAutofit/>
          </a:bodyPr>
          <a:lstStyle/>
          <a:p>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81593B96-139C-BBFE-25CB-54320195FFED}"/>
              </a:ext>
            </a:extLst>
          </p:cNvPr>
          <p:cNvPicPr>
            <a:picLocks noGrp="1" noChangeAspect="1"/>
          </p:cNvPicPr>
          <p:nvPr>
            <p:ph idx="1"/>
          </p:nvPr>
        </p:nvPicPr>
        <p:blipFill>
          <a:blip r:embed="rId2"/>
          <a:stretch>
            <a:fillRect/>
          </a:stretch>
        </p:blipFill>
        <p:spPr>
          <a:xfrm>
            <a:off x="4038600" y="1507952"/>
            <a:ext cx="7353299" cy="3842098"/>
          </a:xfrm>
          <a:prstGeom prst="rect">
            <a:avLst/>
          </a:prstGeom>
        </p:spPr>
      </p:pic>
    </p:spTree>
    <p:extLst>
      <p:ext uri="{BB962C8B-B14F-4D97-AF65-F5344CB8AC3E}">
        <p14:creationId xmlns:p14="http://schemas.microsoft.com/office/powerpoint/2010/main" val="2992632803"/>
      </p:ext>
    </p:extLst>
  </p:cSld>
  <p:clrMapOvr>
    <a:masterClrMapping/>
  </p:clrMapOvr>
</p:sld>
</file>

<file path=ppt/slides/slide12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4343" name="Straight Connector 1434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45" name="Straight Connector 1434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347" name="Rectangle 1434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74AB89-C08F-1336-10D1-0D997D7E2586}"/>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3100" b="1"/>
              <a:t>Asynchronous Programming</a:t>
            </a:r>
            <a:br>
              <a:rPr lang="en-US" sz="3100" b="1"/>
            </a:br>
            <a:br>
              <a:rPr lang="en-US" sz="3100"/>
            </a:br>
            <a:endParaRPr lang="en-US" sz="3100"/>
          </a:p>
        </p:txBody>
      </p:sp>
      <p:cxnSp>
        <p:nvCxnSpPr>
          <p:cNvPr id="14349" name="Straight Connector 1434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4338" name="Picture 2" descr="Figure 5: A typical synchronous execution model">
            <a:extLst>
              <a:ext uri="{FF2B5EF4-FFF2-40B4-BE49-F238E27FC236}">
                <a16:creationId xmlns:a16="http://schemas.microsoft.com/office/drawing/2014/main" id="{F575D33F-68AE-EA92-FD69-B66FFFC859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96978" y="723901"/>
            <a:ext cx="6236542"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87404"/>
      </p:ext>
    </p:extLst>
  </p:cSld>
  <p:clrMapOvr>
    <a:masterClrMapping/>
  </p:clrMapOvr>
</p:sld>
</file>

<file path=ppt/slides/slide12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367" name="Straight Connector 1536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69" name="Straight Connector 1536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371" name="Rectangle 1537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389F86-08B9-A0D9-F89E-8FDAB8AAC887}"/>
              </a:ext>
            </a:extLst>
          </p:cNvPr>
          <p:cNvSpPr>
            <a:spLocks noGrp="1"/>
          </p:cNvSpPr>
          <p:nvPr>
            <p:ph type="title"/>
          </p:nvPr>
        </p:nvSpPr>
        <p:spPr>
          <a:xfrm>
            <a:off x="685800" y="899024"/>
            <a:ext cx="3076032" cy="3914947"/>
          </a:xfrm>
        </p:spPr>
        <p:txBody>
          <a:bodyPr vert="horz" lIns="91440" tIns="45720" rIns="91440" bIns="45720" rtlCol="0" anchor="t">
            <a:normAutofit/>
          </a:bodyPr>
          <a:lstStyle/>
          <a:p>
            <a:endParaRPr lang="en-US"/>
          </a:p>
        </p:txBody>
      </p:sp>
      <p:cxnSp>
        <p:nvCxnSpPr>
          <p:cNvPr id="15373" name="Straight Connector 1537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5362" name="Picture 2" descr="Figure 6: A typical asynchronous execution model">
            <a:extLst>
              <a:ext uri="{FF2B5EF4-FFF2-40B4-BE49-F238E27FC236}">
                <a16:creationId xmlns:a16="http://schemas.microsoft.com/office/drawing/2014/main" id="{977490E6-1916-C45E-99E6-F26C3A8BC0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19280" y="723901"/>
            <a:ext cx="5591939"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13797"/>
      </p:ext>
    </p:extLst>
  </p:cSld>
  <p:clrMapOvr>
    <a:masterClrMapping/>
  </p:clrMapOvr>
</p:sld>
</file>

<file path=ppt/slides/slide12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361F03-44DB-4CB9-2BEF-3461724F42F2}"/>
              </a:ext>
            </a:extLst>
          </p:cNvPr>
          <p:cNvSpPr>
            <a:spLocks noGrp="1"/>
          </p:cNvSpPr>
          <p:nvPr>
            <p:ph type="title"/>
          </p:nvPr>
        </p:nvSpPr>
        <p:spPr>
          <a:xfrm>
            <a:off x="704087" y="559063"/>
            <a:ext cx="3306747" cy="5256025"/>
          </a:xfrm>
        </p:spPr>
        <p:txBody>
          <a:bodyPr>
            <a:normAutofit/>
          </a:bodyPr>
          <a:lstStyle/>
          <a:p>
            <a:r>
              <a:rPr lang="en-US" sz="3600" b="1"/>
              <a:t>The async and await Keywords</a:t>
            </a:r>
            <a:br>
              <a:rPr lang="en-US" sz="3600" b="1"/>
            </a:br>
            <a:br>
              <a:rPr lang="en-US" sz="3600"/>
            </a:br>
            <a:endParaRPr lang="es-ES" sz="3600"/>
          </a:p>
        </p:txBody>
      </p:sp>
      <p:sp>
        <p:nvSpPr>
          <p:cNvPr id="3" name="Marcador de contenido 2">
            <a:extLst>
              <a:ext uri="{FF2B5EF4-FFF2-40B4-BE49-F238E27FC236}">
                <a16:creationId xmlns:a16="http://schemas.microsoft.com/office/drawing/2014/main" id="{C3792D6B-707E-4A2F-5810-364D28A568A8}"/>
              </a:ext>
            </a:extLst>
          </p:cNvPr>
          <p:cNvSpPr>
            <a:spLocks noGrp="1"/>
          </p:cNvSpPr>
          <p:nvPr>
            <p:ph idx="1"/>
          </p:nvPr>
        </p:nvSpPr>
        <p:spPr>
          <a:xfrm>
            <a:off x="4643022" y="622249"/>
            <a:ext cx="6844892" cy="5639712"/>
          </a:xfrm>
        </p:spPr>
        <p:txBody>
          <a:bodyPr>
            <a:normAutofit/>
          </a:bodyPr>
          <a:lstStyle/>
          <a:p>
            <a:pPr marL="0" indent="0">
              <a:buNone/>
            </a:pPr>
            <a:r>
              <a:rPr lang="en-US" dirty="0"/>
              <a:t>The </a:t>
            </a:r>
            <a:r>
              <a:rPr lang="en-US" b="1" dirty="0"/>
              <a:t>async</a:t>
            </a:r>
            <a:r>
              <a:rPr lang="en-US" dirty="0"/>
              <a:t> keyword converts a method into an asynchronous one enabling the use of the </a:t>
            </a:r>
            <a:r>
              <a:rPr lang="en-US" b="1" dirty="0"/>
              <a:t>await</a:t>
            </a:r>
            <a:r>
              <a:rPr lang="en-US" dirty="0"/>
              <a:t> keyword inside the method body. Note that Task and Task&lt;T&gt;v are two </a:t>
            </a:r>
            <a:r>
              <a:rPr lang="en-US" dirty="0" err="1"/>
              <a:t>awaitable</a:t>
            </a:r>
            <a:r>
              <a:rPr lang="en-US" dirty="0"/>
              <a:t> types provided by .NET Core. An async method returns a Task or Task&lt;T&gt; object and performs non-blocking operations. You must use the await keyword to call an async method.</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83455"/>
      </p:ext>
    </p:extLst>
  </p:cSld>
  <p:clrMapOvr>
    <a:masterClrMapping/>
  </p:clrMapOvr>
</p:sld>
</file>

<file path=ppt/slides/slide12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06B6EB-A355-086B-01BB-65947D674427}"/>
              </a:ext>
            </a:extLst>
          </p:cNvPr>
          <p:cNvSpPr>
            <a:spLocks noGrp="1"/>
          </p:cNvSpPr>
          <p:nvPr>
            <p:ph type="title"/>
          </p:nvPr>
        </p:nvSpPr>
        <p:spPr>
          <a:xfrm>
            <a:off x="704087" y="559063"/>
            <a:ext cx="3306747" cy="5256025"/>
          </a:xfrm>
        </p:spPr>
        <p:txBody>
          <a:bodyPr>
            <a:normAutofit/>
          </a:bodyPr>
          <a:lstStyle/>
          <a:p>
            <a:r>
              <a:rPr lang="es-ES" sz="3600" b="1"/>
              <a:t>Parallelism</a:t>
            </a:r>
            <a:br>
              <a:rPr lang="es-ES" sz="3600" b="1"/>
            </a:br>
            <a:br>
              <a:rPr lang="es-ES" sz="3600"/>
            </a:br>
            <a:endParaRPr lang="es-ES" sz="3600"/>
          </a:p>
        </p:txBody>
      </p:sp>
      <p:sp>
        <p:nvSpPr>
          <p:cNvPr id="3" name="Marcador de contenido 2">
            <a:extLst>
              <a:ext uri="{FF2B5EF4-FFF2-40B4-BE49-F238E27FC236}">
                <a16:creationId xmlns:a16="http://schemas.microsoft.com/office/drawing/2014/main" id="{58410893-A59F-240A-2709-542368FC424A}"/>
              </a:ext>
            </a:extLst>
          </p:cNvPr>
          <p:cNvSpPr>
            <a:spLocks noGrp="1"/>
          </p:cNvSpPr>
          <p:nvPr>
            <p:ph idx="1"/>
          </p:nvPr>
        </p:nvSpPr>
        <p:spPr>
          <a:xfrm>
            <a:off x="4643022" y="622249"/>
            <a:ext cx="6844892" cy="5639712"/>
          </a:xfrm>
        </p:spPr>
        <p:txBody>
          <a:bodyPr>
            <a:normAutofit/>
          </a:bodyPr>
          <a:lstStyle/>
          <a:p>
            <a:pPr marL="0" indent="0">
              <a:buNone/>
            </a:pPr>
            <a:r>
              <a:rPr lang="en-US" dirty="0"/>
              <a:t>In computing, parallelism is defined as the capability of an operating system to accomplish multiple tasks concurrently by leveraging multiple processors or cores. You can take advantage of parallelism to increase the overall performance and responsiveness of your applications that process large amounts of data or handle computationally intensive tasks.</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623359"/>
      </p:ext>
    </p:extLst>
  </p:cSld>
  <p:clrMapOvr>
    <a:masterClrMapping/>
  </p:clrMapOvr>
</p:sld>
</file>

<file path=ppt/slides/slide12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440218-219C-5078-5730-B0F52053AC87}"/>
              </a:ext>
            </a:extLst>
          </p:cNvPr>
          <p:cNvSpPr>
            <a:spLocks noGrp="1"/>
          </p:cNvSpPr>
          <p:nvPr>
            <p:ph type="title"/>
          </p:nvPr>
        </p:nvSpPr>
        <p:spPr>
          <a:xfrm>
            <a:off x="704088" y="917270"/>
            <a:ext cx="3819375" cy="3352767"/>
          </a:xfrm>
        </p:spPr>
        <p:txBody>
          <a:bodyPr>
            <a:normAutofit/>
          </a:bodyPr>
          <a:lstStyle/>
          <a:p>
            <a:r>
              <a:rPr lang="es-ES" b="1" dirty="0" err="1"/>
              <a:t>Why</a:t>
            </a:r>
            <a:r>
              <a:rPr lang="es-ES" b="1" dirty="0"/>
              <a:t> </a:t>
            </a:r>
            <a:r>
              <a:rPr lang="es-ES" b="1" dirty="0" err="1"/>
              <a:t>Parallelism</a:t>
            </a:r>
            <a:r>
              <a:rPr lang="es-ES" b="1" dirty="0"/>
              <a:t> </a:t>
            </a:r>
            <a:r>
              <a:rPr lang="es-ES" b="1" dirty="0" err="1"/>
              <a:t>Is</a:t>
            </a:r>
            <a:r>
              <a:rPr lang="es-ES" b="1" dirty="0"/>
              <a:t> </a:t>
            </a:r>
            <a:r>
              <a:rPr lang="es-ES" b="1" dirty="0" err="1"/>
              <a:t>Important</a:t>
            </a:r>
            <a:br>
              <a:rPr lang="es-ES" b="1" dirty="0"/>
            </a:br>
            <a:br>
              <a:rPr lang="es-ES" dirty="0"/>
            </a:br>
            <a:endParaRPr lang="es-ES" dirty="0"/>
          </a:p>
        </p:txBody>
      </p:sp>
      <p:sp>
        <p:nvSpPr>
          <p:cNvPr id="3" name="Marcador de contenido 2">
            <a:extLst>
              <a:ext uri="{FF2B5EF4-FFF2-40B4-BE49-F238E27FC236}">
                <a16:creationId xmlns:a16="http://schemas.microsoft.com/office/drawing/2014/main" id="{16E6A2BD-A588-BCE2-FB8C-D7DADC6C041A}"/>
              </a:ext>
            </a:extLst>
          </p:cNvPr>
          <p:cNvSpPr>
            <a:spLocks noGrp="1"/>
          </p:cNvSpPr>
          <p:nvPr>
            <p:ph idx="1"/>
          </p:nvPr>
        </p:nvSpPr>
        <p:spPr>
          <a:xfrm>
            <a:off x="4770990" y="908957"/>
            <a:ext cx="6716922" cy="5223325"/>
          </a:xfrm>
        </p:spPr>
        <p:txBody>
          <a:bodyPr>
            <a:normAutofit/>
          </a:bodyPr>
          <a:lstStyle/>
          <a:p>
            <a:pPr marL="0" indent="0">
              <a:buNone/>
            </a:pPr>
            <a:r>
              <a:rPr lang="en-US" dirty="0"/>
              <a:t>By leveraging all the of the CPUs present in multi-core PCs, and high-performance computing clusters (HPS clusters), parallel programming becomes inevitable when handling problems that involve massive computations. In parallel programming, you decompose a problem into smaller workable steps that can be executed concurrently. In parallel programming, the tasks are parallelized during their execution so that they can run simultaneously on different cores within a CPU. Parallel programming is useful where there is massive amount of data and application performance is crucial.</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848318"/>
      </p:ext>
    </p:extLst>
  </p:cSld>
  <p:clrMapOvr>
    <a:masterClrMapping/>
  </p:clrMapOvr>
</p:sld>
</file>

<file path=ppt/slides/slide12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ADDAA1-7FB3-7C7A-6F6F-1624F73F3462}"/>
              </a:ext>
            </a:extLst>
          </p:cNvPr>
          <p:cNvSpPr>
            <a:spLocks noGrp="1"/>
          </p:cNvSpPr>
          <p:nvPr>
            <p:ph type="title"/>
          </p:nvPr>
        </p:nvSpPr>
        <p:spPr>
          <a:xfrm>
            <a:off x="704088" y="917270"/>
            <a:ext cx="3819375" cy="3352767"/>
          </a:xfrm>
        </p:spPr>
        <p:txBody>
          <a:bodyPr>
            <a:normAutofit/>
          </a:bodyPr>
          <a:lstStyle/>
          <a:p>
            <a:r>
              <a:rPr lang="es-ES" b="1" dirty="0" err="1"/>
              <a:t>Parallel</a:t>
            </a:r>
            <a:r>
              <a:rPr lang="es-ES" b="1" dirty="0"/>
              <a:t> </a:t>
            </a:r>
            <a:r>
              <a:rPr lang="es-ES" b="1" dirty="0" err="1"/>
              <a:t>Programming</a:t>
            </a:r>
            <a:br>
              <a:rPr lang="es-ES" b="1" dirty="0"/>
            </a:br>
            <a:br>
              <a:rPr lang="es-ES" dirty="0"/>
            </a:br>
            <a:endParaRPr lang="es-ES" dirty="0"/>
          </a:p>
        </p:txBody>
      </p:sp>
      <p:sp>
        <p:nvSpPr>
          <p:cNvPr id="3" name="Marcador de contenido 2">
            <a:extLst>
              <a:ext uri="{FF2B5EF4-FFF2-40B4-BE49-F238E27FC236}">
                <a16:creationId xmlns:a16="http://schemas.microsoft.com/office/drawing/2014/main" id="{51FEAE31-D019-7FF4-7653-405EB7367241}"/>
              </a:ext>
            </a:extLst>
          </p:cNvPr>
          <p:cNvSpPr>
            <a:spLocks noGrp="1"/>
          </p:cNvSpPr>
          <p:nvPr>
            <p:ph idx="1"/>
          </p:nvPr>
        </p:nvSpPr>
        <p:spPr>
          <a:xfrm>
            <a:off x="4770990" y="908957"/>
            <a:ext cx="6716922" cy="5223325"/>
          </a:xfrm>
        </p:spPr>
        <p:txBody>
          <a:bodyPr>
            <a:normAutofit/>
          </a:bodyPr>
          <a:lstStyle/>
          <a:p>
            <a:pPr marL="0" indent="0">
              <a:buNone/>
            </a:pPr>
            <a:r>
              <a:rPr lang="en-US" dirty="0"/>
              <a:t>Here are the key use cases of parallel programming:</a:t>
            </a:r>
          </a:p>
          <a:p>
            <a:r>
              <a:rPr lang="en-US" dirty="0"/>
              <a:t>Climate research</a:t>
            </a:r>
          </a:p>
          <a:p>
            <a:r>
              <a:rPr lang="en-US" dirty="0"/>
              <a:t>Applied physics</a:t>
            </a:r>
          </a:p>
          <a:p>
            <a:r>
              <a:rPr lang="en-US" dirty="0"/>
              <a:t>Quantum mechanics</a:t>
            </a:r>
          </a:p>
          <a:p>
            <a:r>
              <a:rPr lang="en-US" dirty="0"/>
              <a:t>Advanced graphics</a:t>
            </a:r>
          </a:p>
          <a:p>
            <a:r>
              <a:rPr lang="en-US" dirty="0"/>
              <a:t>Modular modeling</a:t>
            </a:r>
          </a:p>
          <a:p>
            <a:endParaRPr lang="es-ES" dirty="0"/>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48022"/>
      </p:ext>
    </p:extLst>
  </p:cSld>
  <p:clrMapOvr>
    <a:masterClrMapping/>
  </p:clrMapOvr>
</p:sld>
</file>

<file path=ppt/slides/slide12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5338BF-24C7-7580-5ED5-52110F63DEA7}"/>
              </a:ext>
            </a:extLst>
          </p:cNvPr>
          <p:cNvSpPr>
            <a:spLocks noGrp="1"/>
          </p:cNvSpPr>
          <p:nvPr>
            <p:ph type="title"/>
          </p:nvPr>
        </p:nvSpPr>
        <p:spPr>
          <a:xfrm>
            <a:off x="704088" y="917270"/>
            <a:ext cx="3819375" cy="3352767"/>
          </a:xfrm>
        </p:spPr>
        <p:txBody>
          <a:bodyPr>
            <a:normAutofit/>
          </a:bodyPr>
          <a:lstStyle/>
          <a:p>
            <a:r>
              <a:rPr lang="es-ES" b="1" dirty="0" err="1"/>
              <a:t>Task</a:t>
            </a:r>
            <a:r>
              <a:rPr lang="es-ES" b="1" dirty="0"/>
              <a:t> </a:t>
            </a:r>
            <a:r>
              <a:rPr lang="es-ES" b="1" dirty="0" err="1"/>
              <a:t>Parallel</a:t>
            </a:r>
            <a:r>
              <a:rPr lang="es-ES" b="1" dirty="0"/>
              <a:t> Library (TPL)</a:t>
            </a:r>
            <a:br>
              <a:rPr lang="es-ES" b="1" dirty="0"/>
            </a:br>
            <a:br>
              <a:rPr lang="es-ES" dirty="0"/>
            </a:br>
            <a:endParaRPr lang="es-ES" dirty="0"/>
          </a:p>
        </p:txBody>
      </p:sp>
      <p:sp>
        <p:nvSpPr>
          <p:cNvPr id="3" name="Marcador de contenido 2">
            <a:extLst>
              <a:ext uri="{FF2B5EF4-FFF2-40B4-BE49-F238E27FC236}">
                <a16:creationId xmlns:a16="http://schemas.microsoft.com/office/drawing/2014/main" id="{E9ABC47E-702F-27B5-C255-A424F75E1182}"/>
              </a:ext>
            </a:extLst>
          </p:cNvPr>
          <p:cNvSpPr>
            <a:spLocks noGrp="1"/>
          </p:cNvSpPr>
          <p:nvPr>
            <p:ph idx="1"/>
          </p:nvPr>
        </p:nvSpPr>
        <p:spPr>
          <a:xfrm>
            <a:off x="4770990" y="908957"/>
            <a:ext cx="6716922" cy="5223325"/>
          </a:xfrm>
        </p:spPr>
        <p:txBody>
          <a:bodyPr>
            <a:normAutofit/>
          </a:bodyPr>
          <a:lstStyle/>
          <a:p>
            <a:pPr marL="0" indent="0">
              <a:buNone/>
            </a:pPr>
            <a:r>
              <a:rPr lang="en-US" dirty="0"/>
              <a:t>The Task Parallel Library (TPL) encompasses a collection of APIs pertaining to the </a:t>
            </a:r>
            <a:r>
              <a:rPr lang="en-US" dirty="0" err="1"/>
              <a:t>System.Threading</a:t>
            </a:r>
            <a:r>
              <a:rPr lang="en-US" dirty="0"/>
              <a:t> and </a:t>
            </a:r>
            <a:r>
              <a:rPr lang="en-US" dirty="0" err="1"/>
              <a:t>System.Threading.Tasks</a:t>
            </a:r>
            <a:r>
              <a:rPr lang="en-US" dirty="0"/>
              <a:t> namespaces that are used to implement parallelism and concurrency. It provides an abstraction over lower-level constructs like threads, synchronization primitives, etc., allowing you to write more scalable code without having to deal with these low-level details directly.</a:t>
            </a:r>
            <a:endParaRPr lang="es-ES" dirty="0"/>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771461"/>
      </p:ext>
    </p:extLst>
  </p:cSld>
  <p:clrMapOvr>
    <a:masterClrMapping/>
  </p:clrMapOvr>
</p:sld>
</file>

<file path=ppt/slides/slide12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BC373F5-1276-553A-B44E-B5561311869E}"/>
              </a:ext>
            </a:extLst>
          </p:cNvPr>
          <p:cNvSpPr>
            <a:spLocks noGrp="1"/>
          </p:cNvSpPr>
          <p:nvPr>
            <p:ph type="title"/>
          </p:nvPr>
        </p:nvSpPr>
        <p:spPr>
          <a:xfrm>
            <a:off x="685800" y="899024"/>
            <a:ext cx="3076032" cy="3914947"/>
          </a:xfrm>
        </p:spPr>
        <p:txBody>
          <a:bodyPr vert="horz" lIns="91440" tIns="45720" rIns="91440" bIns="45720" rtlCol="0" anchor="t">
            <a:normAutofit/>
          </a:bodyPr>
          <a:lstStyle/>
          <a:p>
            <a:pPr>
              <a:lnSpc>
                <a:spcPct val="90%"/>
              </a:lnSpc>
            </a:pPr>
            <a:r>
              <a:rPr lang="en-US" sz="3100" b="1"/>
              <a:t>Get started with asynchronous programming</a:t>
            </a:r>
            <a:br>
              <a:rPr lang="en-US" sz="3100" b="1"/>
            </a:br>
            <a:br>
              <a:rPr lang="en-US" sz="3100"/>
            </a:br>
            <a:endParaRPr lang="en-US" sz="3100"/>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27DE52DC-F1F9-5B6B-AD6F-BC79C097189B}"/>
              </a:ext>
            </a:extLst>
          </p:cNvPr>
          <p:cNvPicPr>
            <a:picLocks noGrp="1" noChangeAspect="1"/>
          </p:cNvPicPr>
          <p:nvPr>
            <p:ph idx="1"/>
          </p:nvPr>
        </p:nvPicPr>
        <p:blipFill>
          <a:blip r:embed="rId3"/>
          <a:stretch>
            <a:fillRect/>
          </a:stretch>
        </p:blipFill>
        <p:spPr>
          <a:xfrm>
            <a:off x="4093702" y="723901"/>
            <a:ext cx="7243095" cy="5410200"/>
          </a:xfrm>
          <a:prstGeom prst="rect">
            <a:avLst/>
          </a:prstGeom>
        </p:spPr>
      </p:pic>
    </p:spTree>
    <p:extLst>
      <p:ext uri="{BB962C8B-B14F-4D97-AF65-F5344CB8AC3E}">
        <p14:creationId xmlns:p14="http://schemas.microsoft.com/office/powerpoint/2010/main" val="893700119"/>
      </p:ext>
    </p:extLst>
  </p:cSld>
  <p:clrMapOvr>
    <a:masterClrMapping/>
  </p:clrMapOvr>
</p:sld>
</file>

<file path=ppt/slides/slide12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675B2C-92EF-6EB8-9942-A4F36C0B305D}"/>
              </a:ext>
            </a:extLst>
          </p:cNvPr>
          <p:cNvSpPr>
            <a:spLocks noGrp="1"/>
          </p:cNvSpPr>
          <p:nvPr>
            <p:ph type="title"/>
          </p:nvPr>
        </p:nvSpPr>
        <p:spPr>
          <a:xfrm>
            <a:off x="704087" y="559063"/>
            <a:ext cx="3306747" cy="5256025"/>
          </a:xfrm>
        </p:spPr>
        <p:txBody>
          <a:bodyPr>
            <a:normAutofit/>
          </a:bodyPr>
          <a:lstStyle/>
          <a:p>
            <a:r>
              <a:rPr lang="en-US" sz="3300" b="1"/>
              <a:t>Implement asynchronous file input and output</a:t>
            </a:r>
            <a:br>
              <a:rPr lang="en-US" sz="3300" b="1"/>
            </a:br>
            <a:br>
              <a:rPr lang="en-US" sz="3300"/>
            </a:br>
            <a:endParaRPr lang="es-ES" sz="3300"/>
          </a:p>
        </p:txBody>
      </p:sp>
      <p:sp>
        <p:nvSpPr>
          <p:cNvPr id="3" name="Marcador de contenido 2">
            <a:extLst>
              <a:ext uri="{FF2B5EF4-FFF2-40B4-BE49-F238E27FC236}">
                <a16:creationId xmlns:a16="http://schemas.microsoft.com/office/drawing/2014/main" id="{A6393F80-3812-2F3A-3F16-F5DE8D099B8D}"/>
              </a:ext>
            </a:extLst>
          </p:cNvPr>
          <p:cNvSpPr>
            <a:spLocks noGrp="1"/>
          </p:cNvSpPr>
          <p:nvPr>
            <p:ph idx="1"/>
          </p:nvPr>
        </p:nvSpPr>
        <p:spPr>
          <a:xfrm>
            <a:off x="4643022" y="622249"/>
            <a:ext cx="6844892" cy="5639712"/>
          </a:xfrm>
        </p:spPr>
        <p:txBody>
          <a:bodyPr>
            <a:normAutofit/>
          </a:bodyPr>
          <a:lstStyle/>
          <a:p>
            <a:pPr>
              <a:lnSpc>
                <a:spcPct val="100%"/>
              </a:lnSpc>
            </a:pPr>
            <a:r>
              <a:rPr lang="en-US" dirty="0"/>
              <a:t>The async and await keywords in C# allow you to create asynchronous methods that can perform file I/O operations without blocking the main thread. This is particularly useful in applications with a user interface, where blocking the main thread can lead to a frozen or unresponsive UI. The System.IO and </a:t>
            </a:r>
            <a:r>
              <a:rPr lang="en-US" dirty="0" err="1"/>
              <a:t>System.Text.Json</a:t>
            </a:r>
            <a:r>
              <a:rPr lang="en-US" dirty="0"/>
              <a:t> namespaces provide classes and methods for performing file I/O operations asynchronously.</a:t>
            </a:r>
            <a:endParaRPr lang="en-US"/>
          </a:p>
          <a:p>
            <a:pPr>
              <a:lnSpc>
                <a:spcPct val="100%"/>
              </a:lnSpc>
            </a:pPr>
            <a:r>
              <a:rPr lang="en-US" dirty="0"/>
              <a:t>For example, the File class in the System.IO namespace provides methods for reading and writing files asynchronously. The </a:t>
            </a:r>
            <a:r>
              <a:rPr lang="en-US" dirty="0" err="1"/>
              <a:t>File.ReadAllTextAsync</a:t>
            </a:r>
            <a:r>
              <a:rPr lang="en-US" dirty="0"/>
              <a:t> method reads the contents of a file asynchronously, while the </a:t>
            </a:r>
            <a:r>
              <a:rPr lang="en-US" dirty="0" err="1"/>
              <a:t>File.WriteAllTextAsync</a:t>
            </a:r>
            <a:r>
              <a:rPr lang="en-US" dirty="0"/>
              <a:t> method writes text to a file asynchronously. These methods return a Task&lt;string&gt; or Task that represents the asynchronous operation, allowing you to use the await keyword to wait for their completion without blocking the calling thread.</a:t>
            </a:r>
            <a:endParaRPr lang="en-US"/>
          </a:p>
          <a:p>
            <a:pPr>
              <a:lnSpc>
                <a:spcPct val="100%"/>
              </a:lnSpc>
            </a:pPr>
            <a:endParaRPr lang="es-ES"/>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156367"/>
      </p:ext>
    </p:extLst>
  </p:cSld>
  <p:clrMapOvr>
    <a:masterClrMapping/>
  </p:clrMapOvr>
</p:sld>
</file>

<file path=ppt/slides/slide1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D7C7B79-FBC9-B0A8-790A-5D4F8883E29D}"/>
              </a:ext>
            </a:extLst>
          </p:cNvPr>
          <p:cNvSpPr>
            <a:spLocks noGrp="1"/>
          </p:cNvSpPr>
          <p:nvPr>
            <p:ph idx="1"/>
          </p:nvPr>
        </p:nvSpPr>
        <p:spPr>
          <a:xfrm>
            <a:off x="3902149" y="978558"/>
            <a:ext cx="7591859" cy="5091495"/>
          </a:xfrm>
        </p:spPr>
        <p:txBody>
          <a:bodyPr>
            <a:normAutofit/>
          </a:bodyPr>
          <a:lstStyle/>
          <a:p>
            <a:pPr marL="0" indent="0" fontAlgn="base">
              <a:buNone/>
            </a:pPr>
            <a:r>
              <a:rPr lang="es-ES" b="1" dirty="0"/>
              <a:t>Good </a:t>
            </a:r>
            <a:r>
              <a:rPr lang="es-ES" b="1" dirty="0" err="1"/>
              <a:t>way</a:t>
            </a:r>
            <a:r>
              <a:rPr lang="es-ES" b="1" dirty="0"/>
              <a:t>:</a:t>
            </a:r>
            <a:endParaRPr lang="es-ES" dirty="0"/>
          </a:p>
          <a:p>
            <a:pPr marL="0" indent="0" fontAlgn="base">
              <a:buNone/>
            </a:pPr>
            <a:r>
              <a:rPr lang="es-ES" dirty="0" err="1"/>
              <a:t>class</a:t>
            </a:r>
            <a:r>
              <a:rPr lang="es-ES" dirty="0"/>
              <a:t> Car</a:t>
            </a:r>
          </a:p>
          <a:p>
            <a:pPr marL="0" indent="0" fontAlgn="base">
              <a:buNone/>
            </a:pPr>
            <a:r>
              <a:rPr lang="es-ES" dirty="0"/>
              <a:t>{</a:t>
            </a:r>
          </a:p>
          <a:p>
            <a:pPr marL="0" indent="0" fontAlgn="base">
              <a:buNone/>
            </a:pPr>
            <a:r>
              <a:rPr lang="es-ES" dirty="0"/>
              <a:t>    </a:t>
            </a:r>
            <a:r>
              <a:rPr lang="es-ES" dirty="0" err="1"/>
              <a:t>public</a:t>
            </a:r>
            <a:r>
              <a:rPr lang="es-ES" dirty="0"/>
              <a:t> </a:t>
            </a:r>
            <a:r>
              <a:rPr lang="es-ES" dirty="0" err="1"/>
              <a:t>string</a:t>
            </a:r>
            <a:r>
              <a:rPr lang="es-ES" dirty="0"/>
              <a:t> Brand { </a:t>
            </a:r>
            <a:r>
              <a:rPr lang="es-ES" dirty="0" err="1"/>
              <a:t>get</a:t>
            </a:r>
            <a:r>
              <a:rPr lang="es-ES" dirty="0"/>
              <a:t>; }</a:t>
            </a:r>
          </a:p>
          <a:p>
            <a:pPr marL="0" indent="0" fontAlgn="base">
              <a:buNone/>
            </a:pPr>
            <a:r>
              <a:rPr lang="es-ES" dirty="0"/>
              <a:t>   </a:t>
            </a:r>
            <a:r>
              <a:rPr lang="es-ES" dirty="0" err="1"/>
              <a:t>public</a:t>
            </a:r>
            <a:r>
              <a:rPr lang="es-ES" dirty="0"/>
              <a:t> Car(</a:t>
            </a:r>
            <a:r>
              <a:rPr lang="es-ES" dirty="0" err="1"/>
              <a:t>string</a:t>
            </a:r>
            <a:r>
              <a:rPr lang="es-ES" dirty="0"/>
              <a:t> </a:t>
            </a:r>
            <a:r>
              <a:rPr lang="es-ES" dirty="0" err="1"/>
              <a:t>brand</a:t>
            </a:r>
            <a:r>
              <a:rPr lang="es-ES" dirty="0"/>
              <a:t>)</a:t>
            </a:r>
          </a:p>
          <a:p>
            <a:pPr marL="0" indent="0" fontAlgn="base">
              <a:buNone/>
            </a:pPr>
            <a:r>
              <a:rPr lang="es-ES" dirty="0"/>
              <a:t>    {</a:t>
            </a:r>
          </a:p>
          <a:p>
            <a:pPr marL="0" indent="0" fontAlgn="base">
              <a:buNone/>
            </a:pPr>
            <a:r>
              <a:rPr lang="es-ES" dirty="0"/>
              <a:t>        Brand = </a:t>
            </a:r>
            <a:r>
              <a:rPr lang="es-ES" dirty="0" err="1"/>
              <a:t>brand</a:t>
            </a:r>
            <a:r>
              <a:rPr lang="es-ES" dirty="0"/>
              <a:t>;</a:t>
            </a:r>
          </a:p>
          <a:p>
            <a:pPr marL="0" indent="0" fontAlgn="base">
              <a:buNone/>
            </a:pPr>
            <a:r>
              <a:rPr lang="es-ES" dirty="0"/>
              <a:t>    }</a:t>
            </a:r>
          </a:p>
          <a:p>
            <a:pPr marL="0" indent="0" fontAlgn="base">
              <a:buNone/>
            </a:pPr>
            <a:r>
              <a:rPr lang="es-ES" dirty="0"/>
              <a:t>}</a:t>
            </a:r>
          </a:p>
          <a:p>
            <a:pPr marL="0" indent="0" fontAlgn="base">
              <a:buNone/>
            </a:pPr>
            <a:r>
              <a:rPr lang="es-ES" dirty="0" err="1"/>
              <a:t>var</a:t>
            </a:r>
            <a:r>
              <a:rPr lang="es-ES" dirty="0"/>
              <a:t> car = new Car("Porsche");</a:t>
            </a:r>
          </a:p>
          <a:p>
            <a:pPr marL="0" indent="0" fontAlgn="base">
              <a:buNone/>
            </a:pPr>
            <a:r>
              <a:rPr lang="es-ES" dirty="0" err="1"/>
              <a:t>Console.WriteLine</a:t>
            </a:r>
            <a:r>
              <a:rPr lang="es-ES" dirty="0"/>
              <a:t>(</a:t>
            </a:r>
            <a:r>
              <a:rPr lang="es-ES" dirty="0" err="1"/>
              <a:t>car.Brand</a:t>
            </a:r>
            <a:r>
              <a:rPr lang="es-ES" dirty="0"/>
              <a:t>); // Car </a:t>
            </a:r>
            <a:r>
              <a:rPr lang="es-ES" dirty="0" err="1"/>
              <a:t>brand</a:t>
            </a:r>
            <a:r>
              <a:rPr lang="es-ES" dirty="0"/>
              <a:t>: Porsche</a:t>
            </a:r>
          </a:p>
          <a:p>
            <a:endParaRPr lang="es-ES" dirty="0"/>
          </a:p>
        </p:txBody>
      </p:sp>
    </p:spTree>
    <p:extLst>
      <p:ext uri="{BB962C8B-B14F-4D97-AF65-F5344CB8AC3E}">
        <p14:creationId xmlns:p14="http://schemas.microsoft.com/office/powerpoint/2010/main" val="676133556"/>
      </p:ext>
    </p:extLst>
  </p:cSld>
  <p:clrMapOvr>
    <a:masterClrMapping/>
  </p:clrMapOvr>
</p:sld>
</file>

<file path=ppt/slides/slide13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7FAC2D-1138-BB1D-9E03-1B5355364CE0}"/>
              </a:ext>
            </a:extLst>
          </p:cNvPr>
          <p:cNvSpPr>
            <a:spLocks noGrp="1"/>
          </p:cNvSpPr>
          <p:nvPr>
            <p:ph type="title"/>
          </p:nvPr>
        </p:nvSpPr>
        <p:spPr>
          <a:xfrm>
            <a:off x="704087" y="559063"/>
            <a:ext cx="3306747" cy="5256025"/>
          </a:xfrm>
        </p:spPr>
        <p:txBody>
          <a:bodyPr>
            <a:normAutofit/>
          </a:bodyPr>
          <a:lstStyle/>
          <a:p>
            <a:r>
              <a:rPr lang="es-ES" sz="2800" b="1"/>
              <a:t>Access web resources asynchronously</a:t>
            </a:r>
            <a:br>
              <a:rPr lang="es-ES" sz="2800" b="1"/>
            </a:br>
            <a:br>
              <a:rPr lang="es-ES" sz="2800"/>
            </a:br>
            <a:endParaRPr lang="es-ES" sz="2800"/>
          </a:p>
        </p:txBody>
      </p:sp>
      <p:sp>
        <p:nvSpPr>
          <p:cNvPr id="3" name="Marcador de contenido 2">
            <a:extLst>
              <a:ext uri="{FF2B5EF4-FFF2-40B4-BE49-F238E27FC236}">
                <a16:creationId xmlns:a16="http://schemas.microsoft.com/office/drawing/2014/main" id="{3041C3A8-EA6B-E201-EA9D-A6B4CCE57C3C}"/>
              </a:ext>
            </a:extLst>
          </p:cNvPr>
          <p:cNvSpPr>
            <a:spLocks noGrp="1"/>
          </p:cNvSpPr>
          <p:nvPr>
            <p:ph idx="1"/>
          </p:nvPr>
        </p:nvSpPr>
        <p:spPr>
          <a:xfrm>
            <a:off x="4643022" y="622249"/>
            <a:ext cx="6844892" cy="5639712"/>
          </a:xfrm>
        </p:spPr>
        <p:txBody>
          <a:bodyPr>
            <a:normAutofit/>
          </a:bodyPr>
          <a:lstStyle/>
          <a:p>
            <a:pPr marL="0" indent="0">
              <a:lnSpc>
                <a:spcPct val="100%"/>
              </a:lnSpc>
              <a:buNone/>
            </a:pPr>
            <a:r>
              <a:rPr lang="en-US" sz="1700"/>
              <a:t>The </a:t>
            </a:r>
            <a:r>
              <a:rPr lang="en-US" sz="1700" err="1"/>
              <a:t>HttpClient</a:t>
            </a:r>
            <a:r>
              <a:rPr lang="en-US" sz="1700"/>
              <a:t> class is part of the </a:t>
            </a:r>
            <a:r>
              <a:rPr lang="en-US" sz="1700" err="1"/>
              <a:t>System.Net.Http</a:t>
            </a:r>
            <a:r>
              <a:rPr lang="en-US" sz="1700"/>
              <a:t> namespace, which provides classes for sending HTTP requests and receiving HTTP responses. The </a:t>
            </a:r>
            <a:r>
              <a:rPr lang="en-US" sz="1700" err="1"/>
              <a:t>HttpClient</a:t>
            </a:r>
            <a:r>
              <a:rPr lang="en-US" sz="1700"/>
              <a:t> class is designed to be used asynchronously, allowing you to make nonblocking calls to web resources.</a:t>
            </a:r>
          </a:p>
          <a:p>
            <a:pPr>
              <a:lnSpc>
                <a:spcPct val="100%"/>
              </a:lnSpc>
            </a:pPr>
            <a:r>
              <a:rPr lang="en-US" sz="1700"/>
              <a:t>The </a:t>
            </a:r>
            <a:r>
              <a:rPr lang="en-US" sz="1700" err="1"/>
              <a:t>HTTPClient</a:t>
            </a:r>
            <a:r>
              <a:rPr lang="en-US" sz="1700"/>
              <a:t> class includes the following asynchronous methods:</a:t>
            </a:r>
          </a:p>
          <a:p>
            <a:pPr>
              <a:lnSpc>
                <a:spcPct val="100%"/>
              </a:lnSpc>
            </a:pPr>
            <a:r>
              <a:rPr lang="en-US" sz="1700" err="1"/>
              <a:t>GetAsync</a:t>
            </a:r>
            <a:r>
              <a:rPr lang="en-US" sz="1700"/>
              <a:t>: Sends a GET request to the specified URI and returns the response.</a:t>
            </a:r>
          </a:p>
          <a:p>
            <a:pPr>
              <a:lnSpc>
                <a:spcPct val="100%"/>
              </a:lnSpc>
            </a:pPr>
            <a:r>
              <a:rPr lang="en-US" sz="1700" err="1"/>
              <a:t>PostAsync</a:t>
            </a:r>
            <a:r>
              <a:rPr lang="en-US" sz="1700"/>
              <a:t>: Sends a POST request to the specified URI with the specified content and returns the response.</a:t>
            </a:r>
          </a:p>
          <a:p>
            <a:pPr>
              <a:lnSpc>
                <a:spcPct val="100%"/>
              </a:lnSpc>
            </a:pPr>
            <a:r>
              <a:rPr lang="en-US" sz="1700" err="1"/>
              <a:t>PutAsync</a:t>
            </a:r>
            <a:r>
              <a:rPr lang="en-US" sz="1700"/>
              <a:t>: Sends a PUT request to the specified URI with the specified content and returns the response.</a:t>
            </a:r>
          </a:p>
          <a:p>
            <a:pPr>
              <a:lnSpc>
                <a:spcPct val="100%"/>
              </a:lnSpc>
            </a:pPr>
            <a:r>
              <a:rPr lang="en-US" sz="1700" err="1"/>
              <a:t>DeleteAsync</a:t>
            </a:r>
            <a:r>
              <a:rPr lang="en-US" sz="1700"/>
              <a:t>: Sends a DELETE request to the specified URI and returns the response.</a:t>
            </a:r>
          </a:p>
          <a:p>
            <a:pPr>
              <a:lnSpc>
                <a:spcPct val="100%"/>
              </a:lnSpc>
            </a:pPr>
            <a:r>
              <a:rPr lang="en-US" sz="1700" err="1"/>
              <a:t>SendAsync</a:t>
            </a:r>
            <a:r>
              <a:rPr lang="en-US" sz="1700"/>
              <a:t>: Sends an HTTP request message and returns the response.</a:t>
            </a:r>
          </a:p>
          <a:p>
            <a:pPr>
              <a:lnSpc>
                <a:spcPct val="100%"/>
              </a:lnSpc>
            </a:pPr>
            <a:endParaRPr lang="es-ES" sz="170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97598"/>
      </p:ext>
    </p:extLst>
  </p:cSld>
  <p:clrMapOvr>
    <a:masterClrMapping/>
  </p:clrMapOvr>
</p:sld>
</file>

<file path=ppt/slides/slide13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C0FC9A7-3D51-221B-B86F-0E57E7E4C134}"/>
              </a:ext>
            </a:extLst>
          </p:cNvPr>
          <p:cNvSpPr>
            <a:spLocks noGrp="1"/>
          </p:cNvSpPr>
          <p:nvPr>
            <p:ph type="title"/>
          </p:nvPr>
        </p:nvSpPr>
        <p:spPr>
          <a:xfrm>
            <a:off x="704087" y="559063"/>
            <a:ext cx="3306747" cy="5256025"/>
          </a:xfrm>
        </p:spPr>
        <p:txBody>
          <a:bodyPr>
            <a:normAutofit/>
          </a:bodyPr>
          <a:lstStyle/>
          <a:p>
            <a:r>
              <a:rPr lang="es-ES" sz="3600" b="1"/>
              <a:t>Data parallelism</a:t>
            </a:r>
            <a:br>
              <a:rPr lang="es-ES" sz="3600" b="1"/>
            </a:br>
            <a:br>
              <a:rPr lang="es-ES" sz="3600"/>
            </a:br>
            <a:endParaRPr lang="es-ES" sz="3600"/>
          </a:p>
        </p:txBody>
      </p:sp>
      <p:sp>
        <p:nvSpPr>
          <p:cNvPr id="3" name="Marcador de contenido 2">
            <a:extLst>
              <a:ext uri="{FF2B5EF4-FFF2-40B4-BE49-F238E27FC236}">
                <a16:creationId xmlns:a16="http://schemas.microsoft.com/office/drawing/2014/main" id="{580C77C3-832D-3F56-893C-B1A53C95B52C}"/>
              </a:ext>
            </a:extLst>
          </p:cNvPr>
          <p:cNvSpPr>
            <a:spLocks noGrp="1"/>
          </p:cNvSpPr>
          <p:nvPr>
            <p:ph idx="1"/>
          </p:nvPr>
        </p:nvSpPr>
        <p:spPr>
          <a:xfrm>
            <a:off x="4643022" y="622249"/>
            <a:ext cx="6844892" cy="5639712"/>
          </a:xfrm>
        </p:spPr>
        <p:txBody>
          <a:bodyPr>
            <a:normAutofit/>
          </a:bodyPr>
          <a:lstStyle/>
          <a:p>
            <a:r>
              <a:rPr lang="en-US" dirty="0"/>
              <a:t>Data parallelism is a form of parallel programming that focuses on performing the same operation on multiple data elements simultaneously. This is particularly useful when you have large datasets and want to perform computations or transformations on each element independently. In C#, you can use the </a:t>
            </a:r>
            <a:r>
              <a:rPr lang="en-US" dirty="0" err="1"/>
              <a:t>Parallel.For</a:t>
            </a:r>
            <a:r>
              <a:rPr lang="en-US" dirty="0"/>
              <a:t> and </a:t>
            </a:r>
            <a:r>
              <a:rPr lang="en-US" dirty="0" err="1"/>
              <a:t>Parallel.ForEach</a:t>
            </a:r>
            <a:r>
              <a:rPr lang="en-US" dirty="0"/>
              <a:t> methods to achieve data parallelism easily. These methods allow you to iterate over collections or ranges of data in parallel, distributing the workload across multiple threads.</a:t>
            </a:r>
          </a:p>
          <a:p>
            <a:r>
              <a:rPr lang="en-US" dirty="0"/>
              <a:t>The Task Parallel Library supports data parallelism through the </a:t>
            </a:r>
            <a:r>
              <a:rPr lang="en-US" dirty="0" err="1"/>
              <a:t>System.Threading.Tasks.Parallel</a:t>
            </a:r>
            <a:r>
              <a:rPr lang="en-US" dirty="0"/>
              <a:t> class. This class provides method-based parallel implementations of for and foreach loops. You write the loop logic for a </a:t>
            </a:r>
            <a:r>
              <a:rPr lang="en-US" dirty="0" err="1"/>
              <a:t>Parallel.For</a:t>
            </a:r>
            <a:r>
              <a:rPr lang="en-US" dirty="0"/>
              <a:t> or </a:t>
            </a:r>
            <a:r>
              <a:rPr lang="en-US" dirty="0" err="1"/>
              <a:t>Parallel.ForEach</a:t>
            </a:r>
            <a:r>
              <a:rPr lang="en-US" dirty="0"/>
              <a:t> loop much as you would write a sequential loop. The TPL handles all the low-level work for you.</a:t>
            </a:r>
          </a:p>
          <a:p>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914527"/>
      </p:ext>
    </p:extLst>
  </p:cSld>
  <p:clrMapOvr>
    <a:masterClrMapping/>
  </p:clrMapOvr>
</p:sld>
</file>

<file path=ppt/slides/slide13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48F60A2F-9E4F-033B-DB27-6CBC3E9486E6}"/>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74BD94-1804-A80D-FAB8-2BE84E8420B0}"/>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7</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45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E13E535E-940C-B282-1E3C-BAC17A9A248C}"/>
              </a:ext>
            </a:extLst>
          </p:cNvPr>
          <p:cNvPicPr>
            <a:picLocks noChangeAspect="1"/>
          </p:cNvPicPr>
          <p:nvPr/>
        </p:nvPicPr>
        <p:blipFill rotWithShape="1">
          <a:blip r:embed="rId3"/>
          <a:srcRect r="5.778%"/>
          <a:stretch>
            <a:fillRect/>
          </a:stretch>
        </p:blipFill>
        <p:spPr>
          <a:xfrm>
            <a:off x="20" y="10"/>
            <a:ext cx="12191980" cy="6857990"/>
          </a:xfrm>
          <a:prstGeom prst="rect">
            <a:avLst/>
          </a:prstGeom>
        </p:spPr>
      </p:pic>
    </p:spTree>
  </p:cSld>
  <p:clrMapOvr>
    <a:masterClrMapping/>
  </p:clrMapOvr>
</p:sld>
</file>

<file path=ppt/slides/slide13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C740F-F83B-0E17-23C2-ABFD3C53DEF9}"/>
              </a:ext>
            </a:extLst>
          </p:cNvPr>
          <p:cNvSpPr txBox="1">
            <a:spLocks noGrp="1"/>
          </p:cNvSpPr>
          <p:nvPr>
            <p:ph type="title"/>
          </p:nvPr>
        </p:nvSpPr>
        <p:spPr>
          <a:xfrm>
            <a:off x="1255060" y="5279511"/>
            <a:ext cx="9681882" cy="739880"/>
          </a:xfrm>
        </p:spPr>
        <p:txBody>
          <a:bodyPr vert="horz" lIns="91440" tIns="45720" rIns="91440" bIns="45720" rtlCol="0" anchor="b">
            <a:normAutofit/>
          </a:bodyPr>
          <a:lstStyle/>
          <a:p>
            <a:pPr lvl="0" algn="ctr"/>
            <a:r>
              <a:rPr lang="en-US" sz="3600" kern="1200" dirty="0">
                <a:solidFill>
                  <a:schemeClr val="tx1">
                    <a:lumMod val="85%"/>
                    <a:lumOff val="15%"/>
                  </a:schemeClr>
                </a:solidFill>
                <a:latin typeface="+mj-lt"/>
                <a:ea typeface="+mj-ea"/>
                <a:cs typeface="+mj-cs"/>
              </a:rPr>
              <a:t>CI</a:t>
            </a:r>
          </a:p>
        </p:txBody>
      </p:sp>
      <p:pic>
        <p:nvPicPr>
          <p:cNvPr id="3" name="Marcador de contenido 4">
            <a:extLst>
              <a:ext uri="{FF2B5EF4-FFF2-40B4-BE49-F238E27FC236}">
                <a16:creationId xmlns:a16="http://schemas.microsoft.com/office/drawing/2014/main" id="{00A7C5F1-64AA-4EEC-D7F5-1E29D031942E}"/>
              </a:ext>
            </a:extLst>
          </p:cNvPr>
          <p:cNvPicPr>
            <a:picLocks noChangeAspect="1"/>
          </p:cNvPicPr>
          <p:nvPr/>
        </p:nvPicPr>
        <p:blipFill>
          <a:blip r:embed="rId3"/>
          <a:stretch>
            <a:fillRect/>
          </a:stretch>
        </p:blipFill>
        <p:spPr>
          <a:xfrm>
            <a:off x="623087" y="1528726"/>
            <a:ext cx="10945825" cy="2325987"/>
          </a:xfrm>
          <a:prstGeom prst="rect">
            <a:avLst/>
          </a:prstGeom>
        </p:spPr>
      </p:pic>
    </p:spTree>
  </p:cSld>
  <p:clrMapOvr>
    <a:masterClrMapping/>
  </p:clrMapOvr>
</p:sld>
</file>

<file path=ppt/slides/slide13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62146-46DB-B280-0423-3830E319284A}"/>
              </a:ext>
            </a:extLst>
          </p:cNvPr>
          <p:cNvSpPr txBox="1">
            <a:spLocks noGrp="1"/>
          </p:cNvSpPr>
          <p:nvPr>
            <p:ph type="title"/>
          </p:nvPr>
        </p:nvSpPr>
        <p:spPr>
          <a:xfrm>
            <a:off x="852238" y="862513"/>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CD</a:t>
            </a:r>
          </a:p>
        </p:txBody>
      </p:sp>
      <p:pic>
        <p:nvPicPr>
          <p:cNvPr id="3" name="Marcador de contenido 4">
            <a:extLst>
              <a:ext uri="{FF2B5EF4-FFF2-40B4-BE49-F238E27FC236}">
                <a16:creationId xmlns:a16="http://schemas.microsoft.com/office/drawing/2014/main" id="{12BED176-63B6-7214-BE0B-9260C353A321}"/>
              </a:ext>
            </a:extLst>
          </p:cNvPr>
          <p:cNvPicPr>
            <a:picLocks noGrp="1" noChangeAspect="1"/>
          </p:cNvPicPr>
          <p:nvPr>
            <p:ph idx="1"/>
          </p:nvPr>
        </p:nvPicPr>
        <p:blipFill>
          <a:blip r:embed="rId3"/>
          <a:stretch>
            <a:fillRect/>
          </a:stretch>
        </p:blipFill>
        <p:spPr>
          <a:xfrm>
            <a:off x="1398999" y="2072640"/>
            <a:ext cx="9382127" cy="4128135"/>
          </a:xfrm>
          <a:prstGeom prst="rect">
            <a:avLst/>
          </a:prstGeom>
        </p:spPr>
      </p:pic>
    </p:spTree>
  </p:cSld>
  <p:clrMapOvr>
    <a:masterClrMapping/>
  </p:clrMapOvr>
</p:sld>
</file>

<file path=ppt/slides/slide13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945D3781-06AA-36D9-9C72-1E0751E0F0BA}"/>
              </a:ext>
            </a:extLst>
          </p:cNvPr>
          <p:cNvPicPr>
            <a:picLocks noGrp="1" noChangeAspect="1"/>
          </p:cNvPicPr>
          <p:nvPr>
            <p:ph idx="1"/>
          </p:nvPr>
        </p:nvPicPr>
        <p:blipFill rotWithShape="1">
          <a:blip r:embed="rId3"/>
          <a:srcRect b="20%"/>
          <a:stretch/>
        </p:blipFill>
        <p:spPr>
          <a:xfrm>
            <a:off x="1402119" y="1189073"/>
            <a:ext cx="9387762" cy="4224493"/>
          </a:xfrm>
          <a:prstGeom prst="rect">
            <a:avLst/>
          </a:prstGeom>
        </p:spPr>
      </p:pic>
    </p:spTree>
  </p:cSld>
  <p:clrMapOvr>
    <a:masterClrMapping/>
  </p:clrMapOvr>
</p:sld>
</file>

<file path=ppt/slides/slide13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77BBFDDB-8067-8EC7-7B8B-C35067F22F35}"/>
              </a:ext>
            </a:extLst>
          </p:cNvPr>
          <p:cNvPicPr>
            <a:picLocks noChangeAspect="1"/>
          </p:cNvPicPr>
          <p:nvPr/>
        </p:nvPicPr>
        <p:blipFill rotWithShape="1">
          <a:blip r:embed="rId3"/>
          <a:srcRect t="32.33%" b="14.097%"/>
          <a:stretch/>
        </p:blipFill>
        <p:spPr>
          <a:xfrm>
            <a:off x="1402170" y="1316753"/>
            <a:ext cx="9387660" cy="4224493"/>
          </a:xfrm>
          <a:prstGeom prst="rect">
            <a:avLst/>
          </a:prstGeom>
        </p:spPr>
      </p:pic>
    </p:spTree>
  </p:cSld>
  <p:clrMapOvr>
    <a:masterClrMapping/>
  </p:clrMapOvr>
</p:sld>
</file>

<file path=ppt/slides/slide13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CB3DA-F1AB-A9DE-6E06-191663D29E16}"/>
              </a:ext>
            </a:extLst>
          </p:cNvPr>
          <p:cNvSpPr txBox="1">
            <a:spLocks noGrp="1"/>
          </p:cNvSpPr>
          <p:nvPr>
            <p:ph type="title"/>
          </p:nvPr>
        </p:nvSpPr>
        <p:spPr>
          <a:xfrm>
            <a:off x="761803" y="350196"/>
            <a:ext cx="4646904" cy="1624520"/>
          </a:xfrm>
        </p:spPr>
        <p:txBody>
          <a:bodyPr anchor="ctr">
            <a:normAutofit/>
          </a:bodyPr>
          <a:lstStyle/>
          <a:p>
            <a:pPr lvl="0"/>
            <a:r>
              <a:rPr lang="es-ES" sz="4000" dirty="0"/>
              <a:t>TESTS</a:t>
            </a:r>
          </a:p>
        </p:txBody>
      </p:sp>
      <p:sp>
        <p:nvSpPr>
          <p:cNvPr id="3" name="Marcador de contenido 2">
            <a:extLst>
              <a:ext uri="{FF2B5EF4-FFF2-40B4-BE49-F238E27FC236}">
                <a16:creationId xmlns:a16="http://schemas.microsoft.com/office/drawing/2014/main" id="{ED215F71-75AF-121F-F84E-4018877692B5}"/>
              </a:ext>
            </a:extLst>
          </p:cNvPr>
          <p:cNvSpPr txBox="1">
            <a:spLocks noGrp="1"/>
          </p:cNvSpPr>
          <p:nvPr>
            <p:ph idx="1"/>
          </p:nvPr>
        </p:nvSpPr>
        <p:spPr>
          <a:xfrm>
            <a:off x="761802" y="2743200"/>
            <a:ext cx="4646905" cy="3613149"/>
          </a:xfrm>
        </p:spPr>
        <p:txBody>
          <a:bodyPr anchor="ctr">
            <a:normAutofit lnSpcReduction="10%"/>
          </a:bodyPr>
          <a:lstStyle/>
          <a:p>
            <a:pPr lvl="0"/>
            <a:endParaRPr lang="es-ES" sz="2000" b="1" dirty="0"/>
          </a:p>
          <a:p>
            <a:pPr lvl="0"/>
            <a:r>
              <a:rPr lang="es-ES" dirty="0" err="1"/>
              <a:t>Ty</a:t>
            </a:r>
            <a:r>
              <a:rPr lang="es-ES" sz="2000" dirty="0" err="1"/>
              <a:t>pes</a:t>
            </a:r>
            <a:r>
              <a:rPr lang="es-ES" sz="2000" dirty="0"/>
              <a:t> </a:t>
            </a:r>
            <a:r>
              <a:rPr lang="es-ES" sz="2000" dirty="0" err="1"/>
              <a:t>of</a:t>
            </a:r>
            <a:r>
              <a:rPr lang="es-ES" sz="2000" dirty="0"/>
              <a:t> </a:t>
            </a:r>
            <a:r>
              <a:rPr lang="es-ES" sz="2000" dirty="0" err="1"/>
              <a:t>tests</a:t>
            </a:r>
            <a:endParaRPr lang="es-ES" sz="2000" dirty="0"/>
          </a:p>
          <a:p>
            <a:pPr lvl="0"/>
            <a:r>
              <a:rPr lang="es-ES" sz="2000" dirty="0" err="1"/>
              <a:t>Unit</a:t>
            </a:r>
            <a:r>
              <a:rPr lang="es-ES" sz="2000" dirty="0"/>
              <a:t> </a:t>
            </a:r>
            <a:r>
              <a:rPr lang="es-ES" sz="2000" dirty="0" err="1"/>
              <a:t>tests</a:t>
            </a:r>
            <a:endParaRPr lang="es-ES" sz="2000" dirty="0"/>
          </a:p>
          <a:p>
            <a:pPr lvl="0"/>
            <a:r>
              <a:rPr lang="es-ES" sz="2000" dirty="0" err="1"/>
              <a:t>Integration</a:t>
            </a:r>
            <a:r>
              <a:rPr lang="es-ES" sz="2000" dirty="0"/>
              <a:t> </a:t>
            </a:r>
            <a:r>
              <a:rPr lang="es-ES" sz="2000" dirty="0" err="1"/>
              <a:t>tests</a:t>
            </a:r>
            <a:endParaRPr lang="es-ES" sz="2000" dirty="0"/>
          </a:p>
          <a:p>
            <a:pPr lvl="0"/>
            <a:r>
              <a:rPr lang="es-ES" sz="2000" dirty="0" err="1"/>
              <a:t>Acceptance</a:t>
            </a:r>
            <a:r>
              <a:rPr lang="es-ES" sz="2000" dirty="0"/>
              <a:t> </a:t>
            </a:r>
            <a:r>
              <a:rPr lang="es-ES" sz="2000" dirty="0" err="1"/>
              <a:t>tests</a:t>
            </a:r>
            <a:endParaRPr lang="es-ES" sz="2000" dirty="0"/>
          </a:p>
          <a:p>
            <a:pPr lvl="0"/>
            <a:r>
              <a:rPr lang="es-ES" sz="2000" dirty="0"/>
              <a:t>Performance </a:t>
            </a:r>
            <a:r>
              <a:rPr lang="es-ES" sz="2000" dirty="0" err="1"/>
              <a:t>tests</a:t>
            </a:r>
            <a:endParaRPr lang="es-ES" sz="2000" dirty="0"/>
          </a:p>
          <a:p>
            <a:pPr marL="0" lvl="0" indent="0">
              <a:buNone/>
            </a:pPr>
            <a:br>
              <a:rPr lang="es-ES" sz="2000" dirty="0"/>
            </a:br>
            <a:br>
              <a:rPr lang="es-ES" sz="2000" dirty="0"/>
            </a:br>
            <a:endParaRPr lang="es-ES" sz="2000" dirty="0"/>
          </a:p>
        </p:txBody>
      </p:sp>
      <p:pic>
        <p:nvPicPr>
          <p:cNvPr id="5" name="Picture 4" descr="Mano con lápiz sombreando círculos en una hoja">
            <a:extLst>
              <a:ext uri="{FF2B5EF4-FFF2-40B4-BE49-F238E27FC236}">
                <a16:creationId xmlns:a16="http://schemas.microsoft.com/office/drawing/2014/main" id="{51A80635-110B-FAA3-6B3D-5B4C568BBB1F}"/>
              </a:ext>
            </a:extLst>
          </p:cNvPr>
          <p:cNvPicPr>
            <a:picLocks noChangeAspect="1"/>
          </p:cNvPicPr>
          <p:nvPr/>
        </p:nvPicPr>
        <p:blipFill>
          <a:blip r:embed="rId3"/>
          <a:srcRect l="36.316%" r="11.846%" b="-0.002%"/>
          <a:stretch>
            <a:fillRect/>
          </a:stretch>
        </p:blipFill>
        <p:spPr>
          <a:xfrm>
            <a:off x="6096000" y="1"/>
            <a:ext cx="6102825" cy="6858000"/>
          </a:xfrm>
          <a:prstGeom prst="rect">
            <a:avLst/>
          </a:prstGeom>
        </p:spPr>
      </p:pic>
    </p:spTree>
  </p:cSld>
  <p:clrMapOvr>
    <a:masterClrMapping/>
  </p:clrMapOvr>
</p:sld>
</file>

<file path=ppt/slides/slide13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14">
            <a:extLst>
              <a:ext uri="{FF2B5EF4-FFF2-40B4-BE49-F238E27FC236}">
                <a16:creationId xmlns:a16="http://schemas.microsoft.com/office/drawing/2014/main" id="{C5E21892-47C6-9C8F-1B72-9A01F3E541B8}"/>
              </a:ext>
            </a:extLst>
          </p:cNvPr>
          <p:cNvPicPr>
            <a:picLocks noGrp="1" noChangeAspect="1"/>
          </p:cNvPicPr>
          <p:nvPr>
            <p:ph idx="1"/>
          </p:nvPr>
        </p:nvPicPr>
        <p:blipFill rotWithShape="1">
          <a:blip r:embed="rId3"/>
          <a:srcRect/>
          <a:stretch>
            <a:fillRect/>
          </a:stretch>
        </p:blipFill>
        <p:spPr>
          <a:xfrm>
            <a:off x="20" y="10"/>
            <a:ext cx="12191980" cy="6857990"/>
          </a:xfrm>
          <a:prstGeom prst="rect">
            <a:avLst/>
          </a:prstGeom>
        </p:spPr>
      </p:pic>
      <p:sp>
        <p:nvSpPr>
          <p:cNvPr id="5" name="Título 4">
            <a:extLst>
              <a:ext uri="{FF2B5EF4-FFF2-40B4-BE49-F238E27FC236}">
                <a16:creationId xmlns:a16="http://schemas.microsoft.com/office/drawing/2014/main" id="{13D25A75-BC60-B91B-F100-D5936E3968D4}"/>
              </a:ext>
            </a:extLst>
          </p:cNvPr>
          <p:cNvSpPr>
            <a:spLocks noGrp="1"/>
          </p:cNvSpPr>
          <p:nvPr>
            <p:ph type="title"/>
          </p:nvPr>
        </p:nvSpPr>
        <p:spPr/>
        <p:txBody>
          <a:bodyPr/>
          <a:lstStyle/>
          <a:p>
            <a:endParaRPr lang="es-ES"/>
          </a:p>
        </p:txBody>
      </p:sp>
    </p:spTree>
  </p:cSld>
  <p:clrMapOvr>
    <a:masterClrMapping/>
  </p:clrMapOvr>
</p:sld>
</file>

<file path=ppt/slides/slide1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54E62AD-B28B-DFE4-7115-E0C34BD23D27}"/>
              </a:ext>
            </a:extLst>
          </p:cNvPr>
          <p:cNvSpPr>
            <a:spLocks noGrp="1"/>
          </p:cNvSpPr>
          <p:nvPr>
            <p:ph type="title"/>
          </p:nvPr>
        </p:nvSpPr>
        <p:spPr>
          <a:xfrm>
            <a:off x="702129" y="914760"/>
            <a:ext cx="2806615" cy="3543764"/>
          </a:xfrm>
        </p:spPr>
        <p:txBody>
          <a:bodyPr>
            <a:normAutofit/>
          </a:bodyPr>
          <a:lstStyle/>
          <a:p>
            <a:pPr fontAlgn="base"/>
            <a:r>
              <a:rPr lang="en-US" sz="3300"/>
              <a:t>Learn to use setters and getters</a:t>
            </a:r>
            <a:br>
              <a:rPr lang="en-US" sz="3300"/>
            </a:br>
            <a:br>
              <a:rPr lang="en-US" sz="3300"/>
            </a:br>
            <a:endParaRPr lang="es-ES" sz="3300"/>
          </a:p>
        </p:txBody>
      </p:sp>
      <p:sp>
        <p:nvSpPr>
          <p:cNvPr id="3" name="Marcador de contenido 2">
            <a:extLst>
              <a:ext uri="{FF2B5EF4-FFF2-40B4-BE49-F238E27FC236}">
                <a16:creationId xmlns:a16="http://schemas.microsoft.com/office/drawing/2014/main" id="{46E92754-D772-EB8B-F6A5-BF1540ACD0E9}"/>
              </a:ext>
            </a:extLst>
          </p:cNvPr>
          <p:cNvSpPr>
            <a:spLocks noGrp="1"/>
          </p:cNvSpPr>
          <p:nvPr>
            <p:ph idx="1"/>
          </p:nvPr>
        </p:nvSpPr>
        <p:spPr>
          <a:xfrm>
            <a:off x="3902149" y="978558"/>
            <a:ext cx="7591859" cy="5091495"/>
          </a:xfrm>
        </p:spPr>
        <p:txBody>
          <a:bodyPr>
            <a:normAutofit/>
          </a:bodyPr>
          <a:lstStyle/>
          <a:p>
            <a:pPr marL="0" indent="0" fontAlgn="base">
              <a:buNone/>
            </a:pPr>
            <a:r>
              <a:rPr lang="es-ES" b="1" dirty="0" err="1"/>
              <a:t>Bad</a:t>
            </a:r>
            <a:r>
              <a:rPr lang="es-ES" b="1" dirty="0"/>
              <a:t> </a:t>
            </a:r>
            <a:r>
              <a:rPr lang="es-ES" b="1" dirty="0" err="1"/>
              <a:t>way</a:t>
            </a:r>
            <a:r>
              <a:rPr lang="es-ES" b="1" dirty="0"/>
              <a:t>:</a:t>
            </a:r>
            <a:endParaRPr lang="es-ES" dirty="0"/>
          </a:p>
          <a:p>
            <a:pPr marL="0" indent="0" fontAlgn="base">
              <a:buNone/>
            </a:pPr>
            <a:r>
              <a:rPr lang="es-ES" dirty="0" err="1"/>
              <a:t>class</a:t>
            </a:r>
            <a:r>
              <a:rPr lang="es-ES" dirty="0"/>
              <a:t> </a:t>
            </a:r>
            <a:r>
              <a:rPr lang="es-ES" dirty="0" err="1"/>
              <a:t>BankAccount</a:t>
            </a:r>
            <a:endParaRPr lang="es-ES" dirty="0"/>
          </a:p>
          <a:p>
            <a:pPr marL="0" indent="0" fontAlgn="base">
              <a:buNone/>
            </a:pPr>
            <a:r>
              <a:rPr lang="es-ES" dirty="0"/>
              <a:t>{</a:t>
            </a:r>
          </a:p>
          <a:p>
            <a:pPr marL="0" indent="0" fontAlgn="base">
              <a:buNone/>
            </a:pPr>
            <a:r>
              <a:rPr lang="es-ES" dirty="0"/>
              <a:t>    </a:t>
            </a:r>
            <a:r>
              <a:rPr lang="es-ES" dirty="0" err="1"/>
              <a:t>public</a:t>
            </a:r>
            <a:r>
              <a:rPr lang="es-ES" dirty="0"/>
              <a:t> </a:t>
            </a:r>
            <a:r>
              <a:rPr lang="es-ES" dirty="0" err="1"/>
              <a:t>double</a:t>
            </a:r>
            <a:r>
              <a:rPr lang="es-ES" dirty="0"/>
              <a:t> Balance = 5000;</a:t>
            </a:r>
          </a:p>
          <a:p>
            <a:pPr marL="0" indent="0" fontAlgn="base">
              <a:buNone/>
            </a:pPr>
            <a:r>
              <a:rPr lang="es-ES" dirty="0"/>
              <a:t>}</a:t>
            </a:r>
          </a:p>
          <a:p>
            <a:pPr marL="0" indent="0" fontAlgn="base">
              <a:buNone/>
            </a:pPr>
            <a:endParaRPr lang="es-ES" dirty="0"/>
          </a:p>
          <a:p>
            <a:pPr marL="0" indent="0" fontAlgn="base">
              <a:buNone/>
            </a:pPr>
            <a:r>
              <a:rPr lang="es-ES" dirty="0" err="1"/>
              <a:t>var</a:t>
            </a:r>
            <a:r>
              <a:rPr lang="es-ES" dirty="0"/>
              <a:t> </a:t>
            </a:r>
            <a:r>
              <a:rPr lang="es-ES" dirty="0" err="1"/>
              <a:t>bankAccount</a:t>
            </a:r>
            <a:r>
              <a:rPr lang="es-ES" dirty="0"/>
              <a:t> = new </a:t>
            </a:r>
            <a:r>
              <a:rPr lang="es-ES" dirty="0" err="1"/>
              <a:t>BankAccount</a:t>
            </a:r>
            <a:r>
              <a:rPr lang="es-ES" dirty="0"/>
              <a:t>();</a:t>
            </a:r>
          </a:p>
          <a:p>
            <a:pPr marL="0" indent="0" fontAlgn="base">
              <a:buNone/>
            </a:pPr>
            <a:endParaRPr lang="es-ES" dirty="0"/>
          </a:p>
          <a:p>
            <a:pPr marL="0" indent="0" fontAlgn="base">
              <a:buNone/>
            </a:pPr>
            <a:r>
              <a:rPr lang="es-ES" dirty="0"/>
              <a:t>// </a:t>
            </a:r>
            <a:r>
              <a:rPr lang="es-ES" dirty="0" err="1"/>
              <a:t>Buy</a:t>
            </a:r>
            <a:r>
              <a:rPr lang="es-ES" dirty="0"/>
              <a:t> a cappuccino ☕️ ...</a:t>
            </a:r>
          </a:p>
          <a:p>
            <a:pPr marL="0" indent="0" fontAlgn="base">
              <a:buNone/>
            </a:pPr>
            <a:r>
              <a:rPr lang="es-ES" dirty="0" err="1"/>
              <a:t>bankAccount.Balance</a:t>
            </a:r>
            <a:r>
              <a:rPr lang="es-ES" dirty="0"/>
              <a:t> -= 15;</a:t>
            </a:r>
          </a:p>
          <a:p>
            <a:endParaRPr lang="es-ES" dirty="0"/>
          </a:p>
        </p:txBody>
      </p:sp>
    </p:spTree>
    <p:extLst>
      <p:ext uri="{BB962C8B-B14F-4D97-AF65-F5344CB8AC3E}">
        <p14:creationId xmlns:p14="http://schemas.microsoft.com/office/powerpoint/2010/main" val="84103697"/>
      </p:ext>
    </p:extLst>
  </p:cSld>
  <p:clrMapOvr>
    <a:masterClrMapping/>
  </p:clrMapOvr>
</p:sld>
</file>

<file path=ppt/slides/slide14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4BD760A7-E8D0-D42C-5260-B948DE0FE11E}"/>
              </a:ext>
            </a:extLst>
          </p:cNvPr>
          <p:cNvPicPr>
            <a:picLocks noGrp="1" noChangeAspect="1"/>
          </p:cNvPicPr>
          <p:nvPr>
            <p:ph idx="1"/>
          </p:nvPr>
        </p:nvPicPr>
        <p:blipFill rotWithShape="1">
          <a:blip r:embed="rId3"/>
          <a:srcRect/>
          <a:stretch>
            <a:fill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3C813F9-C2CB-4C31-EDE8-3B07507020A3}"/>
              </a:ext>
            </a:extLst>
          </p:cNvPr>
          <p:cNvSpPr txBox="1">
            <a:spLocks noGrp="1"/>
          </p:cNvSpPr>
          <p:nvPr>
            <p:ph type="title"/>
          </p:nvPr>
        </p:nvSpPr>
        <p:spPr>
          <a:xfrm>
            <a:off x="523875" y="425950"/>
            <a:ext cx="11210925" cy="744836"/>
          </a:xfrm>
        </p:spPr>
        <p:txBody>
          <a:bodyPr vert="horz" lIns="91440" tIns="45720" rIns="91440" bIns="45720" rtlCol="0" anchor="ctr">
            <a:normAutofit/>
          </a:bodyPr>
          <a:lstStyle/>
          <a:p>
            <a:pPr lvl="0" algn="ctr"/>
            <a:endParaRPr lang="en-US" sz="3600" dirty="0">
              <a:solidFill>
                <a:schemeClr val="tx1">
                  <a:lumMod val="85%"/>
                  <a:lumOff val="15%"/>
                </a:schemeClr>
              </a:solidFill>
            </a:endParaRPr>
          </a:p>
        </p:txBody>
      </p:sp>
    </p:spTree>
  </p:cSld>
  <p:clrMapOvr>
    <a:masterClrMapping/>
  </p:clrMapOvr>
</p:sld>
</file>

<file path=ppt/slides/slide14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847523A8-A12B-0FE1-CA16-D6E2157625D8}"/>
              </a:ext>
            </a:extLst>
          </p:cNvPr>
          <p:cNvPicPr>
            <a:picLocks noGrp="1" noChangeAspect="1"/>
          </p:cNvPicPr>
          <p:nvPr>
            <p:ph idx="1"/>
          </p:nvPr>
        </p:nvPicPr>
        <p:blipFill>
          <a:blip r:embed="rId3"/>
          <a:srcRect b="0.443%"/>
          <a:stretch>
            <a:fillRect/>
          </a:stretch>
        </p:blipFill>
        <p:spPr>
          <a:xfrm>
            <a:off x="812770" y="457200"/>
            <a:ext cx="10566460" cy="5943600"/>
          </a:xfrm>
          <a:prstGeom prst="rect">
            <a:avLst/>
          </a:prstGeom>
        </p:spPr>
      </p:pic>
    </p:spTree>
  </p:cSld>
  <p:clrMapOvr>
    <a:masterClrMapping/>
  </p:clrMapOvr>
</p:sld>
</file>

<file path=ppt/slides/slide14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E6B61-8E19-2DDB-06B6-4323C36D5EBC}"/>
              </a:ext>
            </a:extLst>
          </p:cNvPr>
          <p:cNvSpPr txBox="1">
            <a:spLocks noGrp="1"/>
          </p:cNvSpPr>
          <p:nvPr>
            <p:ph type="title"/>
          </p:nvPr>
        </p:nvSpPr>
        <p:spPr>
          <a:xfrm>
            <a:off x="660041" y="2767106"/>
            <a:ext cx="2880828" cy="3071906"/>
          </a:xfrm>
        </p:spPr>
        <p:txBody>
          <a:bodyPr vert="horz" lIns="91440" tIns="45720" rIns="91440" bIns="45720" rtlCol="0" anchor="t">
            <a:normAutofit/>
          </a:bodyPr>
          <a:lstStyle/>
          <a:p>
            <a:pPr lvl="0"/>
            <a:r>
              <a:rPr lang="en-US" sz="4000" kern="1200">
                <a:solidFill>
                  <a:srgbClr val="FFFFFF"/>
                </a:solidFill>
                <a:latin typeface="+mj-lt"/>
                <a:ea typeface="+mj-ea"/>
                <a:cs typeface="+mj-cs"/>
              </a:rPr>
              <a:t>TIPOS DE PRUEBAS </a:t>
            </a:r>
          </a:p>
        </p:txBody>
      </p:sp>
      <p:pic>
        <p:nvPicPr>
          <p:cNvPr id="3" name="Marcador de contenido 4">
            <a:extLst>
              <a:ext uri="{FF2B5EF4-FFF2-40B4-BE49-F238E27FC236}">
                <a16:creationId xmlns:a16="http://schemas.microsoft.com/office/drawing/2014/main" id="{C7478ECD-77A0-6464-23A5-9EDC2111AAEF}"/>
              </a:ext>
            </a:extLst>
          </p:cNvPr>
          <p:cNvPicPr>
            <a:picLocks noGrp="1" noChangeAspect="1"/>
          </p:cNvPicPr>
          <p:nvPr>
            <p:ph idx="1"/>
          </p:nvPr>
        </p:nvPicPr>
        <p:blipFill>
          <a:blip r:embed="rId3"/>
          <a:stretch>
            <a:fillRect/>
          </a:stretch>
        </p:blipFill>
        <p:spPr>
          <a:xfrm>
            <a:off x="2483126" y="1193534"/>
            <a:ext cx="7225748" cy="4470931"/>
          </a:xfrm>
          <a:prstGeom prst="rect">
            <a:avLst/>
          </a:prstGeom>
        </p:spPr>
      </p:pic>
    </p:spTree>
  </p:cSld>
  <p:clrMapOvr>
    <a:masterClrMapping/>
  </p:clrMapOvr>
</p:sld>
</file>

<file path=ppt/slides/slide14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564A11-62DA-C7A8-FDD7-96C1D4C8ACB0}"/>
              </a:ext>
            </a:extLst>
          </p:cNvPr>
          <p:cNvSpPr txBox="1">
            <a:spLocks noGrp="1"/>
          </p:cNvSpPr>
          <p:nvPr>
            <p:ph type="title"/>
          </p:nvPr>
        </p:nvSpPr>
        <p:spPr>
          <a:xfrm>
            <a:off x="1255060" y="5279511"/>
            <a:ext cx="9681882" cy="739880"/>
          </a:xfrm>
        </p:spPr>
        <p:txBody>
          <a:bodyPr vert="horz" lIns="91440" tIns="45720" rIns="91440" bIns="45720" rtlCol="0" anchor="b">
            <a:normAutofit/>
          </a:bodyPr>
          <a:lstStyle/>
          <a:p>
            <a:pPr lvl="0" algn="ctr"/>
            <a:r>
              <a:rPr lang="en-US" sz="3600" kern="1200">
                <a:solidFill>
                  <a:schemeClr val="tx1">
                    <a:lumMod val="85%"/>
                    <a:lumOff val="15%"/>
                  </a:schemeClr>
                </a:solidFill>
                <a:latin typeface="+mj-lt"/>
                <a:ea typeface="+mj-ea"/>
                <a:cs typeface="+mj-cs"/>
              </a:rPr>
              <a:t>AGILE TESTING</a:t>
            </a:r>
          </a:p>
        </p:txBody>
      </p:sp>
      <p:pic>
        <p:nvPicPr>
          <p:cNvPr id="3" name="Marcador de contenido 4">
            <a:extLst>
              <a:ext uri="{FF2B5EF4-FFF2-40B4-BE49-F238E27FC236}">
                <a16:creationId xmlns:a16="http://schemas.microsoft.com/office/drawing/2014/main" id="{56E1CD61-7BB1-6244-C2D9-52087955BAF4}"/>
              </a:ext>
            </a:extLst>
          </p:cNvPr>
          <p:cNvPicPr>
            <a:picLocks noGrp="1" noChangeAspect="1"/>
          </p:cNvPicPr>
          <p:nvPr>
            <p:ph idx="1"/>
          </p:nvPr>
        </p:nvPicPr>
        <p:blipFill rotWithShape="1">
          <a:blip r:embed="rId3"/>
          <a:srcRect t="18.159%" b="8.311%"/>
          <a:stretch/>
        </p:blipFill>
        <p:spPr>
          <a:xfrm>
            <a:off x="2340925" y="1055018"/>
            <a:ext cx="7510150" cy="4224493"/>
          </a:xfrm>
          <a:prstGeom prst="rect">
            <a:avLst/>
          </a:prstGeom>
        </p:spPr>
      </p:pic>
    </p:spTree>
  </p:cSld>
  <p:clrMapOvr>
    <a:masterClrMapping/>
  </p:clrMapOvr>
</p:sld>
</file>

<file path=ppt/slides/slide14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9C47E-BEC2-B48D-BD54-48682AD29045}"/>
              </a:ext>
            </a:extLst>
          </p:cNvPr>
          <p:cNvSpPr txBox="1">
            <a:spLocks noGrp="1"/>
          </p:cNvSpPr>
          <p:nvPr>
            <p:ph type="title"/>
          </p:nvPr>
        </p:nvSpPr>
        <p:spPr>
          <a:xfrm>
            <a:off x="1184744" y="5198168"/>
            <a:ext cx="9859618" cy="642797"/>
          </a:xfrm>
        </p:spPr>
        <p:txBody>
          <a:bodyPr vert="horz" lIns="91440" tIns="45720" rIns="91440" bIns="45720" rtlCol="0" anchor="b">
            <a:normAutofit/>
          </a:bodyPr>
          <a:lstStyle/>
          <a:p>
            <a:pPr lvl="0" algn="ctr"/>
            <a:r>
              <a:rPr lang="en-US" sz="3600" kern="1200">
                <a:solidFill>
                  <a:schemeClr val="tx1"/>
                </a:solidFill>
                <a:latin typeface="+mj-lt"/>
                <a:ea typeface="+mj-ea"/>
                <a:cs typeface="+mj-cs"/>
              </a:rPr>
              <a:t>AUTOMATIZACIÓN DE LAS PRUEBAS</a:t>
            </a:r>
          </a:p>
        </p:txBody>
      </p:sp>
      <p:pic>
        <p:nvPicPr>
          <p:cNvPr id="3" name="Marcador de contenido 4">
            <a:extLst>
              <a:ext uri="{FF2B5EF4-FFF2-40B4-BE49-F238E27FC236}">
                <a16:creationId xmlns:a16="http://schemas.microsoft.com/office/drawing/2014/main" id="{5BA6480D-A73F-2CE8-F014-C564933370FC}"/>
              </a:ext>
            </a:extLst>
          </p:cNvPr>
          <p:cNvPicPr>
            <a:picLocks noGrp="1" noChangeAspect="1"/>
          </p:cNvPicPr>
          <p:nvPr>
            <p:ph idx="1"/>
          </p:nvPr>
        </p:nvPicPr>
        <p:blipFill rotWithShape="1">
          <a:blip r:embed="rId3"/>
          <a:srcRect l="6.513%" r="0.597%" b="-0.001%"/>
          <a:stretch/>
        </p:blipFill>
        <p:spPr>
          <a:xfrm>
            <a:off x="2474674" y="805516"/>
            <a:ext cx="7242652" cy="4074026"/>
          </a:xfrm>
          <a:prstGeom prst="rect">
            <a:avLst/>
          </a:prstGeom>
        </p:spPr>
      </p:pic>
    </p:spTree>
  </p:cSld>
  <p:clrMapOvr>
    <a:masterClrMapping/>
  </p:clrMapOvr>
</p:sld>
</file>

<file path=ppt/slides/slide14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6341374-2950-BD6C-2F75-F8B04185A34C}"/>
              </a:ext>
            </a:extLst>
          </p:cNvPr>
          <p:cNvSpPr>
            <a:spLocks noGrp="1"/>
          </p:cNvSpPr>
          <p:nvPr>
            <p:ph idx="1"/>
          </p:nvPr>
        </p:nvSpPr>
        <p:spPr/>
        <p:txBody>
          <a:bodyPr/>
          <a:lstStyle/>
          <a:p>
            <a:endParaRPr lang="es-ES"/>
          </a:p>
        </p:txBody>
      </p:sp>
      <p:pic>
        <p:nvPicPr>
          <p:cNvPr id="1026" name="Picture 2" descr="NUnit.org">
            <a:extLst>
              <a:ext uri="{FF2B5EF4-FFF2-40B4-BE49-F238E27FC236}">
                <a16:creationId xmlns:a16="http://schemas.microsoft.com/office/drawing/2014/main" id="{DA62D079-331E-275F-3F5B-D92CC2634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01" y="1915026"/>
            <a:ext cx="7427932" cy="302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69097"/>
      </p:ext>
    </p:extLst>
  </p:cSld>
  <p:clrMapOvr>
    <a:masterClrMapping/>
  </p:clrMapOvr>
</p:sld>
</file>

<file path=ppt/slides/slide14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8588D143-26D3-276F-CC41-FC8EA337A802}"/>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53618ED-B297-DEF4-6918-0520A607AF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AA49C2-14F4-819E-7937-AF61D37D67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2D6961-9C96-8027-E389-8AA0748EB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3011DCB4-1EE1-00A0-D347-3D40CEC97EA9}"/>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8</a:t>
            </a:r>
          </a:p>
        </p:txBody>
      </p:sp>
      <p:cxnSp>
        <p:nvCxnSpPr>
          <p:cNvPr id="13" name="Straight Connector 12">
            <a:extLst>
              <a:ext uri="{FF2B5EF4-FFF2-40B4-BE49-F238E27FC236}">
                <a16:creationId xmlns:a16="http://schemas.microsoft.com/office/drawing/2014/main" id="{64ABB193-C618-61AE-EE60-13B182D980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C6F4E6-C244-294D-04BD-AF153AFE0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385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Escala de tiempo&#10;&#10;El contenido generado por IA puede ser incorrecto.">
            <a:extLst>
              <a:ext uri="{FF2B5EF4-FFF2-40B4-BE49-F238E27FC236}">
                <a16:creationId xmlns:a16="http://schemas.microsoft.com/office/drawing/2014/main" id="{96AC1C1D-3EEB-53DD-9C71-6341CF8838CE}"/>
              </a:ext>
            </a:extLst>
          </p:cNvPr>
          <p:cNvPicPr>
            <a:picLocks noGrp="1" noChangeAspect="1"/>
          </p:cNvPicPr>
          <p:nvPr>
            <p:ph idx="1"/>
          </p:nvPr>
        </p:nvPicPr>
        <p:blipFill>
          <a:blip r:embed="rId3"/>
          <a:srcRect t="5.432%" r="0.002%" b="3.762%"/>
          <a:stretch>
            <a:fillRect/>
          </a:stretch>
        </p:blipFill>
        <p:spPr>
          <a:xfrm>
            <a:off x="800100" y="723900"/>
            <a:ext cx="10591800" cy="5410200"/>
          </a:xfrm>
          <a:prstGeom prst="rect">
            <a:avLst/>
          </a:prstGeom>
        </p:spPr>
      </p:pic>
    </p:spTree>
    <p:extLst>
      <p:ext uri="{BB962C8B-B14F-4D97-AF65-F5344CB8AC3E}">
        <p14:creationId xmlns:p14="http://schemas.microsoft.com/office/powerpoint/2010/main" val="1788601071"/>
      </p:ext>
    </p:extLst>
  </p:cSld>
  <p:clrMapOvr>
    <a:masterClrMapping/>
  </p:clrMapOvr>
</p:sld>
</file>

<file path=ppt/slides/slide14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FB163DD-A85E-4D13-EF51-22D52763EC29}"/>
              </a:ext>
            </a:extLst>
          </p:cNvPr>
          <p:cNvPicPr>
            <a:picLocks noGrp="1" noChangeAspect="1"/>
          </p:cNvPicPr>
          <p:nvPr>
            <p:ph idx="1"/>
          </p:nvPr>
        </p:nvPicPr>
        <p:blipFill>
          <a:blip r:embed="rId2"/>
          <a:srcRect t="2.293%" r="0.002%" b="6.901%"/>
          <a:stretch>
            <a:fillRect/>
          </a:stretch>
        </p:blipFill>
        <p:spPr>
          <a:xfrm>
            <a:off x="800100" y="723900"/>
            <a:ext cx="10591800" cy="5410200"/>
          </a:xfrm>
          <a:prstGeom prst="rect">
            <a:avLst/>
          </a:prstGeom>
        </p:spPr>
      </p:pic>
    </p:spTree>
    <p:extLst>
      <p:ext uri="{BB962C8B-B14F-4D97-AF65-F5344CB8AC3E}">
        <p14:creationId xmlns:p14="http://schemas.microsoft.com/office/powerpoint/2010/main" val="523369739"/>
      </p:ext>
    </p:extLst>
  </p:cSld>
  <p:clrMapOvr>
    <a:masterClrMapping/>
  </p:clrMapOvr>
</p:sld>
</file>

<file path=ppt/slides/slide14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868DB-D641-6F3C-C6E0-CFA3A9C2BEF7}"/>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53BA818C-B755-2FD4-0D1A-AB8536B8A422}"/>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1924002379"/>
      </p:ext>
    </p:extLst>
  </p:cSld>
  <p:clrMapOvr>
    <a:masterClrMapping/>
  </p:clrMapOvr>
</p:sld>
</file>

<file path=ppt/slides/slide1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40" name="Straight Connector 3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517E03F-D515-55EB-5CD2-A04B050ED655}"/>
              </a:ext>
            </a:extLst>
          </p:cNvPr>
          <p:cNvSpPr>
            <a:spLocks noGrp="1"/>
          </p:cNvSpPr>
          <p:nvPr>
            <p:ph idx="1"/>
          </p:nvPr>
        </p:nvSpPr>
        <p:spPr>
          <a:xfrm>
            <a:off x="4773168" y="993228"/>
            <a:ext cx="6720840" cy="4935981"/>
          </a:xfrm>
        </p:spPr>
        <p:txBody>
          <a:bodyPr>
            <a:normAutofit/>
          </a:bodyPr>
          <a:lstStyle/>
          <a:p>
            <a:pPr marL="0" indent="0" fontAlgn="base">
              <a:lnSpc>
                <a:spcPct val="100%"/>
              </a:lnSpc>
              <a:buNone/>
            </a:pPr>
            <a:r>
              <a:rPr lang="es-ES" sz="1600" b="1" dirty="0"/>
              <a:t>Good </a:t>
            </a:r>
            <a:r>
              <a:rPr lang="es-ES" sz="1600" b="1" dirty="0" err="1"/>
              <a:t>way</a:t>
            </a:r>
            <a:r>
              <a:rPr lang="es-ES" sz="1600" b="1" dirty="0"/>
              <a:t>:</a:t>
            </a:r>
            <a:endParaRPr lang="es-ES" sz="1600" dirty="0"/>
          </a:p>
          <a:p>
            <a:pPr marL="0" indent="0" fontAlgn="base">
              <a:lnSpc>
                <a:spcPct val="100%"/>
              </a:lnSpc>
              <a:buNone/>
            </a:pPr>
            <a:r>
              <a:rPr lang="es-ES" sz="1600" dirty="0" err="1"/>
              <a:t>class</a:t>
            </a:r>
            <a:r>
              <a:rPr lang="es-ES" sz="1600" dirty="0"/>
              <a:t> </a:t>
            </a:r>
            <a:r>
              <a:rPr lang="es-ES" sz="1600" dirty="0" err="1"/>
              <a:t>BankAccount</a:t>
            </a:r>
            <a:endParaRPr lang="es-ES" sz="1600" dirty="0"/>
          </a:p>
          <a:p>
            <a:pPr marL="0" indent="0" fontAlgn="base">
              <a:lnSpc>
                <a:spcPct val="100%"/>
              </a:lnSpc>
              <a:buNone/>
            </a:pPr>
            <a:r>
              <a:rPr lang="es-ES" sz="1600" dirty="0"/>
              <a:t>{</a:t>
            </a:r>
          </a:p>
          <a:p>
            <a:pPr marL="0" indent="0" fontAlgn="base">
              <a:lnSpc>
                <a:spcPct val="100%"/>
              </a:lnSpc>
              <a:buNone/>
            </a:pPr>
            <a:r>
              <a:rPr lang="es-ES" sz="1600" dirty="0"/>
              <a:t>    </a:t>
            </a:r>
            <a:r>
              <a:rPr lang="es-ES" sz="1600" dirty="0" err="1"/>
              <a:t>private</a:t>
            </a:r>
            <a:r>
              <a:rPr lang="es-ES" sz="1600" dirty="0"/>
              <a:t> </a:t>
            </a:r>
            <a:r>
              <a:rPr lang="es-ES" sz="1600" dirty="0" err="1"/>
              <a:t>double</a:t>
            </a:r>
            <a:r>
              <a:rPr lang="es-ES" sz="1600" dirty="0"/>
              <a:t> _balance = 0.0D;</a:t>
            </a:r>
          </a:p>
          <a:p>
            <a:pPr marL="0" indent="0" fontAlgn="base">
              <a:lnSpc>
                <a:spcPct val="100%"/>
              </a:lnSpc>
              <a:buNone/>
            </a:pPr>
            <a:r>
              <a:rPr lang="es-ES" sz="1600" dirty="0"/>
              <a:t>    </a:t>
            </a:r>
            <a:r>
              <a:rPr lang="es-ES" sz="1600" dirty="0" err="1"/>
              <a:t>public</a:t>
            </a:r>
            <a:r>
              <a:rPr lang="es-ES" sz="1600" dirty="0"/>
              <a:t> </a:t>
            </a:r>
            <a:r>
              <a:rPr lang="es-ES" sz="1600" dirty="0" err="1"/>
              <a:t>double</a:t>
            </a:r>
            <a:r>
              <a:rPr lang="es-ES" sz="1600" dirty="0"/>
              <a:t> Balance {</a:t>
            </a:r>
          </a:p>
          <a:p>
            <a:pPr marL="0" indent="0" fontAlgn="base">
              <a:lnSpc>
                <a:spcPct val="100%"/>
              </a:lnSpc>
              <a:buNone/>
            </a:pPr>
            <a:r>
              <a:rPr lang="es-ES" sz="1600" dirty="0"/>
              <a:t>        </a:t>
            </a:r>
            <a:r>
              <a:rPr lang="es-ES" sz="1600" dirty="0" err="1"/>
              <a:t>get</a:t>
            </a:r>
            <a:r>
              <a:rPr lang="es-ES" sz="1600" dirty="0"/>
              <a:t> {</a:t>
            </a:r>
          </a:p>
          <a:p>
            <a:pPr marL="0" indent="0" fontAlgn="base">
              <a:lnSpc>
                <a:spcPct val="100%"/>
              </a:lnSpc>
              <a:buNone/>
            </a:pPr>
            <a:r>
              <a:rPr lang="es-ES" sz="1600" dirty="0"/>
              <a:t>            </a:t>
            </a:r>
            <a:r>
              <a:rPr lang="es-ES" sz="1600" dirty="0" err="1"/>
              <a:t>return</a:t>
            </a:r>
            <a:r>
              <a:rPr lang="es-ES" sz="1600" dirty="0"/>
              <a:t> _balance;</a:t>
            </a:r>
          </a:p>
          <a:p>
            <a:pPr marL="0" indent="0" fontAlgn="base">
              <a:lnSpc>
                <a:spcPct val="100%"/>
              </a:lnSpc>
              <a:buNone/>
            </a:pPr>
            <a:r>
              <a:rPr lang="es-ES" sz="1600" dirty="0"/>
              <a:t>        }</a:t>
            </a:r>
          </a:p>
          <a:p>
            <a:pPr marL="0" indent="0" fontAlgn="base">
              <a:lnSpc>
                <a:spcPct val="100%"/>
              </a:lnSpc>
              <a:buNone/>
            </a:pPr>
            <a:r>
              <a:rPr lang="es-ES" sz="1600" dirty="0"/>
              <a:t>    }</a:t>
            </a:r>
          </a:p>
          <a:p>
            <a:pPr marL="0" indent="0" fontAlgn="base">
              <a:lnSpc>
                <a:spcPct val="100%"/>
              </a:lnSpc>
              <a:buNone/>
            </a:pPr>
            <a:r>
              <a:rPr lang="es-ES" sz="1600" dirty="0"/>
              <a:t>    </a:t>
            </a:r>
            <a:r>
              <a:rPr lang="es-ES" sz="1600" dirty="0" err="1"/>
              <a:t>public</a:t>
            </a:r>
            <a:r>
              <a:rPr lang="es-ES" sz="1600" dirty="0"/>
              <a:t> </a:t>
            </a:r>
            <a:r>
              <a:rPr lang="es-ES" sz="1600" dirty="0" err="1"/>
              <a:t>BankAccount</a:t>
            </a:r>
            <a:r>
              <a:rPr lang="es-ES" sz="1600" dirty="0"/>
              <a:t>(balance = 1000)</a:t>
            </a:r>
          </a:p>
          <a:p>
            <a:pPr marL="0" indent="0" fontAlgn="base">
              <a:lnSpc>
                <a:spcPct val="100%"/>
              </a:lnSpc>
              <a:buNone/>
            </a:pPr>
            <a:r>
              <a:rPr lang="es-ES" sz="1600" dirty="0"/>
              <a:t>    {</a:t>
            </a:r>
          </a:p>
          <a:p>
            <a:pPr marL="0" indent="0" fontAlgn="base">
              <a:lnSpc>
                <a:spcPct val="100%"/>
              </a:lnSpc>
              <a:buNone/>
            </a:pPr>
            <a:r>
              <a:rPr lang="es-ES" sz="1600" dirty="0"/>
              <a:t>       _balance = balance;</a:t>
            </a:r>
          </a:p>
          <a:p>
            <a:pPr marL="0" indent="0" fontAlgn="base">
              <a:lnSpc>
                <a:spcPct val="100%"/>
              </a:lnSpc>
              <a:buNone/>
            </a:pPr>
            <a:r>
              <a:rPr lang="es-ES" sz="1600" dirty="0"/>
              <a:t>    }</a:t>
            </a:r>
          </a:p>
          <a:p>
            <a:pPr fontAlgn="base">
              <a:lnSpc>
                <a:spcPct val="100%"/>
              </a:lnSpc>
            </a:pPr>
            <a:endParaRPr lang="es-ES" sz="1600" dirty="0"/>
          </a:p>
          <a:p>
            <a:pPr>
              <a:lnSpc>
                <a:spcPct val="100%"/>
              </a:lnSpc>
            </a:pPr>
            <a:endParaRPr lang="es-ES" sz="1600" dirty="0"/>
          </a:p>
        </p:txBody>
      </p:sp>
    </p:spTree>
    <p:extLst>
      <p:ext uri="{BB962C8B-B14F-4D97-AF65-F5344CB8AC3E}">
        <p14:creationId xmlns:p14="http://schemas.microsoft.com/office/powerpoint/2010/main" val="3089123712"/>
      </p:ext>
    </p:extLst>
  </p:cSld>
  <p:clrMapOvr>
    <a:masterClrMapping/>
  </p:clrMapOvr>
</p:sld>
</file>

<file path=ppt/slides/slide15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D92BA-DBB3-A557-1150-6AEF70891FD1}"/>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14164407-D1DC-4143-4F81-C70B59E48B3A}"/>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094356816"/>
      </p:ext>
    </p:extLst>
  </p:cSld>
  <p:clrMapOvr>
    <a:masterClrMapping/>
  </p:clrMapOvr>
</p:sld>
</file>

<file path=ppt/slides/slide1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E9028-5B48-00F0-35AC-205FCFFCCB56}"/>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02794E4F-AF77-FAA9-6B2D-21D66D493DF6}"/>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640262798"/>
      </p:ext>
    </p:extLst>
  </p:cSld>
  <p:clrMapOvr>
    <a:masterClrMapping/>
  </p:clrMapOvr>
</p:sld>
</file>

<file path=ppt/slides/slide15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717772-B004-E78C-F1AA-257C7E2343C2}"/>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BE96214C-2114-AD20-1D20-EA096826A70B}"/>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3983975682"/>
      </p:ext>
    </p:extLst>
  </p:cSld>
  <p:clrMapOvr>
    <a:masterClrMapping/>
  </p:clrMapOvr>
</p:sld>
</file>

<file path=ppt/slides/slide15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7DD2498E-7E68-F762-3580-8C4BB28F67DA}"/>
              </a:ext>
            </a:extLst>
          </p:cNvPr>
          <p:cNvPicPr>
            <a:picLocks noGrp="1" noChangeAspect="1"/>
          </p:cNvPicPr>
          <p:nvPr>
            <p:ph idx="1"/>
          </p:nvPr>
        </p:nvPicPr>
        <p:blipFill>
          <a:blip r:embed="rId2"/>
          <a:srcRect/>
          <a:stretch>
            <a:fillRect/>
          </a:stretch>
        </p:blipFill>
        <p:spPr>
          <a:xfrm>
            <a:off x="20" y="10"/>
            <a:ext cx="12191979" cy="6857989"/>
          </a:xfrm>
          <a:prstGeom prst="rect">
            <a:avLst/>
          </a:prstGeom>
        </p:spPr>
      </p:pic>
    </p:spTree>
    <p:extLst>
      <p:ext uri="{BB962C8B-B14F-4D97-AF65-F5344CB8AC3E}">
        <p14:creationId xmlns:p14="http://schemas.microsoft.com/office/powerpoint/2010/main" val="594849918"/>
      </p:ext>
    </p:extLst>
  </p:cSld>
  <p:clrMapOvr>
    <a:masterClrMapping/>
  </p:clrMapOvr>
</p:sld>
</file>

<file path=ppt/slides/slide15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B060-2D65-F11E-30E0-366A383F7D6A}"/>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F8339067-3CB1-39BA-5BFB-F04A6976CDC5}"/>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815488882"/>
      </p:ext>
    </p:extLst>
  </p:cSld>
  <p:clrMapOvr>
    <a:masterClrMapping/>
  </p:clrMapOvr>
</p:sld>
</file>

<file path=ppt/slides/slide15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7AEFA-6ED9-CB35-E995-6C46A1675485}"/>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4DDD3700-6ABE-C8AE-0527-4E218CD52539}"/>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1491196878"/>
      </p:ext>
    </p:extLst>
  </p:cSld>
  <p:clrMapOvr>
    <a:masterClrMapping/>
  </p:clrMapOvr>
</p:sld>
</file>

<file path=ppt/slides/slide15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26F3D3-A34D-1925-7BF8-671A091E658C}"/>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D7D773CA-DA93-7D48-EC6A-C90446C2441E}"/>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045505232"/>
      </p:ext>
    </p:extLst>
  </p:cSld>
  <p:clrMapOvr>
    <a:masterClrMapping/>
  </p:clrMapOvr>
</p:sld>
</file>

<file path=ppt/slides/slide15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9852F333-1295-CB84-1693-BE80EB19307B}"/>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5CB5BAF-2F57-0A6A-9901-84A874FFD4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AF54C5-4073-C355-1A1D-3B6E43333E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E5CC813-E048-FE36-FE31-FF56E727F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AFBC8171-CD50-003B-405F-A529703F9E3D}"/>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9</a:t>
            </a:r>
          </a:p>
        </p:txBody>
      </p:sp>
      <p:cxnSp>
        <p:nvCxnSpPr>
          <p:cNvPr id="13" name="Straight Connector 12">
            <a:extLst>
              <a:ext uri="{FF2B5EF4-FFF2-40B4-BE49-F238E27FC236}">
                <a16:creationId xmlns:a16="http://schemas.microsoft.com/office/drawing/2014/main" id="{631B2F17-AED6-E4F4-7D80-1229BD5A3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125F0F1-6D37-3DBD-6329-BBCEDA4A50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617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C74AE5-0622-729F-756B-1C4E1FB66EA9}"/>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E2DE4D80-DC41-61A0-F633-481C4059A52C}"/>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1878664655"/>
      </p:ext>
    </p:extLst>
  </p:cSld>
  <p:clrMapOvr>
    <a:masterClrMapping/>
  </p:clrMapOvr>
</p:sld>
</file>

<file path=ppt/slides/slide15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03EC8-D895-B0D7-3A54-8116D26DC0AA}"/>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AB35EF7B-84E6-D3F4-C2A1-7CAE9F3AA844}"/>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383276537"/>
      </p:ext>
    </p:extLst>
  </p:cSld>
  <p:clrMapOvr>
    <a:masterClrMapping/>
  </p:clrMapOvr>
</p:sld>
</file>

<file path=ppt/slides/slide1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724C7E9-C96A-531D-C00A-4304009EA4DD}"/>
              </a:ext>
            </a:extLst>
          </p:cNvPr>
          <p:cNvSpPr>
            <a:spLocks noGrp="1"/>
          </p:cNvSpPr>
          <p:nvPr>
            <p:ph idx="1"/>
          </p:nvPr>
        </p:nvSpPr>
        <p:spPr>
          <a:xfrm>
            <a:off x="4773168" y="993228"/>
            <a:ext cx="6720840" cy="4935981"/>
          </a:xfrm>
        </p:spPr>
        <p:txBody>
          <a:bodyPr>
            <a:normAutofit/>
          </a:bodyPr>
          <a:lstStyle/>
          <a:p>
            <a:pPr fontAlgn="base">
              <a:lnSpc>
                <a:spcPct val="100%"/>
              </a:lnSpc>
            </a:pPr>
            <a:r>
              <a:rPr lang="es-ES" sz="500" dirty="0"/>
              <a:t> </a:t>
            </a:r>
            <a:r>
              <a:rPr lang="es-ES" sz="500" dirty="0" err="1"/>
              <a:t>public</a:t>
            </a:r>
            <a:r>
              <a:rPr lang="es-ES" sz="500" dirty="0"/>
              <a:t> </a:t>
            </a:r>
            <a:r>
              <a:rPr lang="es-ES" sz="500" dirty="0" err="1"/>
              <a:t>void</a:t>
            </a:r>
            <a:r>
              <a:rPr lang="es-ES" sz="500" dirty="0"/>
              <a:t> </a:t>
            </a:r>
            <a:r>
              <a:rPr lang="es-ES" sz="500" dirty="0" err="1"/>
              <a:t>WithdrawBalance</a:t>
            </a:r>
            <a:r>
              <a:rPr lang="es-ES" sz="500" dirty="0"/>
              <a:t>(</a:t>
            </a:r>
            <a:r>
              <a:rPr lang="es-ES" sz="500" dirty="0" err="1"/>
              <a:t>int</a:t>
            </a:r>
            <a:r>
              <a:rPr lang="es-ES" sz="500" dirty="0"/>
              <a:t> </a:t>
            </a:r>
            <a:r>
              <a:rPr lang="es-ES" sz="500" dirty="0" err="1"/>
              <a:t>amount</a:t>
            </a:r>
            <a:r>
              <a:rPr lang="es-ES" sz="500" dirty="0"/>
              <a:t>)</a:t>
            </a:r>
          </a:p>
          <a:p>
            <a:pPr fontAlgn="base">
              <a:lnSpc>
                <a:spcPct val="100%"/>
              </a:lnSpc>
            </a:pPr>
            <a:r>
              <a:rPr lang="es-ES" sz="500" dirty="0"/>
              <a:t>    {</a:t>
            </a:r>
          </a:p>
          <a:p>
            <a:pPr fontAlgn="base">
              <a:lnSpc>
                <a:spcPct val="100%"/>
              </a:lnSpc>
            </a:pPr>
            <a:r>
              <a:rPr lang="es-ES" sz="500" dirty="0"/>
              <a:t>        </a:t>
            </a:r>
            <a:r>
              <a:rPr lang="es-ES" sz="500" dirty="0" err="1"/>
              <a:t>if</a:t>
            </a:r>
            <a:r>
              <a:rPr lang="es-ES" sz="500" dirty="0"/>
              <a:t> (</a:t>
            </a:r>
            <a:r>
              <a:rPr lang="es-ES" sz="500" dirty="0" err="1"/>
              <a:t>amount</a:t>
            </a:r>
            <a:r>
              <a:rPr lang="es-ES" sz="500" dirty="0"/>
              <a:t> &gt; _balance)</a:t>
            </a:r>
          </a:p>
          <a:p>
            <a:pPr fontAlgn="base">
              <a:lnSpc>
                <a:spcPct val="100%"/>
              </a:lnSpc>
            </a:pPr>
            <a:r>
              <a:rPr lang="es-ES" sz="500" dirty="0"/>
              <a:t>        {</a:t>
            </a:r>
          </a:p>
          <a:p>
            <a:pPr fontAlgn="base">
              <a:lnSpc>
                <a:spcPct val="100%"/>
              </a:lnSpc>
            </a:pPr>
            <a:r>
              <a:rPr lang="es-ES" sz="500" dirty="0"/>
              <a:t>            </a:t>
            </a:r>
            <a:r>
              <a:rPr lang="es-ES" sz="500" dirty="0" err="1"/>
              <a:t>throw</a:t>
            </a:r>
            <a:r>
              <a:rPr lang="es-ES" sz="500" dirty="0"/>
              <a:t> new </a:t>
            </a:r>
            <a:r>
              <a:rPr lang="es-ES" sz="500" dirty="0" err="1"/>
              <a:t>Exception</a:t>
            </a:r>
            <a:r>
              <a:rPr lang="es-ES" sz="500" dirty="0"/>
              <a:t>('</a:t>
            </a:r>
            <a:r>
              <a:rPr lang="es-ES" sz="500" dirty="0" err="1"/>
              <a:t>Amount</a:t>
            </a:r>
            <a:r>
              <a:rPr lang="es-ES" sz="500" dirty="0"/>
              <a:t> </a:t>
            </a:r>
            <a:r>
              <a:rPr lang="es-ES" sz="500" dirty="0" err="1"/>
              <a:t>greater</a:t>
            </a:r>
            <a:r>
              <a:rPr lang="es-ES" sz="500" dirty="0"/>
              <a:t> </a:t>
            </a:r>
            <a:r>
              <a:rPr lang="es-ES" sz="500" dirty="0" err="1"/>
              <a:t>than</a:t>
            </a:r>
            <a:r>
              <a:rPr lang="es-ES" sz="500" dirty="0"/>
              <a:t> </a:t>
            </a:r>
            <a:r>
              <a:rPr lang="es-ES" sz="500" dirty="0" err="1"/>
              <a:t>available</a:t>
            </a:r>
            <a:r>
              <a:rPr lang="es-ES" sz="500" dirty="0"/>
              <a:t> balance.');</a:t>
            </a:r>
          </a:p>
          <a:p>
            <a:pPr fontAlgn="base">
              <a:lnSpc>
                <a:spcPct val="100%"/>
              </a:lnSpc>
            </a:pPr>
            <a:r>
              <a:rPr lang="es-ES" sz="500" dirty="0"/>
              <a:t>        }</a:t>
            </a:r>
          </a:p>
          <a:p>
            <a:pPr fontAlgn="base">
              <a:lnSpc>
                <a:spcPct val="100%"/>
              </a:lnSpc>
            </a:pPr>
            <a:r>
              <a:rPr lang="es-ES" sz="500" dirty="0"/>
              <a:t>        _balance -= </a:t>
            </a:r>
            <a:r>
              <a:rPr lang="es-ES" sz="500" dirty="0" err="1"/>
              <a:t>amount</a:t>
            </a:r>
            <a:r>
              <a:rPr lang="es-ES" sz="500" dirty="0"/>
              <a:t>;</a:t>
            </a:r>
          </a:p>
          <a:p>
            <a:pPr fontAlgn="base">
              <a:lnSpc>
                <a:spcPct val="100%"/>
              </a:lnSpc>
            </a:pPr>
            <a:r>
              <a:rPr lang="es-ES" sz="500" dirty="0"/>
              <a:t>    }</a:t>
            </a:r>
          </a:p>
          <a:p>
            <a:pPr fontAlgn="base">
              <a:lnSpc>
                <a:spcPct val="100%"/>
              </a:lnSpc>
            </a:pPr>
            <a:r>
              <a:rPr lang="es-ES" sz="500" dirty="0"/>
              <a:t>    </a:t>
            </a:r>
            <a:r>
              <a:rPr lang="es-ES" sz="500" dirty="0" err="1"/>
              <a:t>public</a:t>
            </a:r>
            <a:r>
              <a:rPr lang="es-ES" sz="500" dirty="0"/>
              <a:t> </a:t>
            </a:r>
            <a:r>
              <a:rPr lang="es-ES" sz="500" dirty="0" err="1"/>
              <a:t>void</a:t>
            </a:r>
            <a:r>
              <a:rPr lang="es-ES" sz="500" dirty="0"/>
              <a:t> </a:t>
            </a:r>
            <a:r>
              <a:rPr lang="es-ES" sz="500" dirty="0" err="1"/>
              <a:t>DepositBalance</a:t>
            </a:r>
            <a:r>
              <a:rPr lang="es-ES" sz="500" dirty="0"/>
              <a:t>(</a:t>
            </a:r>
            <a:r>
              <a:rPr lang="es-ES" sz="500" dirty="0" err="1"/>
              <a:t>int</a:t>
            </a:r>
            <a:r>
              <a:rPr lang="es-ES" sz="500" dirty="0"/>
              <a:t> </a:t>
            </a:r>
            <a:r>
              <a:rPr lang="es-ES" sz="500" dirty="0" err="1"/>
              <a:t>amount</a:t>
            </a:r>
            <a:r>
              <a:rPr lang="es-ES" sz="500" dirty="0"/>
              <a:t>)</a:t>
            </a:r>
          </a:p>
          <a:p>
            <a:pPr fontAlgn="base">
              <a:lnSpc>
                <a:spcPct val="100%"/>
              </a:lnSpc>
            </a:pPr>
            <a:r>
              <a:rPr lang="es-ES" sz="500" dirty="0"/>
              <a:t>    {</a:t>
            </a:r>
          </a:p>
          <a:p>
            <a:pPr fontAlgn="base">
              <a:lnSpc>
                <a:spcPct val="100%"/>
              </a:lnSpc>
            </a:pPr>
            <a:r>
              <a:rPr lang="es-ES" sz="500" dirty="0"/>
              <a:t>        _balance += </a:t>
            </a:r>
            <a:r>
              <a:rPr lang="es-ES" sz="500" dirty="0" err="1"/>
              <a:t>amount</a:t>
            </a:r>
            <a:r>
              <a:rPr lang="es-ES" sz="500" dirty="0"/>
              <a:t>;</a:t>
            </a:r>
          </a:p>
          <a:p>
            <a:pPr fontAlgn="base">
              <a:lnSpc>
                <a:spcPct val="100%"/>
              </a:lnSpc>
            </a:pPr>
            <a:r>
              <a:rPr lang="es-ES" sz="500" dirty="0"/>
              <a:t>    }</a:t>
            </a:r>
          </a:p>
          <a:p>
            <a:pPr fontAlgn="base">
              <a:lnSpc>
                <a:spcPct val="100%"/>
              </a:lnSpc>
            </a:pPr>
            <a:r>
              <a:rPr lang="es-ES" sz="500" dirty="0"/>
              <a:t>}</a:t>
            </a:r>
          </a:p>
          <a:p>
            <a:pPr fontAlgn="base">
              <a:lnSpc>
                <a:spcPct val="100%"/>
              </a:lnSpc>
            </a:pPr>
            <a:r>
              <a:rPr lang="es-ES" sz="500" dirty="0" err="1"/>
              <a:t>var</a:t>
            </a:r>
            <a:r>
              <a:rPr lang="es-ES" sz="500" dirty="0"/>
              <a:t> </a:t>
            </a:r>
            <a:r>
              <a:rPr lang="es-ES" sz="500" dirty="0" err="1"/>
              <a:t>bankAccount</a:t>
            </a:r>
            <a:r>
              <a:rPr lang="es-ES" sz="500" dirty="0"/>
              <a:t> = new </a:t>
            </a:r>
            <a:r>
              <a:rPr lang="es-ES" sz="500" dirty="0" err="1"/>
              <a:t>BankAccount</a:t>
            </a:r>
            <a:r>
              <a:rPr lang="es-ES" sz="500" dirty="0"/>
              <a:t>();</a:t>
            </a:r>
          </a:p>
          <a:p>
            <a:pPr fontAlgn="base">
              <a:lnSpc>
                <a:spcPct val="100%"/>
              </a:lnSpc>
            </a:pPr>
            <a:r>
              <a:rPr lang="es-ES" sz="500" dirty="0"/>
              <a:t>// </a:t>
            </a:r>
            <a:r>
              <a:rPr lang="es-ES" sz="500" dirty="0" err="1"/>
              <a:t>Buy</a:t>
            </a:r>
            <a:r>
              <a:rPr lang="es-ES" sz="500" dirty="0"/>
              <a:t> a cappuccino ☕️ ...</a:t>
            </a:r>
          </a:p>
          <a:p>
            <a:pPr fontAlgn="base">
              <a:lnSpc>
                <a:spcPct val="100%"/>
              </a:lnSpc>
            </a:pPr>
            <a:r>
              <a:rPr lang="es-ES" sz="500" dirty="0" err="1"/>
              <a:t>bankAccount.WithdrawBalance</a:t>
            </a:r>
            <a:r>
              <a:rPr lang="es-ES" sz="500" dirty="0"/>
              <a:t>(</a:t>
            </a:r>
            <a:r>
              <a:rPr lang="es-ES" sz="500" dirty="0" err="1"/>
              <a:t>price</a:t>
            </a:r>
            <a:r>
              <a:rPr lang="es-ES" sz="500" dirty="0"/>
              <a:t>: 15);</a:t>
            </a:r>
          </a:p>
          <a:p>
            <a:pPr fontAlgn="base">
              <a:lnSpc>
                <a:spcPct val="100%"/>
              </a:lnSpc>
            </a:pPr>
            <a:r>
              <a:rPr lang="es-ES" sz="500" dirty="0"/>
              <a:t>balance = </a:t>
            </a:r>
            <a:r>
              <a:rPr lang="es-ES" sz="500" dirty="0" err="1"/>
              <a:t>bankAccount.Balance</a:t>
            </a:r>
            <a:r>
              <a:rPr lang="es-ES" sz="500" dirty="0"/>
              <a:t>;</a:t>
            </a:r>
          </a:p>
        </p:txBody>
      </p:sp>
    </p:spTree>
    <p:extLst>
      <p:ext uri="{BB962C8B-B14F-4D97-AF65-F5344CB8AC3E}">
        <p14:creationId xmlns:p14="http://schemas.microsoft.com/office/powerpoint/2010/main" val="4148427470"/>
      </p:ext>
    </p:extLst>
  </p:cSld>
  <p:clrMapOvr>
    <a:masterClrMapping/>
  </p:clrMapOvr>
</p:sld>
</file>

<file path=ppt/slides/slide16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86E2A-91AF-8E45-B6AB-BB806E2516F4}"/>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06264351-CC28-2523-B084-93B6C4C96B51}"/>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1892972279"/>
      </p:ext>
    </p:extLst>
  </p:cSld>
  <p:clrMapOvr>
    <a:masterClrMapping/>
  </p:clrMapOvr>
</p:sld>
</file>

<file path=ppt/slides/slide16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A508C-FB16-4729-4450-D372DF03AD62}"/>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8FE67ACB-03A5-245F-99F8-093C2E3C4B06}"/>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236707401"/>
      </p:ext>
    </p:extLst>
  </p:cSld>
  <p:clrMapOvr>
    <a:masterClrMapping/>
  </p:clrMapOvr>
</p:sld>
</file>

<file path=ppt/slides/slide16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804ED-B113-BDE7-5261-8EBE131FC78F}"/>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5110738A-F32E-10D7-37FA-BBE1AAF71354}"/>
              </a:ext>
            </a:extLst>
          </p:cNvPr>
          <p:cNvPicPr>
            <a:picLocks noGrp="1" noChangeAspect="1"/>
          </p:cNvPicPr>
          <p:nvPr>
            <p:ph idx="1"/>
          </p:nvPr>
        </p:nvPicPr>
        <p:blipFill>
          <a:blip r:embed="rId2"/>
          <a:stretch>
            <a:fillRect/>
          </a:stretch>
        </p:blipFill>
        <p:spPr>
          <a:xfrm>
            <a:off x="2721416" y="2222500"/>
            <a:ext cx="6649155" cy="3740150"/>
          </a:xfrm>
          <a:prstGeom prst="rect">
            <a:avLst/>
          </a:prstGeom>
        </p:spPr>
      </p:pic>
    </p:spTree>
    <p:extLst>
      <p:ext uri="{BB962C8B-B14F-4D97-AF65-F5344CB8AC3E}">
        <p14:creationId xmlns:p14="http://schemas.microsoft.com/office/powerpoint/2010/main" val="854521650"/>
      </p:ext>
    </p:extLst>
  </p:cSld>
  <p:clrMapOvr>
    <a:masterClrMapping/>
  </p:clrMapOvr>
</p:sld>
</file>

<file path=ppt/slides/slide16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2378A-F640-0092-C1B0-C8953188CA18}"/>
              </a:ext>
            </a:extLst>
          </p:cNvPr>
          <p:cNvSpPr>
            <a:spLocks noGrp="1"/>
          </p:cNvSpPr>
          <p:nvPr>
            <p:ph type="title"/>
          </p:nvPr>
        </p:nvSpPr>
        <p:spPr/>
        <p:txBody>
          <a:bodyPr/>
          <a:lstStyle/>
          <a:p>
            <a:r>
              <a:rPr lang="es-ES" dirty="0"/>
              <a:t>EXTRA INFO</a:t>
            </a:r>
          </a:p>
        </p:txBody>
      </p:sp>
      <p:sp>
        <p:nvSpPr>
          <p:cNvPr id="3" name="Marcador de contenido 2">
            <a:extLst>
              <a:ext uri="{FF2B5EF4-FFF2-40B4-BE49-F238E27FC236}">
                <a16:creationId xmlns:a16="http://schemas.microsoft.com/office/drawing/2014/main" id="{67B1EFB2-4A97-BE1C-63F6-CC128FD6A2F8}"/>
              </a:ext>
            </a:extLst>
          </p:cNvPr>
          <p:cNvSpPr>
            <a:spLocks noGrp="1"/>
          </p:cNvSpPr>
          <p:nvPr>
            <p:ph idx="1"/>
          </p:nvPr>
        </p:nvSpPr>
        <p:spPr/>
        <p:txBody>
          <a:bodyPr/>
          <a:lstStyle/>
          <a:p>
            <a:r>
              <a:rPr lang="es-ES" dirty="0"/>
              <a:t>https://docs.nunit.org/2.5.3/assertions.html</a:t>
            </a:r>
          </a:p>
        </p:txBody>
      </p:sp>
    </p:spTree>
    <p:extLst>
      <p:ext uri="{BB962C8B-B14F-4D97-AF65-F5344CB8AC3E}">
        <p14:creationId xmlns:p14="http://schemas.microsoft.com/office/powerpoint/2010/main" val="1475074406"/>
      </p:ext>
    </p:extLst>
  </p:cSld>
  <p:clrMapOvr>
    <a:masterClrMapping/>
  </p:clrMapOvr>
</p:sld>
</file>

<file path=ppt/slides/slide164.xml><?xml version="1.0" encoding="utf-8"?>
<p:sld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1DDD4786-321F-7FA6-2035-2BCC53FACAA6}"/>
            </a:ext>
          </a:extLst>
        </p:cNvPr>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2BB5A0E1-E67D-7245-40D0-2A8387884AAD}"/>
              </a:ext>
            </a:extLst>
          </p:cNvPr>
          <p:cNvPicPr>
            <a:picLocks noGrp="1" noChangeAspect="1"/>
          </p:cNvPicPr>
          <p:nvPr>
            <p:ph idx="1"/>
          </p:nvPr>
        </p:nvPicPr>
        <p:blipFill>
          <a:blip r:embed="rId3"/>
          <a:srcRect l="2.433%" r="3.834%" b="-0.001%"/>
          <a:stretch>
            <a:fillRect/>
          </a:stretch>
        </p:blipFill>
        <p:spPr>
          <a:xfrm>
            <a:off x="1969770" y="2609380"/>
            <a:ext cx="8252460" cy="2993494"/>
          </a:xfrm>
          <a:prstGeom prst="rect">
            <a:avLst/>
          </a:prstGeom>
        </p:spPr>
      </p:pic>
    </p:spTree>
    <p:extLst>
      <p:ext uri="{BB962C8B-B14F-4D97-AF65-F5344CB8AC3E}">
        <p14:creationId xmlns:p14="http://schemas.microsoft.com/office/powerpoint/2010/main" val="1914474720"/>
      </p:ext>
    </p:extLst>
  </p:cSld>
  <p:clrMapOvr>
    <a:masterClrMapping/>
  </p:clrMapOvr>
</p:sld>
</file>

<file path=ppt/slides/slide16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27" name="Picture 2" descr="Patrón de fondo&#10;&#10;Descripción generada automáticamente con confianza baja">
            <a:extLst>
              <a:ext uri="{FF2B5EF4-FFF2-40B4-BE49-F238E27FC236}">
                <a16:creationId xmlns:a16="http://schemas.microsoft.com/office/drawing/2014/main" id="{987589E6-7171-1469-C007-5E76DE151A9D}"/>
              </a:ext>
            </a:extLst>
          </p:cNvPr>
          <p:cNvPicPr>
            <a:picLocks noChangeAspect="1"/>
          </p:cNvPicPr>
          <p:nvPr/>
        </p:nvPicPr>
        <p:blipFill rotWithShape="1">
          <a:blip r:embed="rId2"/>
          <a:srcRect l="0.516%" r="10.59%"/>
          <a:stretch/>
        </p:blipFill>
        <p:spPr>
          <a:xfrm>
            <a:off x="20" y="-1"/>
            <a:ext cx="12191980" cy="6857571"/>
          </a:xfrm>
          <a:prstGeom prst="rect">
            <a:avLst/>
          </a:prstGeom>
        </p:spPr>
      </p:pic>
      <p:sp>
        <p:nvSpPr>
          <p:cNvPr id="2" name="Título 1">
            <a:extLst>
              <a:ext uri="{FF2B5EF4-FFF2-40B4-BE49-F238E27FC236}">
                <a16:creationId xmlns:a16="http://schemas.microsoft.com/office/drawing/2014/main" id="{474951BB-1C75-2717-8704-C14A4B55010D}"/>
              </a:ext>
            </a:extLst>
          </p:cNvPr>
          <p:cNvSpPr>
            <a:spLocks noGrp="1"/>
          </p:cNvSpPr>
          <p:nvPr>
            <p:ph type="ctrTitle"/>
          </p:nvPr>
        </p:nvSpPr>
        <p:spPr>
          <a:xfrm>
            <a:off x="1619534" y="504966"/>
            <a:ext cx="8952932" cy="3043213"/>
          </a:xfrm>
        </p:spPr>
        <p:txBody>
          <a:bodyPr anchor="b">
            <a:normAutofit/>
          </a:bodyPr>
          <a:lstStyle/>
          <a:p>
            <a:r>
              <a:rPr lang="es-ES" dirty="0">
                <a:solidFill>
                  <a:schemeClr val="bg1"/>
                </a:solidFill>
              </a:rPr>
              <a:t>GITHUB ACTIONS</a:t>
            </a:r>
            <a:endParaRPr lang="es-ES">
              <a:solidFill>
                <a:schemeClr val="bg1"/>
              </a:solidFill>
            </a:endParaRPr>
          </a:p>
        </p:txBody>
      </p:sp>
    </p:spTree>
    <p:extLst>
      <p:ext uri="{BB962C8B-B14F-4D97-AF65-F5344CB8AC3E}">
        <p14:creationId xmlns:p14="http://schemas.microsoft.com/office/powerpoint/2010/main" val="37590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Ci/cd</a:t>
            </a:r>
            <a:endParaRPr lang="en-US" sz="3200" spc="750">
              <a:solidFill>
                <a:schemeClr val="bg1"/>
              </a:solidFill>
            </a:endParaRPr>
          </a:p>
        </p:txBody>
      </p:sp>
      <p:pic>
        <p:nvPicPr>
          <p:cNvPr id="9218" name="Picture 2" descr="CI/CD Flow">
            <a:extLst>
              <a:ext uri="{FF2B5EF4-FFF2-40B4-BE49-F238E27FC236}">
                <a16:creationId xmlns:a16="http://schemas.microsoft.com/office/drawing/2014/main" id="{246292E2-80E2-2239-F5A9-AE530802CC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25" y="1590290"/>
            <a:ext cx="11270875" cy="214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4046"/>
      </p:ext>
    </p:extLst>
  </p:cSld>
  <p:clrMapOvr>
    <a:masterClrMapping/>
  </p:clrMapOvr>
</p:sld>
</file>

<file path=ppt/slides/slide16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Github</a:t>
            </a:r>
            <a:r>
              <a:rPr lang="en-US" sz="3200" spc="750" dirty="0">
                <a:solidFill>
                  <a:schemeClr val="bg1"/>
                </a:solidFill>
              </a:rPr>
              <a:t> actions</a:t>
            </a:r>
          </a:p>
        </p:txBody>
      </p:sp>
      <p:pic>
        <p:nvPicPr>
          <p:cNvPr id="10242" name="Picture 2" descr="Construye, testea y publica tu aplicación Java con Github Actions - Adictos  al trabajo">
            <a:extLst>
              <a:ext uri="{FF2B5EF4-FFF2-40B4-BE49-F238E27FC236}">
                <a16:creationId xmlns:a16="http://schemas.microsoft.com/office/drawing/2014/main" id="{758EBEFB-0314-DD50-D401-C758A0ECA5D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3619" y="1403781"/>
            <a:ext cx="7214138" cy="40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72986"/>
      </p:ext>
    </p:extLst>
  </p:cSld>
  <p:clrMapOvr>
    <a:masterClrMapping/>
  </p:clrMapOvr>
</p:sld>
</file>

<file path=ppt/slides/slide1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solidFill>
                  <a:schemeClr val="bg1"/>
                </a:solidFill>
              </a:rPr>
              <a:t>Los </a:t>
            </a:r>
            <a:r>
              <a:rPr lang="en-US" sz="3200" spc="750">
                <a:solidFill>
                  <a:schemeClr val="bg1"/>
                </a:solidFill>
              </a:rPr>
              <a:t>componentes</a:t>
            </a:r>
            <a:r>
              <a:rPr lang="en-US" sz="3200" spc="750" dirty="0">
                <a:solidFill>
                  <a:schemeClr val="bg1"/>
                </a:solidFill>
              </a:rPr>
              <a:t> de </a:t>
            </a:r>
            <a:r>
              <a:rPr lang="en-US" sz="3200" spc="750">
                <a:solidFill>
                  <a:schemeClr val="bg1"/>
                </a:solidFill>
              </a:rPr>
              <a:t>github</a:t>
            </a:r>
            <a:r>
              <a:rPr lang="en-US" sz="3200" spc="750" dirty="0">
                <a:solidFill>
                  <a:schemeClr val="bg1"/>
                </a:solidFill>
              </a:rPr>
              <a:t> actions</a:t>
            </a:r>
            <a:endParaRPr lang="en-US" sz="3200" spc="750">
              <a:solidFill>
                <a:schemeClr val="bg1"/>
              </a:solidFill>
            </a:endParaRPr>
          </a:p>
        </p:txBody>
      </p:sp>
      <p:pic>
        <p:nvPicPr>
          <p:cNvPr id="11266" name="Picture 2" descr="Diagrama de un evento que desencadena el ejecutor 1 para ejecutar el trabajo 1, que desencadena el ejecutor 2 para ejecutar el trabajo 2. Cada uno de los trabajos se divide en varios pasos.">
            <a:extLst>
              <a:ext uri="{FF2B5EF4-FFF2-40B4-BE49-F238E27FC236}">
                <a16:creationId xmlns:a16="http://schemas.microsoft.com/office/drawing/2014/main" id="{08D913CD-D18F-0D11-CD05-46EF260B46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25" y="688621"/>
            <a:ext cx="11270875" cy="39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36483"/>
      </p:ext>
    </p:extLst>
  </p:cSld>
  <p:clrMapOvr>
    <a:masterClrMapping/>
  </p:clrMapOvr>
</p:sld>
</file>

<file path=ppt/slides/slide16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1371600" y="1028701"/>
            <a:ext cx="4372550" cy="2518436"/>
          </a:xfrm>
        </p:spPr>
        <p:txBody>
          <a:bodyPr vert="horz" lIns="0" tIns="0" rIns="0" bIns="0" rtlCol="0" anchor="b">
            <a:normAutofit/>
          </a:bodyPr>
          <a:lstStyle/>
          <a:p>
            <a:r>
              <a:rPr lang="en-US" sz="4000" spc="750"/>
              <a:t>sintaxis</a:t>
            </a:r>
          </a:p>
        </p:txBody>
      </p:sp>
      <p:pic>
        <p:nvPicPr>
          <p:cNvPr id="5" name="Picture 4">
            <a:extLst>
              <a:ext uri="{FF2B5EF4-FFF2-40B4-BE49-F238E27FC236}">
                <a16:creationId xmlns:a16="http://schemas.microsoft.com/office/drawing/2014/main" id="{E04E093E-F305-6D33-FF93-2A6C2689892B}"/>
              </a:ext>
            </a:extLst>
          </p:cNvPr>
          <p:cNvPicPr>
            <a:picLocks noChangeAspect="1"/>
          </p:cNvPicPr>
          <p:nvPr/>
        </p:nvPicPr>
        <p:blipFill>
          <a:blip r:embed="rId3"/>
          <a:stretch>
            <a:fillRect/>
          </a:stretch>
        </p:blipFill>
        <p:spPr>
          <a:xfrm>
            <a:off x="6383332" y="1028700"/>
            <a:ext cx="4768149" cy="4617259"/>
          </a:xfrm>
          <a:prstGeom prst="rect">
            <a:avLst/>
          </a:prstGeom>
        </p:spPr>
      </p:pic>
    </p:spTree>
    <p:extLst>
      <p:ext uri="{BB962C8B-B14F-4D97-AF65-F5344CB8AC3E}">
        <p14:creationId xmlns:p14="http://schemas.microsoft.com/office/powerpoint/2010/main" val="1024648575"/>
      </p:ext>
    </p:extLst>
  </p:cSld>
  <p:clrMapOvr>
    <a:masterClrMapping/>
  </p:clrMapOvr>
</p:sld>
</file>

<file path=ppt/slides/slide1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B6F6E05-F15D-92E3-FA06-56384BB0D76C}"/>
              </a:ext>
            </a:extLst>
          </p:cNvPr>
          <p:cNvSpPr>
            <a:spLocks noGrp="1"/>
          </p:cNvSpPr>
          <p:nvPr>
            <p:ph type="title"/>
          </p:nvPr>
        </p:nvSpPr>
        <p:spPr>
          <a:xfrm>
            <a:off x="702129" y="914760"/>
            <a:ext cx="3678485" cy="3543764"/>
          </a:xfrm>
        </p:spPr>
        <p:txBody>
          <a:bodyPr>
            <a:normAutofit/>
          </a:bodyPr>
          <a:lstStyle/>
          <a:p>
            <a:pPr fontAlgn="base">
              <a:lnSpc>
                <a:spcPct val="90%"/>
              </a:lnSpc>
            </a:pPr>
            <a:r>
              <a:rPr lang="en-US" dirty="0"/>
              <a:t>Composition is better than inheritance</a:t>
            </a:r>
            <a:br>
              <a:rPr lang="en-US" dirty="0"/>
            </a:br>
            <a:br>
              <a:rPr lang="en-US" dirty="0"/>
            </a:br>
            <a:endParaRPr lang="es-ES"/>
          </a:p>
        </p:txBody>
      </p:sp>
      <p:sp>
        <p:nvSpPr>
          <p:cNvPr id="3" name="Marcador de contenido 2">
            <a:extLst>
              <a:ext uri="{FF2B5EF4-FFF2-40B4-BE49-F238E27FC236}">
                <a16:creationId xmlns:a16="http://schemas.microsoft.com/office/drawing/2014/main" id="{C90D9514-40A1-DC7B-9C21-DF86DEA9A86D}"/>
              </a:ext>
            </a:extLst>
          </p:cNvPr>
          <p:cNvSpPr>
            <a:spLocks noGrp="1"/>
          </p:cNvSpPr>
          <p:nvPr>
            <p:ph idx="1"/>
          </p:nvPr>
        </p:nvSpPr>
        <p:spPr>
          <a:xfrm>
            <a:off x="4773168" y="993228"/>
            <a:ext cx="6720840" cy="4935981"/>
          </a:xfrm>
        </p:spPr>
        <p:txBody>
          <a:bodyPr>
            <a:normAutofit/>
          </a:bodyPr>
          <a:lstStyle/>
          <a:p>
            <a:pPr fontAlgn="base">
              <a:lnSpc>
                <a:spcPct val="100%"/>
              </a:lnSpc>
            </a:pPr>
            <a:r>
              <a:rPr lang="es-ES" sz="500" b="1" dirty="0" err="1"/>
              <a:t>Bad</a:t>
            </a:r>
            <a:r>
              <a:rPr lang="es-ES" sz="500" b="1" dirty="0"/>
              <a:t> </a:t>
            </a:r>
            <a:r>
              <a:rPr lang="es-ES" sz="500" b="1" dirty="0" err="1"/>
              <a:t>way</a:t>
            </a:r>
            <a:r>
              <a:rPr lang="es-ES" sz="500" b="1" dirty="0"/>
              <a:t>:</a:t>
            </a:r>
            <a:endParaRPr lang="es-ES" sz="500" dirty="0"/>
          </a:p>
          <a:p>
            <a:pPr fontAlgn="base">
              <a:lnSpc>
                <a:spcPct val="100%"/>
              </a:lnSpc>
            </a:pPr>
            <a:r>
              <a:rPr lang="es-ES" sz="500" dirty="0" err="1"/>
              <a:t>class</a:t>
            </a:r>
            <a:r>
              <a:rPr lang="es-ES" sz="500" dirty="0"/>
              <a:t> Car</a:t>
            </a:r>
          </a:p>
          <a:p>
            <a:pPr fontAlgn="base">
              <a:lnSpc>
                <a:spcPct val="100%"/>
              </a:lnSpc>
            </a:pPr>
            <a:r>
              <a:rPr lang="es-ES" sz="500" dirty="0"/>
              <a:t>{</a:t>
            </a:r>
          </a:p>
          <a:p>
            <a:pPr fontAlgn="base">
              <a:lnSpc>
                <a:spcPct val="100%"/>
              </a:lnSpc>
            </a:pPr>
            <a:r>
              <a:rPr lang="es-ES" sz="500" dirty="0"/>
              <a:t>    </a:t>
            </a:r>
            <a:r>
              <a:rPr lang="es-ES" sz="500" dirty="0" err="1"/>
              <a:t>private</a:t>
            </a:r>
            <a:r>
              <a:rPr lang="es-ES" sz="500" dirty="0"/>
              <a:t> </a:t>
            </a:r>
            <a:r>
              <a:rPr lang="es-ES" sz="500" dirty="0" err="1"/>
              <a:t>string</a:t>
            </a:r>
            <a:r>
              <a:rPr lang="es-ES" sz="500" dirty="0"/>
              <a:t> </a:t>
            </a:r>
            <a:r>
              <a:rPr lang="es-ES" sz="500" dirty="0" err="1"/>
              <a:t>Model</a:t>
            </a:r>
            <a:r>
              <a:rPr lang="es-ES" sz="500" dirty="0"/>
              <a:t> { </a:t>
            </a:r>
            <a:r>
              <a:rPr lang="es-ES" sz="500" dirty="0" err="1"/>
              <a:t>get</a:t>
            </a:r>
            <a:r>
              <a:rPr lang="es-ES" sz="500" dirty="0"/>
              <a:t>; set; }</a:t>
            </a:r>
          </a:p>
          <a:p>
            <a:pPr fontAlgn="base">
              <a:lnSpc>
                <a:spcPct val="100%"/>
              </a:lnSpc>
            </a:pPr>
            <a:r>
              <a:rPr lang="es-ES" sz="500" dirty="0"/>
              <a:t>    </a:t>
            </a:r>
            <a:r>
              <a:rPr lang="es-ES" sz="500" dirty="0" err="1"/>
              <a:t>private</a:t>
            </a:r>
            <a:r>
              <a:rPr lang="es-ES" sz="500" dirty="0"/>
              <a:t> </a:t>
            </a:r>
            <a:r>
              <a:rPr lang="es-ES" sz="500" dirty="0" err="1"/>
              <a:t>string</a:t>
            </a:r>
            <a:r>
              <a:rPr lang="es-ES" sz="500" dirty="0"/>
              <a:t> Brand { </a:t>
            </a:r>
            <a:r>
              <a:rPr lang="es-ES" sz="500" dirty="0" err="1"/>
              <a:t>get</a:t>
            </a:r>
            <a:r>
              <a:rPr lang="es-ES" sz="500" dirty="0"/>
              <a:t>; set; }</a:t>
            </a:r>
          </a:p>
          <a:p>
            <a:pPr fontAlgn="base">
              <a:lnSpc>
                <a:spcPct val="100%"/>
              </a:lnSpc>
            </a:pPr>
            <a:r>
              <a:rPr lang="es-ES" sz="500" dirty="0"/>
              <a:t>    </a:t>
            </a:r>
            <a:r>
              <a:rPr lang="es-ES" sz="500" dirty="0" err="1"/>
              <a:t>public</a:t>
            </a:r>
            <a:r>
              <a:rPr lang="es-ES" sz="500" dirty="0"/>
              <a:t> Car(</a:t>
            </a:r>
            <a:r>
              <a:rPr lang="es-ES" sz="500" dirty="0" err="1"/>
              <a:t>string</a:t>
            </a:r>
            <a:r>
              <a:rPr lang="es-ES" sz="500" dirty="0"/>
              <a:t> </a:t>
            </a:r>
            <a:r>
              <a:rPr lang="es-ES" sz="500" dirty="0" err="1"/>
              <a:t>model</a:t>
            </a:r>
            <a:r>
              <a:rPr lang="es-ES" sz="500" dirty="0"/>
              <a:t>, </a:t>
            </a:r>
            <a:r>
              <a:rPr lang="es-ES" sz="500" dirty="0" err="1"/>
              <a:t>string</a:t>
            </a:r>
            <a:r>
              <a:rPr lang="es-ES" sz="500" dirty="0"/>
              <a:t> </a:t>
            </a:r>
            <a:r>
              <a:rPr lang="es-ES" sz="500" dirty="0" err="1"/>
              <a:t>brand</a:t>
            </a:r>
            <a:r>
              <a:rPr lang="es-ES" sz="500" dirty="0"/>
              <a:t>)</a:t>
            </a:r>
          </a:p>
          <a:p>
            <a:pPr fontAlgn="base">
              <a:lnSpc>
                <a:spcPct val="100%"/>
              </a:lnSpc>
            </a:pPr>
            <a:r>
              <a:rPr lang="es-ES" sz="500" dirty="0"/>
              <a:t>    {</a:t>
            </a:r>
          </a:p>
          <a:p>
            <a:pPr fontAlgn="base">
              <a:lnSpc>
                <a:spcPct val="100%"/>
              </a:lnSpc>
            </a:pPr>
            <a:r>
              <a:rPr lang="es-ES" sz="500" dirty="0"/>
              <a:t>        </a:t>
            </a:r>
            <a:r>
              <a:rPr lang="es-ES" sz="500" dirty="0" err="1"/>
              <a:t>Model</a:t>
            </a:r>
            <a:r>
              <a:rPr lang="es-ES" sz="500" dirty="0"/>
              <a:t> = </a:t>
            </a:r>
            <a:r>
              <a:rPr lang="es-ES" sz="500" dirty="0" err="1"/>
              <a:t>model</a:t>
            </a:r>
            <a:r>
              <a:rPr lang="es-ES" sz="500" dirty="0"/>
              <a:t>;</a:t>
            </a:r>
          </a:p>
          <a:p>
            <a:pPr fontAlgn="base">
              <a:lnSpc>
                <a:spcPct val="100%"/>
              </a:lnSpc>
            </a:pPr>
            <a:r>
              <a:rPr lang="es-ES" sz="500" dirty="0"/>
              <a:t>        Brand = </a:t>
            </a:r>
            <a:r>
              <a:rPr lang="es-ES" sz="500" dirty="0" err="1"/>
              <a:t>brand</a:t>
            </a:r>
            <a:r>
              <a:rPr lang="es-ES" sz="500" dirty="0"/>
              <a:t>;</a:t>
            </a:r>
          </a:p>
          <a:p>
            <a:pPr fontAlgn="base">
              <a:lnSpc>
                <a:spcPct val="100%"/>
              </a:lnSpc>
            </a:pPr>
            <a:r>
              <a:rPr lang="es-ES" sz="500" dirty="0"/>
              <a:t>    }</a:t>
            </a:r>
          </a:p>
          <a:p>
            <a:pPr fontAlgn="base">
              <a:lnSpc>
                <a:spcPct val="100%"/>
              </a:lnSpc>
            </a:pPr>
            <a:r>
              <a:rPr lang="es-ES" sz="500" dirty="0"/>
              <a:t>    // ...</a:t>
            </a:r>
          </a:p>
          <a:p>
            <a:pPr fontAlgn="base">
              <a:lnSpc>
                <a:spcPct val="100%"/>
              </a:lnSpc>
            </a:pPr>
            <a:r>
              <a:rPr lang="es-ES" sz="500" dirty="0"/>
              <a:t>}</a:t>
            </a:r>
          </a:p>
          <a:p>
            <a:pPr fontAlgn="base">
              <a:lnSpc>
                <a:spcPct val="100%"/>
              </a:lnSpc>
            </a:pPr>
            <a:r>
              <a:rPr lang="es-ES" sz="500" dirty="0"/>
              <a:t>// </a:t>
            </a:r>
            <a:r>
              <a:rPr lang="es-ES" sz="500" dirty="0" err="1"/>
              <a:t>Bad</a:t>
            </a:r>
            <a:r>
              <a:rPr lang="es-ES" sz="500" dirty="0"/>
              <a:t> </a:t>
            </a:r>
            <a:r>
              <a:rPr lang="es-ES" sz="500" dirty="0" err="1"/>
              <a:t>because</a:t>
            </a:r>
            <a:r>
              <a:rPr lang="es-ES" sz="500" dirty="0"/>
              <a:t> Car "have" </a:t>
            </a:r>
            <a:r>
              <a:rPr lang="es-ES" sz="500" dirty="0" err="1"/>
              <a:t>engine</a:t>
            </a:r>
            <a:r>
              <a:rPr lang="es-ES" sz="500" dirty="0"/>
              <a:t> data.</a:t>
            </a:r>
          </a:p>
          <a:p>
            <a:pPr fontAlgn="base">
              <a:lnSpc>
                <a:spcPct val="100%"/>
              </a:lnSpc>
            </a:pPr>
            <a:r>
              <a:rPr lang="es-ES" sz="500" dirty="0"/>
              <a:t>// </a:t>
            </a:r>
            <a:r>
              <a:rPr lang="es-ES" sz="500" dirty="0" err="1"/>
              <a:t>CarEngineData</a:t>
            </a:r>
            <a:r>
              <a:rPr lang="es-ES" sz="500" dirty="0"/>
              <a:t> </a:t>
            </a:r>
            <a:r>
              <a:rPr lang="es-ES" sz="500" dirty="0" err="1"/>
              <a:t>is</a:t>
            </a:r>
            <a:r>
              <a:rPr lang="es-ES" sz="500" dirty="0"/>
              <a:t> </a:t>
            </a:r>
            <a:r>
              <a:rPr lang="es-ES" sz="500" dirty="0" err="1"/>
              <a:t>not</a:t>
            </a:r>
            <a:r>
              <a:rPr lang="es-ES" sz="500" dirty="0"/>
              <a:t> a </a:t>
            </a:r>
            <a:r>
              <a:rPr lang="es-ES" sz="500" dirty="0" err="1"/>
              <a:t>type</a:t>
            </a:r>
            <a:r>
              <a:rPr lang="es-ES" sz="500" dirty="0"/>
              <a:t> </a:t>
            </a:r>
            <a:r>
              <a:rPr lang="es-ES" sz="500" dirty="0" err="1"/>
              <a:t>of</a:t>
            </a:r>
            <a:r>
              <a:rPr lang="es-ES" sz="500" dirty="0"/>
              <a:t> Car</a:t>
            </a:r>
          </a:p>
          <a:p>
            <a:pPr fontAlgn="base">
              <a:lnSpc>
                <a:spcPct val="100%"/>
              </a:lnSpc>
            </a:pPr>
            <a:r>
              <a:rPr lang="es-ES" sz="500" dirty="0" err="1"/>
              <a:t>class</a:t>
            </a:r>
            <a:r>
              <a:rPr lang="es-ES" sz="500" dirty="0"/>
              <a:t> </a:t>
            </a:r>
            <a:r>
              <a:rPr lang="es-ES" sz="500" dirty="0" err="1"/>
              <a:t>CarEngineData</a:t>
            </a:r>
            <a:r>
              <a:rPr lang="es-ES" sz="500" dirty="0"/>
              <a:t> : Car</a:t>
            </a:r>
          </a:p>
          <a:p>
            <a:pPr fontAlgn="base">
              <a:lnSpc>
                <a:spcPct val="100%"/>
              </a:lnSpc>
            </a:pPr>
            <a:r>
              <a:rPr lang="es-ES" sz="500" dirty="0"/>
              <a:t>{</a:t>
            </a:r>
          </a:p>
          <a:p>
            <a:pPr fontAlgn="base">
              <a:lnSpc>
                <a:spcPct val="100%"/>
              </a:lnSpc>
            </a:pPr>
            <a:r>
              <a:rPr lang="es-ES" sz="500" dirty="0"/>
              <a:t>   </a:t>
            </a:r>
            <a:r>
              <a:rPr lang="es-ES" sz="500" dirty="0" err="1"/>
              <a:t>private</a:t>
            </a:r>
            <a:r>
              <a:rPr lang="es-ES" sz="500" dirty="0"/>
              <a:t> </a:t>
            </a:r>
            <a:r>
              <a:rPr lang="es-ES" sz="500" dirty="0" err="1"/>
              <a:t>string</a:t>
            </a:r>
            <a:r>
              <a:rPr lang="es-ES" sz="500" dirty="0"/>
              <a:t> </a:t>
            </a:r>
            <a:r>
              <a:rPr lang="es-ES" sz="500" dirty="0" err="1"/>
              <a:t>Model</a:t>
            </a:r>
            <a:r>
              <a:rPr lang="es-ES" sz="500" dirty="0"/>
              <a:t> { </a:t>
            </a:r>
            <a:r>
              <a:rPr lang="es-ES" sz="500" dirty="0" err="1"/>
              <a:t>get</a:t>
            </a:r>
            <a:r>
              <a:rPr lang="es-ES" sz="500" dirty="0"/>
              <a:t>; set; }</a:t>
            </a:r>
          </a:p>
          <a:p>
            <a:pPr fontAlgn="base">
              <a:lnSpc>
                <a:spcPct val="100%"/>
              </a:lnSpc>
            </a:pPr>
            <a:r>
              <a:rPr lang="es-ES" sz="500" dirty="0"/>
              <a:t>   </a:t>
            </a:r>
            <a:r>
              <a:rPr lang="es-ES" sz="500" dirty="0" err="1"/>
              <a:t>private</a:t>
            </a:r>
            <a:r>
              <a:rPr lang="es-ES" sz="500" dirty="0"/>
              <a:t> </a:t>
            </a:r>
            <a:r>
              <a:rPr lang="es-ES" sz="500" dirty="0" err="1"/>
              <a:t>string</a:t>
            </a:r>
            <a:r>
              <a:rPr lang="es-ES" sz="500" dirty="0"/>
              <a:t> Brand { </a:t>
            </a:r>
            <a:r>
              <a:rPr lang="es-ES" sz="500" dirty="0" err="1"/>
              <a:t>get</a:t>
            </a:r>
            <a:r>
              <a:rPr lang="es-ES" sz="500" dirty="0"/>
              <a:t>; set; }</a:t>
            </a:r>
          </a:p>
          <a:p>
            <a:pPr fontAlgn="base">
              <a:lnSpc>
                <a:spcPct val="100%"/>
              </a:lnSpc>
            </a:pPr>
            <a:r>
              <a:rPr lang="es-ES" sz="500" dirty="0"/>
              <a:t>   </a:t>
            </a:r>
            <a:r>
              <a:rPr lang="es-ES" sz="500" dirty="0" err="1"/>
              <a:t>public</a:t>
            </a:r>
            <a:r>
              <a:rPr lang="es-ES" sz="500" dirty="0"/>
              <a:t> </a:t>
            </a:r>
            <a:r>
              <a:rPr lang="es-ES" sz="500" dirty="0" err="1"/>
              <a:t>CarEngineData</a:t>
            </a:r>
            <a:r>
              <a:rPr lang="es-ES" sz="500" dirty="0"/>
              <a:t>(</a:t>
            </a:r>
            <a:r>
              <a:rPr lang="es-ES" sz="500" dirty="0" err="1"/>
              <a:t>string</a:t>
            </a:r>
            <a:r>
              <a:rPr lang="es-ES" sz="500" dirty="0"/>
              <a:t> </a:t>
            </a:r>
            <a:r>
              <a:rPr lang="es-ES" sz="500" dirty="0" err="1"/>
              <a:t>model</a:t>
            </a:r>
            <a:r>
              <a:rPr lang="es-ES" sz="500" dirty="0"/>
              <a:t>, </a:t>
            </a:r>
            <a:r>
              <a:rPr lang="es-ES" sz="500" dirty="0" err="1"/>
              <a:t>string</a:t>
            </a:r>
            <a:r>
              <a:rPr lang="es-ES" sz="500" dirty="0"/>
              <a:t> </a:t>
            </a:r>
            <a:r>
              <a:rPr lang="es-ES" sz="500" dirty="0" err="1"/>
              <a:t>brand</a:t>
            </a:r>
            <a:r>
              <a:rPr lang="es-ES" sz="500" dirty="0"/>
              <a:t>, </a:t>
            </a:r>
            <a:r>
              <a:rPr lang="es-ES" sz="500" dirty="0" err="1"/>
              <a:t>string</a:t>
            </a:r>
            <a:r>
              <a:rPr lang="es-ES" sz="500" dirty="0"/>
              <a:t> </a:t>
            </a:r>
            <a:r>
              <a:rPr lang="es-ES" sz="500" dirty="0" err="1"/>
              <a:t>displacement</a:t>
            </a:r>
            <a:r>
              <a:rPr lang="es-ES" sz="500" dirty="0"/>
              <a:t>, </a:t>
            </a:r>
            <a:r>
              <a:rPr lang="es-ES" sz="500" dirty="0" err="1"/>
              <a:t>string</a:t>
            </a:r>
            <a:r>
              <a:rPr lang="es-ES" sz="500" dirty="0"/>
              <a:t> </a:t>
            </a:r>
            <a:r>
              <a:rPr lang="es-ES" sz="500" dirty="0" err="1"/>
              <a:t>horses</a:t>
            </a:r>
            <a:r>
              <a:rPr lang="es-ES" sz="500" dirty="0"/>
              <a:t>)</a:t>
            </a:r>
          </a:p>
          <a:p>
            <a:pPr fontAlgn="base">
              <a:lnSpc>
                <a:spcPct val="100%"/>
              </a:lnSpc>
            </a:pPr>
            <a:r>
              <a:rPr lang="es-ES" sz="500" dirty="0"/>
              <a:t>    {</a:t>
            </a:r>
          </a:p>
          <a:p>
            <a:pPr fontAlgn="base">
              <a:lnSpc>
                <a:spcPct val="100%"/>
              </a:lnSpc>
            </a:pPr>
            <a:r>
              <a:rPr lang="es-ES" sz="500" dirty="0"/>
              <a:t>         // ...</a:t>
            </a:r>
          </a:p>
          <a:p>
            <a:pPr fontAlgn="base">
              <a:lnSpc>
                <a:spcPct val="100%"/>
              </a:lnSpc>
            </a:pPr>
            <a:r>
              <a:rPr lang="es-ES" sz="500" dirty="0"/>
              <a:t>    }</a:t>
            </a:r>
          </a:p>
          <a:p>
            <a:pPr fontAlgn="base">
              <a:lnSpc>
                <a:spcPct val="100%"/>
              </a:lnSpc>
            </a:pPr>
            <a:r>
              <a:rPr lang="es-ES" sz="500" dirty="0"/>
              <a:t>    // ...</a:t>
            </a:r>
          </a:p>
          <a:p>
            <a:pPr fontAlgn="base">
              <a:lnSpc>
                <a:spcPct val="100%"/>
              </a:lnSpc>
            </a:pPr>
            <a:r>
              <a:rPr lang="es-ES" sz="500" dirty="0"/>
              <a:t>}</a:t>
            </a:r>
          </a:p>
          <a:p>
            <a:pPr>
              <a:lnSpc>
                <a:spcPct val="100%"/>
              </a:lnSpc>
            </a:pPr>
            <a:endParaRPr lang="es-ES" sz="500" dirty="0"/>
          </a:p>
        </p:txBody>
      </p:sp>
    </p:spTree>
    <p:extLst>
      <p:ext uri="{BB962C8B-B14F-4D97-AF65-F5344CB8AC3E}">
        <p14:creationId xmlns:p14="http://schemas.microsoft.com/office/powerpoint/2010/main" val="3426995271"/>
      </p:ext>
    </p:extLst>
  </p:cSld>
  <p:clrMapOvr>
    <a:masterClrMapping/>
  </p:clrMapOvr>
</p:sld>
</file>

<file path=ppt/slides/slide17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EVENTOS</a:t>
            </a:r>
          </a:p>
        </p:txBody>
      </p:sp>
      <p:pic>
        <p:nvPicPr>
          <p:cNvPr id="5" name="Content Placeholder 4">
            <a:extLst>
              <a:ext uri="{FF2B5EF4-FFF2-40B4-BE49-F238E27FC236}">
                <a16:creationId xmlns:a16="http://schemas.microsoft.com/office/drawing/2014/main" id="{2B581810-F531-22CF-F55B-3C330263965B}"/>
              </a:ext>
            </a:extLst>
          </p:cNvPr>
          <p:cNvPicPr>
            <a:picLocks noGrp="1" noChangeAspect="1"/>
          </p:cNvPicPr>
          <p:nvPr>
            <p:ph idx="1"/>
          </p:nvPr>
        </p:nvPicPr>
        <p:blipFill>
          <a:blip r:embed="rId3"/>
          <a:stretch>
            <a:fillRect/>
          </a:stretch>
        </p:blipFill>
        <p:spPr>
          <a:xfrm>
            <a:off x="5335919" y="2334258"/>
            <a:ext cx="5105400" cy="2876550"/>
          </a:xfrm>
        </p:spPr>
      </p:pic>
    </p:spTree>
    <p:extLst>
      <p:ext uri="{BB962C8B-B14F-4D97-AF65-F5344CB8AC3E}">
        <p14:creationId xmlns:p14="http://schemas.microsoft.com/office/powerpoint/2010/main" val="3938689202"/>
      </p:ext>
    </p:extLst>
  </p:cSld>
  <p:clrMapOvr>
    <a:masterClrMapping/>
  </p:clrMapOvr>
</p:sld>
</file>

<file path=ppt/slides/slide17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agentes</a:t>
            </a:r>
          </a:p>
        </p:txBody>
      </p:sp>
      <p:pic>
        <p:nvPicPr>
          <p:cNvPr id="5" name="Content Placeholder 4">
            <a:extLst>
              <a:ext uri="{FF2B5EF4-FFF2-40B4-BE49-F238E27FC236}">
                <a16:creationId xmlns:a16="http://schemas.microsoft.com/office/drawing/2014/main" id="{23B3F281-9ADF-193E-042B-5A6E18AD7865}"/>
              </a:ext>
            </a:extLst>
          </p:cNvPr>
          <p:cNvPicPr>
            <a:picLocks noGrp="1" noChangeAspect="1"/>
          </p:cNvPicPr>
          <p:nvPr>
            <p:ph idx="1"/>
          </p:nvPr>
        </p:nvPicPr>
        <p:blipFill>
          <a:blip r:embed="rId3"/>
          <a:stretch>
            <a:fillRect/>
          </a:stretch>
        </p:blipFill>
        <p:spPr>
          <a:xfrm>
            <a:off x="3380293" y="457200"/>
            <a:ext cx="5438138" cy="4407647"/>
          </a:xfrm>
          <a:prstGeom prst="rect">
            <a:avLst/>
          </a:prstGeom>
        </p:spPr>
      </p:pic>
    </p:spTree>
    <p:extLst>
      <p:ext uri="{BB962C8B-B14F-4D97-AF65-F5344CB8AC3E}">
        <p14:creationId xmlns:p14="http://schemas.microsoft.com/office/powerpoint/2010/main" val="1216824462"/>
      </p:ext>
    </p:extLst>
  </p:cSld>
  <p:clrMapOvr>
    <a:masterClrMapping/>
  </p:clrMapOvr>
</p:sld>
</file>

<file path=ppt/slides/slide17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Content Placeholder 2" descr="Organización de tareas con git - jrgonzalez.es">
            <a:extLst>
              <a:ext uri="{FF2B5EF4-FFF2-40B4-BE49-F238E27FC236}">
                <a16:creationId xmlns:a16="http://schemas.microsoft.com/office/drawing/2014/main" id="{AB7D4162-9F71-9EEC-E80A-2F3C50466D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0" y="-1824"/>
            <a:ext cx="12191980" cy="68655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a:solidFill>
                  <a:schemeClr val="bg1"/>
                </a:solidFill>
              </a:rPr>
              <a:t>demo</a:t>
            </a:r>
          </a:p>
        </p:txBody>
      </p:sp>
    </p:spTree>
    <p:extLst>
      <p:ext uri="{BB962C8B-B14F-4D97-AF65-F5344CB8AC3E}">
        <p14:creationId xmlns:p14="http://schemas.microsoft.com/office/powerpoint/2010/main" val="2473441912"/>
      </p:ext>
    </p:extLst>
  </p:cSld>
  <p:clrMapOvr>
    <a:masterClrMapping/>
  </p:clrMapOvr>
</p:sld>
</file>

<file path=ppt/slides/slide17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Content Placeholder 2" descr="Organización de tareas con git - jrgonzalez.es">
            <a:extLst>
              <a:ext uri="{FF2B5EF4-FFF2-40B4-BE49-F238E27FC236}">
                <a16:creationId xmlns:a16="http://schemas.microsoft.com/office/drawing/2014/main" id="{667EB092-8742-609A-DB6C-A6A98395476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0" y="-1824"/>
            <a:ext cx="12191980" cy="68655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95365" y="5703036"/>
            <a:ext cx="10145864" cy="715617"/>
          </a:xfrm>
        </p:spPr>
        <p:txBody>
          <a:bodyPr vert="horz" lIns="0" tIns="0" rIns="0" bIns="0" rtlCol="0" anchor="b">
            <a:noAutofit/>
          </a:bodyPr>
          <a:lstStyle/>
          <a:p>
            <a:pPr>
              <a:lnSpc>
                <a:spcPct val="90%"/>
              </a:lnSpc>
            </a:pPr>
            <a:r>
              <a:rPr lang="en-US" sz="2800" spc="750" dirty="0">
                <a:solidFill>
                  <a:schemeClr val="bg1"/>
                </a:solidFill>
              </a:rPr>
              <a:t>LAB 10</a:t>
            </a:r>
            <a:br>
              <a:rPr lang="en-US" sz="2800" spc="750" dirty="0"/>
            </a:br>
            <a:br>
              <a:rPr lang="en-US" sz="2800" spc="750" dirty="0"/>
            </a:br>
            <a:endParaRPr lang="en-US" sz="2800" spc="750" dirty="0">
              <a:solidFill>
                <a:schemeClr val="bg1"/>
              </a:solidFill>
            </a:endParaRPr>
          </a:p>
        </p:txBody>
      </p:sp>
    </p:spTree>
    <p:extLst>
      <p:ext uri="{BB962C8B-B14F-4D97-AF65-F5344CB8AC3E}">
        <p14:creationId xmlns:p14="http://schemas.microsoft.com/office/powerpoint/2010/main" val="82007374"/>
      </p:ext>
    </p:extLst>
  </p:cSld>
  <p:clrMapOvr>
    <a:masterClrMapping/>
  </p:clrMapOvr>
</p:sld>
</file>

<file path=ppt/slides/slide17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variables</a:t>
            </a:r>
          </a:p>
        </p:txBody>
      </p:sp>
      <p:pic>
        <p:nvPicPr>
          <p:cNvPr id="5" name="Content Placeholder 4">
            <a:extLst>
              <a:ext uri="{FF2B5EF4-FFF2-40B4-BE49-F238E27FC236}">
                <a16:creationId xmlns:a16="http://schemas.microsoft.com/office/drawing/2014/main" id="{23B3F281-9ADF-193E-042B-5A6E18AD7865}"/>
              </a:ext>
            </a:extLst>
          </p:cNvPr>
          <p:cNvPicPr>
            <a:picLocks noGrp="1" noChangeAspect="1"/>
          </p:cNvPicPr>
          <p:nvPr>
            <p:ph idx="1"/>
          </p:nvPr>
        </p:nvPicPr>
        <p:blipFill>
          <a:blip r:embed="rId3"/>
          <a:stretch>
            <a:fillRect/>
          </a:stretch>
        </p:blipFill>
        <p:spPr>
          <a:xfrm>
            <a:off x="4503619" y="509204"/>
            <a:ext cx="7214138" cy="5847106"/>
          </a:xfrm>
          <a:prstGeom prst="rect">
            <a:avLst/>
          </a:prstGeom>
        </p:spPr>
      </p:pic>
    </p:spTree>
    <p:extLst>
      <p:ext uri="{BB962C8B-B14F-4D97-AF65-F5344CB8AC3E}">
        <p14:creationId xmlns:p14="http://schemas.microsoft.com/office/powerpoint/2010/main" val="3303166541"/>
      </p:ext>
    </p:extLst>
  </p:cSld>
  <p:clrMapOvr>
    <a:masterClrMapping/>
  </p:clrMapOvr>
</p:sld>
</file>

<file path=ppt/slides/slide17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Crear variable de repositorio</a:t>
            </a:r>
          </a:p>
        </p:txBody>
      </p:sp>
      <p:pic>
        <p:nvPicPr>
          <p:cNvPr id="1026" name="Picture 2" descr="Captura de pantalla de la página &quot;Secretos y variables de acciones&quot;.  La pestaña &quot;Variables&quot; está resaltada con un contorno naranja oscuro.">
            <a:extLst>
              <a:ext uri="{FF2B5EF4-FFF2-40B4-BE49-F238E27FC236}">
                <a16:creationId xmlns:a16="http://schemas.microsoft.com/office/drawing/2014/main" id="{8A4BDCD3-C7B3-D591-3534-F1F76E41C5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25" y="590001"/>
            <a:ext cx="11270875" cy="414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339296"/>
      </p:ext>
    </p:extLst>
  </p:cSld>
  <p:clrMapOvr>
    <a:masterClrMapping/>
  </p:clrMapOvr>
</p:sld>
</file>

<file path=ppt/slides/slide17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Content Placeholder 2" descr="Organización de tareas con git - jrgonzalez.es">
            <a:extLst>
              <a:ext uri="{FF2B5EF4-FFF2-40B4-BE49-F238E27FC236}">
                <a16:creationId xmlns:a16="http://schemas.microsoft.com/office/drawing/2014/main" id="{39DE57A2-A445-CB53-4F2E-48EB0916D1B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dirty="0">
                <a:solidFill>
                  <a:schemeClr val="bg1"/>
                </a:solidFill>
              </a:rPr>
              <a:t>Lab 11</a:t>
            </a:r>
          </a:p>
        </p:txBody>
      </p:sp>
    </p:spTree>
    <p:extLst>
      <p:ext uri="{BB962C8B-B14F-4D97-AF65-F5344CB8AC3E}">
        <p14:creationId xmlns:p14="http://schemas.microsoft.com/office/powerpoint/2010/main" val="4150344758"/>
      </p:ext>
    </p:extLst>
  </p:cSld>
  <p:clrMapOvr>
    <a:masterClrMapping/>
  </p:clrMapOvr>
</p:sld>
</file>

<file path=ppt/slides/slide1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CONTEXTS</a:t>
            </a:r>
          </a:p>
        </p:txBody>
      </p:sp>
      <p:pic>
        <p:nvPicPr>
          <p:cNvPr id="1026" name="Picture 2">
            <a:extLst>
              <a:ext uri="{FF2B5EF4-FFF2-40B4-BE49-F238E27FC236}">
                <a16:creationId xmlns:a16="http://schemas.microsoft.com/office/drawing/2014/main" id="{55482D64-C3BF-C719-1824-8735AA0B83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224398" y="457200"/>
            <a:ext cx="5772580" cy="595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91581"/>
      </p:ext>
    </p:extLst>
  </p:cSld>
  <p:clrMapOvr>
    <a:masterClrMapping/>
  </p:clrMapOvr>
</p:sld>
</file>

<file path=ppt/slides/slide1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D733CC9-0CE1-7D0D-1548-32D2A1E2773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544%" r="-0.001%" b="28.706%"/>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endParaRPr lang="en-US" spc="750" dirty="0">
              <a:solidFill>
                <a:schemeClr val="bg1"/>
              </a:solidFill>
            </a:endParaRPr>
          </a:p>
        </p:txBody>
      </p:sp>
    </p:spTree>
    <p:extLst>
      <p:ext uri="{BB962C8B-B14F-4D97-AF65-F5344CB8AC3E}">
        <p14:creationId xmlns:p14="http://schemas.microsoft.com/office/powerpoint/2010/main" val="3135237720"/>
      </p:ext>
    </p:extLst>
  </p:cSld>
  <p:clrMapOvr>
    <a:masterClrMapping/>
  </p:clrMapOvr>
</p:sld>
</file>

<file path=ppt/slides/slide17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Content Placeholder 2" descr="Organización de tareas con git - jrgonzalez.es">
            <a:extLst>
              <a:ext uri="{FF2B5EF4-FFF2-40B4-BE49-F238E27FC236}">
                <a16:creationId xmlns:a16="http://schemas.microsoft.com/office/drawing/2014/main" id="{01FB6152-9530-6FAB-12EA-FF0A7097D73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dirty="0">
                <a:solidFill>
                  <a:schemeClr val="bg1"/>
                </a:solidFill>
              </a:rPr>
              <a:t>LAB 12</a:t>
            </a:r>
          </a:p>
        </p:txBody>
      </p:sp>
    </p:spTree>
    <p:extLst>
      <p:ext uri="{BB962C8B-B14F-4D97-AF65-F5344CB8AC3E}">
        <p14:creationId xmlns:p14="http://schemas.microsoft.com/office/powerpoint/2010/main" val="3748583480"/>
      </p:ext>
    </p:extLst>
  </p:cSld>
  <p:clrMapOvr>
    <a:masterClrMapping/>
  </p:clrMapOvr>
</p:sld>
</file>

<file path=ppt/slides/slide1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C8BDE27-07F4-DCC3-F6C0-62CB6E292A19}"/>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s-ES" sz="1400" b="1" dirty="0"/>
              <a:t>Good </a:t>
            </a:r>
            <a:r>
              <a:rPr lang="es-ES" sz="1400" b="1" dirty="0" err="1"/>
              <a:t>way</a:t>
            </a:r>
            <a:r>
              <a:rPr lang="es-ES" sz="1400" b="1" dirty="0"/>
              <a:t>:</a:t>
            </a:r>
            <a:endParaRPr lang="es-ES" sz="1400" dirty="0"/>
          </a:p>
          <a:p>
            <a:pPr marL="0" indent="0" fontAlgn="base">
              <a:lnSpc>
                <a:spcPct val="100%"/>
              </a:lnSpc>
              <a:buNone/>
            </a:pPr>
            <a:r>
              <a:rPr lang="es-ES" sz="1400" dirty="0" err="1"/>
              <a:t>class</a:t>
            </a:r>
            <a:r>
              <a:rPr lang="es-ES" sz="1400" dirty="0"/>
              <a:t> </a:t>
            </a:r>
            <a:r>
              <a:rPr lang="es-ES" sz="1400" dirty="0" err="1"/>
              <a:t>CarEngineData</a:t>
            </a:r>
            <a:endParaRPr lang="es-ES" sz="1400" dirty="0"/>
          </a:p>
          <a:p>
            <a:pPr marL="0" indent="0" fontAlgn="base">
              <a:lnSpc>
                <a:spcPct val="100%"/>
              </a:lnSpc>
              <a:buNone/>
            </a:pPr>
            <a:r>
              <a:rPr lang="es-ES" sz="1400" dirty="0"/>
              <a:t>{</a:t>
            </a:r>
          </a:p>
          <a:p>
            <a:pPr marL="0" indent="0" fontAlgn="base">
              <a:lnSpc>
                <a:spcPct val="100%"/>
              </a:lnSpc>
              <a:buNone/>
            </a:pPr>
            <a:r>
              <a:rPr lang="es-ES" sz="1400" dirty="0"/>
              <a:t>    </a:t>
            </a:r>
            <a:r>
              <a:rPr lang="es-ES" sz="1400" dirty="0" err="1"/>
              <a:t>public</a:t>
            </a:r>
            <a:r>
              <a:rPr lang="es-ES" sz="1400" dirty="0"/>
              <a:t> </a:t>
            </a:r>
            <a:r>
              <a:rPr lang="es-ES" sz="1400" dirty="0" err="1"/>
              <a:t>string</a:t>
            </a:r>
            <a:r>
              <a:rPr lang="es-ES" sz="1400" dirty="0"/>
              <a:t> </a:t>
            </a:r>
            <a:r>
              <a:rPr lang="es-ES" sz="1400" dirty="0" err="1"/>
              <a:t>Displacement</a:t>
            </a:r>
            <a:r>
              <a:rPr lang="es-ES" sz="1400" dirty="0"/>
              <a:t> { </a:t>
            </a:r>
            <a:r>
              <a:rPr lang="es-ES" sz="1400" dirty="0" err="1"/>
              <a:t>get</a:t>
            </a:r>
            <a:r>
              <a:rPr lang="es-ES" sz="1400" dirty="0"/>
              <a:t>; }</a:t>
            </a:r>
          </a:p>
          <a:p>
            <a:pPr marL="0" indent="0" fontAlgn="base">
              <a:lnSpc>
                <a:spcPct val="100%"/>
              </a:lnSpc>
              <a:buNone/>
            </a:pPr>
            <a:r>
              <a:rPr lang="es-ES" sz="1400" dirty="0"/>
              <a:t>    </a:t>
            </a:r>
            <a:r>
              <a:rPr lang="es-ES" sz="1400" dirty="0" err="1"/>
              <a:t>public</a:t>
            </a:r>
            <a:r>
              <a:rPr lang="es-ES" sz="1400" dirty="0"/>
              <a:t> </a:t>
            </a:r>
            <a:r>
              <a:rPr lang="es-ES" sz="1400" dirty="0" err="1"/>
              <a:t>string</a:t>
            </a:r>
            <a:r>
              <a:rPr lang="es-ES" sz="1400" dirty="0"/>
              <a:t> </a:t>
            </a:r>
            <a:r>
              <a:rPr lang="es-ES" sz="1400" dirty="0" err="1"/>
              <a:t>Horses</a:t>
            </a:r>
            <a:r>
              <a:rPr lang="es-ES" sz="1400" dirty="0"/>
              <a:t> { </a:t>
            </a:r>
            <a:r>
              <a:rPr lang="es-ES" sz="1400" dirty="0" err="1"/>
              <a:t>get</a:t>
            </a:r>
            <a:r>
              <a:rPr lang="es-ES" sz="1400" dirty="0"/>
              <a:t>; }</a:t>
            </a:r>
          </a:p>
          <a:p>
            <a:pPr marL="0" indent="0" fontAlgn="base">
              <a:lnSpc>
                <a:spcPct val="100%"/>
              </a:lnSpc>
              <a:buNone/>
            </a:pPr>
            <a:endParaRPr lang="es-ES" sz="1400" dirty="0"/>
          </a:p>
          <a:p>
            <a:pPr marL="0" indent="0" fontAlgn="base">
              <a:lnSpc>
                <a:spcPct val="100%"/>
              </a:lnSpc>
              <a:buNone/>
            </a:pPr>
            <a:r>
              <a:rPr lang="es-ES" sz="1400" dirty="0"/>
              <a:t>    </a:t>
            </a:r>
            <a:r>
              <a:rPr lang="es-ES" sz="1400" dirty="0" err="1"/>
              <a:t>public</a:t>
            </a:r>
            <a:r>
              <a:rPr lang="es-ES" sz="1400" dirty="0"/>
              <a:t> </a:t>
            </a:r>
            <a:r>
              <a:rPr lang="es-ES" sz="1400" dirty="0" err="1"/>
              <a:t>EmployeeTaxData</a:t>
            </a:r>
            <a:r>
              <a:rPr lang="es-ES" sz="1400" dirty="0"/>
              <a:t>(</a:t>
            </a:r>
            <a:r>
              <a:rPr lang="es-ES" sz="1400" dirty="0" err="1"/>
              <a:t>string</a:t>
            </a:r>
            <a:r>
              <a:rPr lang="es-ES" sz="1400" dirty="0"/>
              <a:t> </a:t>
            </a:r>
            <a:r>
              <a:rPr lang="es-ES" sz="1400" dirty="0" err="1"/>
              <a:t>displacement</a:t>
            </a:r>
            <a:r>
              <a:rPr lang="es-ES" sz="1400" dirty="0"/>
              <a:t>, </a:t>
            </a:r>
            <a:r>
              <a:rPr lang="es-ES" sz="1400" dirty="0" err="1"/>
              <a:t>string</a:t>
            </a:r>
            <a:r>
              <a:rPr lang="es-ES" sz="1400" dirty="0"/>
              <a:t> </a:t>
            </a:r>
            <a:r>
              <a:rPr lang="es-ES" sz="1400" dirty="0" err="1"/>
              <a:t>horses</a:t>
            </a:r>
            <a:r>
              <a:rPr lang="es-ES" sz="1400" dirty="0"/>
              <a:t>)</a:t>
            </a:r>
          </a:p>
          <a:p>
            <a:pPr marL="0" indent="0" fontAlgn="base">
              <a:lnSpc>
                <a:spcPct val="100%"/>
              </a:lnSpc>
              <a:buNone/>
            </a:pPr>
            <a:r>
              <a:rPr lang="es-ES" sz="1400" dirty="0"/>
              <a:t>    {</a:t>
            </a:r>
          </a:p>
          <a:p>
            <a:pPr marL="0" indent="0" fontAlgn="base">
              <a:lnSpc>
                <a:spcPct val="100%"/>
              </a:lnSpc>
              <a:buNone/>
            </a:pPr>
            <a:r>
              <a:rPr lang="es-ES" sz="1400" dirty="0"/>
              <a:t>        </a:t>
            </a:r>
            <a:r>
              <a:rPr lang="es-ES" sz="1400" dirty="0" err="1"/>
              <a:t>Displacement</a:t>
            </a:r>
            <a:r>
              <a:rPr lang="es-ES" sz="1400" dirty="0"/>
              <a:t> = </a:t>
            </a:r>
            <a:r>
              <a:rPr lang="es-ES" sz="1400" dirty="0" err="1"/>
              <a:t>displacement</a:t>
            </a:r>
            <a:r>
              <a:rPr lang="es-ES" sz="1400" dirty="0"/>
              <a:t>;</a:t>
            </a:r>
          </a:p>
          <a:p>
            <a:pPr marL="0" indent="0" fontAlgn="base">
              <a:lnSpc>
                <a:spcPct val="100%"/>
              </a:lnSpc>
              <a:buNone/>
            </a:pPr>
            <a:r>
              <a:rPr lang="es-ES" sz="1400" dirty="0"/>
              <a:t>        </a:t>
            </a:r>
            <a:r>
              <a:rPr lang="es-ES" sz="1400" dirty="0" err="1"/>
              <a:t>Horses</a:t>
            </a:r>
            <a:r>
              <a:rPr lang="es-ES" sz="1400" dirty="0"/>
              <a:t> = </a:t>
            </a:r>
            <a:r>
              <a:rPr lang="es-ES" sz="1400" dirty="0" err="1"/>
              <a:t>horses</a:t>
            </a:r>
            <a:r>
              <a:rPr lang="es-ES" sz="1400" dirty="0"/>
              <a:t>;</a:t>
            </a:r>
          </a:p>
          <a:p>
            <a:pPr marL="0" indent="0" fontAlgn="base">
              <a:lnSpc>
                <a:spcPct val="100%"/>
              </a:lnSpc>
              <a:buNone/>
            </a:pPr>
            <a:r>
              <a:rPr lang="es-ES" sz="1400" dirty="0"/>
              <a:t>    }</a:t>
            </a:r>
          </a:p>
          <a:p>
            <a:pPr marL="0" indent="0" fontAlgn="base">
              <a:lnSpc>
                <a:spcPct val="100%"/>
              </a:lnSpc>
              <a:buNone/>
            </a:pPr>
            <a:endParaRPr lang="es-ES" sz="1400" dirty="0"/>
          </a:p>
          <a:p>
            <a:pPr marL="0" indent="0" fontAlgn="base">
              <a:lnSpc>
                <a:spcPct val="100%"/>
              </a:lnSpc>
              <a:buNone/>
            </a:pPr>
            <a:r>
              <a:rPr lang="es-ES" sz="1400" dirty="0"/>
              <a:t>    // ...</a:t>
            </a:r>
          </a:p>
          <a:p>
            <a:pPr marL="0" indent="0" fontAlgn="base">
              <a:lnSpc>
                <a:spcPct val="100%"/>
              </a:lnSpc>
              <a:buNone/>
            </a:pPr>
            <a:r>
              <a:rPr lang="es-ES" sz="1400" dirty="0"/>
              <a:t>}</a:t>
            </a:r>
          </a:p>
          <a:p>
            <a:pPr>
              <a:lnSpc>
                <a:spcPct val="100%"/>
              </a:lnSpc>
            </a:pPr>
            <a:endParaRPr lang="es-ES" sz="1400" dirty="0"/>
          </a:p>
        </p:txBody>
      </p:sp>
    </p:spTree>
    <p:extLst>
      <p:ext uri="{BB962C8B-B14F-4D97-AF65-F5344CB8AC3E}">
        <p14:creationId xmlns:p14="http://schemas.microsoft.com/office/powerpoint/2010/main" val="2418310771"/>
      </p:ext>
    </p:extLst>
  </p:cSld>
  <p:clrMapOvr>
    <a:masterClrMapping/>
  </p:clrMapOvr>
</p:sld>
</file>

<file path=ppt/slides/slide18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solidFill>
                  <a:schemeClr val="bg1"/>
                </a:solidFill>
              </a:rPr>
              <a:t>ACTIONS</a:t>
            </a:r>
          </a:p>
        </p:txBody>
      </p:sp>
      <p:pic>
        <p:nvPicPr>
          <p:cNvPr id="5" name="Content Placeholder 4">
            <a:extLst>
              <a:ext uri="{FF2B5EF4-FFF2-40B4-BE49-F238E27FC236}">
                <a16:creationId xmlns:a16="http://schemas.microsoft.com/office/drawing/2014/main" id="{3F7BCB41-CD96-934A-5D67-464D9207C5EA}"/>
              </a:ext>
            </a:extLst>
          </p:cNvPr>
          <p:cNvPicPr>
            <a:picLocks noGrp="1" noChangeAspect="1"/>
          </p:cNvPicPr>
          <p:nvPr>
            <p:ph idx="1"/>
          </p:nvPr>
        </p:nvPicPr>
        <p:blipFill>
          <a:blip r:embed="rId3"/>
          <a:stretch>
            <a:fillRect/>
          </a:stretch>
        </p:blipFill>
        <p:spPr>
          <a:xfrm>
            <a:off x="4617319" y="2027245"/>
            <a:ext cx="7296150" cy="2943225"/>
          </a:xfrm>
        </p:spPr>
      </p:pic>
    </p:spTree>
    <p:extLst>
      <p:ext uri="{BB962C8B-B14F-4D97-AF65-F5344CB8AC3E}">
        <p14:creationId xmlns:p14="http://schemas.microsoft.com/office/powerpoint/2010/main" val="114270488"/>
      </p:ext>
    </p:extLst>
  </p:cSld>
  <p:clrMapOvr>
    <a:masterClrMapping/>
  </p:clrMapOvr>
</p:sld>
</file>

<file path=ppt/slides/slide18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a:t>LAB 13</a:t>
            </a:r>
          </a:p>
        </p:txBody>
      </p:sp>
      <p:pic>
        <p:nvPicPr>
          <p:cNvPr id="3" name="Content Placeholder 2" descr="Organización de tareas con git - jrgonzalez.es">
            <a:extLst>
              <a:ext uri="{FF2B5EF4-FFF2-40B4-BE49-F238E27FC236}">
                <a16:creationId xmlns:a16="http://schemas.microsoft.com/office/drawing/2014/main" id="{8D3CB479-4D71-9540-7B79-5A1C46F74D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68845" y="1647572"/>
            <a:ext cx="5976188" cy="395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83364"/>
      </p:ext>
    </p:extLst>
  </p:cSld>
  <p:clrMapOvr>
    <a:masterClrMapping/>
  </p:clrMapOvr>
</p:sld>
</file>

<file path=ppt/slides/slide1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24" name="Picture 23" descr="Maize snake in front of black background">
            <a:extLst>
              <a:ext uri="{FF2B5EF4-FFF2-40B4-BE49-F238E27FC236}">
                <a16:creationId xmlns:a16="http://schemas.microsoft.com/office/drawing/2014/main" id="{B9B88173-81E2-20F7-A082-9E4ACCD53098}"/>
              </a:ext>
            </a:extLst>
          </p:cNvPr>
          <p:cNvPicPr>
            <a:picLocks noChangeAspect="1"/>
          </p:cNvPicPr>
          <p:nvPr/>
        </p:nvPicPr>
        <p:blipFill rotWithShape="1">
          <a:blip r:embed="rId3"/>
          <a:srcRect t="2.104%" r="-0.002%" b="13.53%"/>
          <a:stretch/>
        </p:blipFill>
        <p:spPr>
          <a:xfrm>
            <a:off x="20" y="-1824"/>
            <a:ext cx="12191980" cy="6865514"/>
          </a:xfrm>
          <a:prstGeom prst="rect">
            <a:avLst/>
          </a:prstGeom>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751114" y="709684"/>
            <a:ext cx="5124247" cy="1927695"/>
          </a:xfrm>
        </p:spPr>
        <p:txBody>
          <a:bodyPr vert="horz" lIns="0" tIns="0" rIns="0" bIns="0" rtlCol="0" anchor="b">
            <a:normAutofit/>
          </a:bodyPr>
          <a:lstStyle/>
          <a:p>
            <a:r>
              <a:rPr lang="en-US" sz="4000" spc="750" dirty="0">
                <a:solidFill>
                  <a:schemeClr val="bg1"/>
                </a:solidFill>
              </a:rPr>
              <a:t>Test AUTOMATION</a:t>
            </a:r>
          </a:p>
        </p:txBody>
      </p:sp>
    </p:spTree>
    <p:extLst>
      <p:ext uri="{BB962C8B-B14F-4D97-AF65-F5344CB8AC3E}">
        <p14:creationId xmlns:p14="http://schemas.microsoft.com/office/powerpoint/2010/main" val="2628850396"/>
      </p:ext>
    </p:extLst>
  </p:cSld>
  <p:clrMapOvr>
    <a:masterClrMapping/>
  </p:clrMapOvr>
</p:sld>
</file>

<file path=ppt/slides/slide18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3" name="Content Placeholder 2" descr="Organización de tareas con git - jrgonzalez.es">
            <a:extLst>
              <a:ext uri="{FF2B5EF4-FFF2-40B4-BE49-F238E27FC236}">
                <a16:creationId xmlns:a16="http://schemas.microsoft.com/office/drawing/2014/main" id="{90947354-456C-5E83-94E8-B4EF48FCAA5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79%" b="10.516%"/>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806FF9E-1078-4E52-2287-5A1CAC561831}"/>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dirty="0">
                <a:solidFill>
                  <a:schemeClr val="bg1"/>
                </a:solidFill>
              </a:rPr>
              <a:t>Laboratorio 14</a:t>
            </a:r>
          </a:p>
        </p:txBody>
      </p:sp>
    </p:spTree>
    <p:extLst>
      <p:ext uri="{BB962C8B-B14F-4D97-AF65-F5344CB8AC3E}">
        <p14:creationId xmlns:p14="http://schemas.microsoft.com/office/powerpoint/2010/main" val="2246598592"/>
      </p:ext>
    </p:extLst>
  </p:cSld>
  <p:clrMapOvr>
    <a:masterClrMapping/>
  </p:clrMapOvr>
</p:sld>
</file>

<file path=ppt/slides/slide1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263B4418-9F60-43D9-9944-573AF81B09A9}"/>
              </a:ext>
            </a:extLst>
          </p:cNvPr>
          <p:cNvSpPr>
            <a:spLocks noGrp="1"/>
          </p:cNvSpPr>
          <p:nvPr>
            <p:ph type="title"/>
          </p:nvPr>
        </p:nvSpPr>
        <p:spPr>
          <a:xfrm>
            <a:off x="702129" y="914760"/>
            <a:ext cx="2806615" cy="3543764"/>
          </a:xfrm>
        </p:spPr>
        <p:txBody>
          <a:bodyPr>
            <a:normAutofit/>
          </a:bodyPr>
          <a:lstStyle/>
          <a:p>
            <a:endParaRPr lang="es-ES" sz="3600"/>
          </a:p>
        </p:txBody>
      </p:sp>
      <p:sp>
        <p:nvSpPr>
          <p:cNvPr id="3" name="Marcador de contenido 2">
            <a:extLst>
              <a:ext uri="{FF2B5EF4-FFF2-40B4-BE49-F238E27FC236}">
                <a16:creationId xmlns:a16="http://schemas.microsoft.com/office/drawing/2014/main" id="{A0AD98CF-6BAB-4CCA-5F42-0BC0E6C3F98D}"/>
              </a:ext>
            </a:extLst>
          </p:cNvPr>
          <p:cNvSpPr>
            <a:spLocks noGrp="1"/>
          </p:cNvSpPr>
          <p:nvPr>
            <p:ph idx="1"/>
          </p:nvPr>
        </p:nvSpPr>
        <p:spPr>
          <a:xfrm>
            <a:off x="3902149" y="978558"/>
            <a:ext cx="7591859" cy="5091495"/>
          </a:xfrm>
        </p:spPr>
        <p:txBody>
          <a:bodyPr>
            <a:normAutofit/>
          </a:bodyPr>
          <a:lstStyle/>
          <a:p>
            <a:pPr fontAlgn="base">
              <a:lnSpc>
                <a:spcPct val="100%"/>
              </a:lnSpc>
            </a:pPr>
            <a:endParaRPr lang="es-ES" sz="800" dirty="0"/>
          </a:p>
          <a:p>
            <a:pPr marL="0" indent="0" fontAlgn="base">
              <a:lnSpc>
                <a:spcPct val="100%"/>
              </a:lnSpc>
              <a:buNone/>
            </a:pPr>
            <a:r>
              <a:rPr lang="es-ES" sz="800" dirty="0" err="1"/>
              <a:t>class</a:t>
            </a:r>
            <a:r>
              <a:rPr lang="es-ES" sz="800" dirty="0"/>
              <a:t> Car</a:t>
            </a:r>
          </a:p>
          <a:p>
            <a:pPr marL="0" indent="0" fontAlgn="base">
              <a:lnSpc>
                <a:spcPct val="100%"/>
              </a:lnSpc>
              <a:buNone/>
            </a:pPr>
            <a:r>
              <a:rPr lang="es-ES" sz="800" dirty="0"/>
              <a:t>{</a:t>
            </a:r>
          </a:p>
          <a:p>
            <a:pPr marL="0" indent="0" fontAlgn="base">
              <a:lnSpc>
                <a:spcPct val="100%"/>
              </a:lnSpc>
              <a:buNone/>
            </a:pPr>
            <a:r>
              <a:rPr lang="es-ES" sz="800" dirty="0"/>
              <a:t>    </a:t>
            </a:r>
            <a:r>
              <a:rPr lang="es-ES" sz="800" dirty="0" err="1"/>
              <a:t>public</a:t>
            </a:r>
            <a:r>
              <a:rPr lang="es-ES" sz="800" dirty="0"/>
              <a:t> </a:t>
            </a:r>
            <a:r>
              <a:rPr lang="es-ES" sz="800" dirty="0" err="1"/>
              <a:t>string</a:t>
            </a:r>
            <a:r>
              <a:rPr lang="es-ES" sz="800" dirty="0"/>
              <a:t> </a:t>
            </a:r>
            <a:r>
              <a:rPr lang="es-ES" sz="800" dirty="0" err="1"/>
              <a:t>Model</a:t>
            </a:r>
            <a:r>
              <a:rPr lang="es-ES" sz="800" dirty="0"/>
              <a:t> { </a:t>
            </a:r>
            <a:r>
              <a:rPr lang="es-ES" sz="800" dirty="0" err="1"/>
              <a:t>get</a:t>
            </a:r>
            <a:r>
              <a:rPr lang="es-ES" sz="800" dirty="0"/>
              <a:t>; }</a:t>
            </a:r>
          </a:p>
          <a:p>
            <a:pPr marL="0" indent="0" fontAlgn="base">
              <a:lnSpc>
                <a:spcPct val="100%"/>
              </a:lnSpc>
              <a:buNone/>
            </a:pPr>
            <a:r>
              <a:rPr lang="es-ES" sz="800" dirty="0"/>
              <a:t>    </a:t>
            </a:r>
            <a:r>
              <a:rPr lang="es-ES" sz="800" dirty="0" err="1"/>
              <a:t>public</a:t>
            </a:r>
            <a:r>
              <a:rPr lang="es-ES" sz="800" dirty="0"/>
              <a:t> </a:t>
            </a:r>
            <a:r>
              <a:rPr lang="es-ES" sz="800" dirty="0" err="1"/>
              <a:t>string</a:t>
            </a:r>
            <a:r>
              <a:rPr lang="es-ES" sz="800" dirty="0"/>
              <a:t> Brand { </a:t>
            </a:r>
            <a:r>
              <a:rPr lang="es-ES" sz="800" dirty="0" err="1"/>
              <a:t>get</a:t>
            </a:r>
            <a:r>
              <a:rPr lang="es-ES" sz="800" dirty="0"/>
              <a:t>; }</a:t>
            </a:r>
          </a:p>
          <a:p>
            <a:pPr marL="0" indent="0" fontAlgn="base">
              <a:lnSpc>
                <a:spcPct val="100%"/>
              </a:lnSpc>
              <a:buNone/>
            </a:pPr>
            <a:r>
              <a:rPr lang="es-ES" sz="800" dirty="0"/>
              <a:t>    </a:t>
            </a:r>
            <a:r>
              <a:rPr lang="es-ES" sz="800" dirty="0" err="1"/>
              <a:t>public</a:t>
            </a:r>
            <a:r>
              <a:rPr lang="es-ES" sz="800" dirty="0"/>
              <a:t> </a:t>
            </a:r>
            <a:r>
              <a:rPr lang="es-ES" sz="800" dirty="0" err="1"/>
              <a:t>CarEngineData</a:t>
            </a:r>
            <a:r>
              <a:rPr lang="es-ES" sz="800" dirty="0"/>
              <a:t> </a:t>
            </a:r>
            <a:r>
              <a:rPr lang="es-ES" sz="800" dirty="0" err="1"/>
              <a:t>EngineData</a:t>
            </a:r>
            <a:r>
              <a:rPr lang="es-ES" sz="800" dirty="0"/>
              <a:t> { </a:t>
            </a:r>
            <a:r>
              <a:rPr lang="es-ES" sz="800" dirty="0" err="1"/>
              <a:t>get</a:t>
            </a:r>
            <a:r>
              <a:rPr lang="es-ES" sz="800" dirty="0"/>
              <a:t>; }</a:t>
            </a:r>
          </a:p>
          <a:p>
            <a:pPr marL="0" indent="0" fontAlgn="base">
              <a:lnSpc>
                <a:spcPct val="100%"/>
              </a:lnSpc>
              <a:buNone/>
            </a:pPr>
            <a:endParaRPr lang="es-ES" sz="800" dirty="0"/>
          </a:p>
          <a:p>
            <a:pPr marL="0" indent="0" fontAlgn="base">
              <a:lnSpc>
                <a:spcPct val="100%"/>
              </a:lnSpc>
              <a:buNone/>
            </a:pPr>
            <a:r>
              <a:rPr lang="es-ES" sz="800" dirty="0"/>
              <a:t>    </a:t>
            </a:r>
            <a:r>
              <a:rPr lang="es-ES" sz="800" dirty="0" err="1"/>
              <a:t>public</a:t>
            </a:r>
            <a:r>
              <a:rPr lang="es-ES" sz="800" dirty="0"/>
              <a:t> Car(</a:t>
            </a:r>
            <a:r>
              <a:rPr lang="es-ES" sz="800" dirty="0" err="1"/>
              <a:t>string</a:t>
            </a:r>
            <a:r>
              <a:rPr lang="es-ES" sz="800" dirty="0"/>
              <a:t> </a:t>
            </a:r>
            <a:r>
              <a:rPr lang="es-ES" sz="800" dirty="0" err="1"/>
              <a:t>model</a:t>
            </a:r>
            <a:r>
              <a:rPr lang="es-ES" sz="800" dirty="0"/>
              <a:t>, </a:t>
            </a:r>
            <a:r>
              <a:rPr lang="es-ES" sz="800" dirty="0" err="1"/>
              <a:t>string</a:t>
            </a:r>
            <a:r>
              <a:rPr lang="es-ES" sz="800" dirty="0"/>
              <a:t> </a:t>
            </a:r>
            <a:r>
              <a:rPr lang="es-ES" sz="800" dirty="0" err="1"/>
              <a:t>brand</a:t>
            </a:r>
            <a:r>
              <a:rPr lang="es-ES" sz="800" dirty="0"/>
              <a:t>)</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Model</a:t>
            </a:r>
            <a:r>
              <a:rPr lang="es-ES" sz="800" dirty="0"/>
              <a:t> = </a:t>
            </a:r>
            <a:r>
              <a:rPr lang="es-ES" sz="800" dirty="0" err="1"/>
              <a:t>model</a:t>
            </a:r>
            <a:r>
              <a:rPr lang="es-ES" sz="800" dirty="0"/>
              <a:t>;</a:t>
            </a:r>
          </a:p>
          <a:p>
            <a:pPr marL="0" indent="0" fontAlgn="base">
              <a:lnSpc>
                <a:spcPct val="100%"/>
              </a:lnSpc>
              <a:buNone/>
            </a:pPr>
            <a:r>
              <a:rPr lang="es-ES" sz="800" dirty="0"/>
              <a:t>        Brand = </a:t>
            </a:r>
            <a:r>
              <a:rPr lang="es-ES" sz="800" dirty="0" err="1"/>
              <a:t>brand</a:t>
            </a:r>
            <a:r>
              <a:rPr lang="es-ES" sz="800" dirty="0"/>
              <a:t>;</a:t>
            </a:r>
          </a:p>
          <a:p>
            <a:pPr marL="0" indent="0" fontAlgn="base">
              <a:lnSpc>
                <a:spcPct val="100%"/>
              </a:lnSpc>
              <a:buNone/>
            </a:pPr>
            <a:r>
              <a:rPr lang="es-ES" sz="800" dirty="0"/>
              <a:t>    }</a:t>
            </a:r>
          </a:p>
          <a:p>
            <a:pPr marL="0" indent="0" fontAlgn="base">
              <a:lnSpc>
                <a:spcPct val="100%"/>
              </a:lnSpc>
              <a:buNone/>
            </a:pPr>
            <a:endParaRPr lang="es-ES" sz="800" dirty="0"/>
          </a:p>
          <a:p>
            <a:pPr marL="0" indent="0" fontAlgn="base">
              <a:lnSpc>
                <a:spcPct val="100%"/>
              </a:lnSpc>
              <a:buNone/>
            </a:pPr>
            <a:r>
              <a:rPr lang="es-ES" sz="800" dirty="0"/>
              <a:t>    </a:t>
            </a:r>
            <a:r>
              <a:rPr lang="es-ES" sz="800" dirty="0" err="1"/>
              <a:t>public</a:t>
            </a:r>
            <a:r>
              <a:rPr lang="es-ES" sz="800" dirty="0"/>
              <a:t> </a:t>
            </a:r>
            <a:r>
              <a:rPr lang="es-ES" sz="800" dirty="0" err="1"/>
              <a:t>void</a:t>
            </a:r>
            <a:r>
              <a:rPr lang="es-ES" sz="800" dirty="0"/>
              <a:t> </a:t>
            </a:r>
            <a:r>
              <a:rPr lang="es-ES" sz="800" dirty="0" err="1"/>
              <a:t>SetEngine</a:t>
            </a:r>
            <a:r>
              <a:rPr lang="es-ES" sz="800" dirty="0"/>
              <a:t>(</a:t>
            </a:r>
            <a:r>
              <a:rPr lang="es-ES" sz="800" dirty="0" err="1"/>
              <a:t>string</a:t>
            </a:r>
            <a:r>
              <a:rPr lang="es-ES" sz="800" dirty="0"/>
              <a:t> </a:t>
            </a:r>
            <a:r>
              <a:rPr lang="es-ES" sz="800" dirty="0" err="1"/>
              <a:t>displacement</a:t>
            </a:r>
            <a:r>
              <a:rPr lang="es-ES" sz="800" dirty="0"/>
              <a:t>, </a:t>
            </a:r>
            <a:r>
              <a:rPr lang="es-ES" sz="800" dirty="0" err="1"/>
              <a:t>double</a:t>
            </a:r>
            <a:r>
              <a:rPr lang="es-ES" sz="800" dirty="0"/>
              <a:t> </a:t>
            </a:r>
            <a:r>
              <a:rPr lang="es-ES" sz="800" dirty="0" err="1"/>
              <a:t>horses</a:t>
            </a:r>
            <a:r>
              <a:rPr lang="es-ES" sz="800" dirty="0"/>
              <a:t>)</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EngineData</a:t>
            </a:r>
            <a:r>
              <a:rPr lang="es-ES" sz="800" dirty="0"/>
              <a:t> = new </a:t>
            </a:r>
            <a:r>
              <a:rPr lang="es-ES" sz="800" dirty="0" err="1"/>
              <a:t>CarEngineData</a:t>
            </a:r>
            <a:r>
              <a:rPr lang="es-ES" sz="800" dirty="0"/>
              <a:t>(</a:t>
            </a:r>
            <a:r>
              <a:rPr lang="es-ES" sz="800" dirty="0" err="1"/>
              <a:t>displacement</a:t>
            </a:r>
            <a:r>
              <a:rPr lang="es-ES" sz="800" dirty="0"/>
              <a:t>, </a:t>
            </a:r>
            <a:r>
              <a:rPr lang="es-ES" sz="800" dirty="0" err="1"/>
              <a:t>horses</a:t>
            </a:r>
            <a:r>
              <a:rPr lang="es-ES" sz="800" dirty="0"/>
              <a:t>);</a:t>
            </a:r>
          </a:p>
          <a:p>
            <a:pPr marL="0" indent="0" fontAlgn="base">
              <a:lnSpc>
                <a:spcPct val="100%"/>
              </a:lnSpc>
              <a:buNone/>
            </a:pPr>
            <a:r>
              <a:rPr lang="es-ES" sz="800" dirty="0"/>
              <a:t>    }</a:t>
            </a:r>
          </a:p>
          <a:p>
            <a:pPr marL="0" indent="0" fontAlgn="base">
              <a:lnSpc>
                <a:spcPct val="100%"/>
              </a:lnSpc>
              <a:buNone/>
            </a:pPr>
            <a:endParaRPr lang="es-ES" sz="800" dirty="0"/>
          </a:p>
          <a:p>
            <a:pPr marL="0" indent="0" fontAlgn="base">
              <a:lnSpc>
                <a:spcPct val="100%"/>
              </a:lnSpc>
              <a:buNone/>
            </a:pPr>
            <a:r>
              <a:rPr lang="es-ES" sz="800" dirty="0"/>
              <a:t>    // ...</a:t>
            </a:r>
          </a:p>
          <a:p>
            <a:pPr marL="0" indent="0" fontAlgn="base">
              <a:lnSpc>
                <a:spcPct val="100%"/>
              </a:lnSpc>
              <a:buNone/>
            </a:pPr>
            <a:r>
              <a:rPr lang="es-ES" sz="800" dirty="0"/>
              <a:t>}</a:t>
            </a:r>
          </a:p>
          <a:p>
            <a:pPr>
              <a:lnSpc>
                <a:spcPct val="100%"/>
              </a:lnSpc>
            </a:pPr>
            <a:endParaRPr lang="es-ES" sz="800" dirty="0"/>
          </a:p>
        </p:txBody>
      </p:sp>
    </p:spTree>
    <p:extLst>
      <p:ext uri="{BB962C8B-B14F-4D97-AF65-F5344CB8AC3E}">
        <p14:creationId xmlns:p14="http://schemas.microsoft.com/office/powerpoint/2010/main" val="3297385506"/>
      </p:ext>
    </p:extLst>
  </p:cSld>
  <p:clrMapOvr>
    <a:masterClrMapping/>
  </p:clrMapOvr>
</p:sld>
</file>

<file path=ppt/slides/slide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7EC61E67-27A1-3E42-869D-83B8967C6CCC}"/>
              </a:ext>
            </a:extLst>
          </p:cNvPr>
          <p:cNvSpPr>
            <a:spLocks noGrp="1"/>
          </p:cNvSpPr>
          <p:nvPr>
            <p:ph type="title"/>
          </p:nvPr>
        </p:nvSpPr>
        <p:spPr>
          <a:xfrm>
            <a:off x="954823" y="1705460"/>
            <a:ext cx="4265763" cy="1593185"/>
          </a:xfrm>
        </p:spPr>
        <p:txBody>
          <a:bodyPr anchor="t">
            <a:normAutofit/>
          </a:bodyPr>
          <a:lstStyle/>
          <a:p>
            <a:r>
              <a:rPr lang="es-ES" sz="4200"/>
              <a:t>CLEAN CODE</a:t>
            </a:r>
          </a:p>
        </p:txBody>
      </p:sp>
      <p:sp>
        <p:nvSpPr>
          <p:cNvPr id="3" name="Marcador de contenido 2">
            <a:extLst>
              <a:ext uri="{FF2B5EF4-FFF2-40B4-BE49-F238E27FC236}">
                <a16:creationId xmlns:a16="http://schemas.microsoft.com/office/drawing/2014/main" id="{F0A1CD3A-A81C-A8AA-17C6-19516A83D66D}"/>
              </a:ext>
            </a:extLst>
          </p:cNvPr>
          <p:cNvSpPr>
            <a:spLocks noGrp="1"/>
          </p:cNvSpPr>
          <p:nvPr>
            <p:ph idx="1"/>
          </p:nvPr>
        </p:nvSpPr>
        <p:spPr>
          <a:xfrm>
            <a:off x="5871353" y="1796458"/>
            <a:ext cx="5483190" cy="4457453"/>
          </a:xfrm>
        </p:spPr>
        <p:txBody>
          <a:bodyPr>
            <a:normAutofit/>
          </a:bodyPr>
          <a:lstStyle/>
          <a:p>
            <a:r>
              <a:rPr lang="en-US" dirty="0"/>
              <a:t>Writing code that’s easy to read, understand, and maintain is every developer’s goal. Clean code practices and SOLID principles in C# can help you achieve that goal. Let’s dive into what clean code and SOLID principles are, and how you can implement them in your C# projects.</a:t>
            </a:r>
            <a:endParaRPr lang="es-ES" dirty="0"/>
          </a:p>
        </p:txBody>
      </p:sp>
      <p:cxnSp>
        <p:nvCxnSpPr>
          <p:cNvPr id="15"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409349"/>
      </p:ext>
    </p:extLst>
  </p:cSld>
  <p:clrMapOvr>
    <a:masterClrMapping/>
  </p:clrMapOvr>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1F0C6-C73A-39C0-4E23-A2873E22D8FE}"/>
              </a:ext>
            </a:extLst>
          </p:cNvPr>
          <p:cNvSpPr>
            <a:spLocks noGrp="1"/>
          </p:cNvSpPr>
          <p:nvPr>
            <p:ph type="title"/>
          </p:nvPr>
        </p:nvSpPr>
        <p:spPr/>
        <p:txBody>
          <a:bodyPr>
            <a:normAutofit fontScale="90%"/>
          </a:bodyPr>
          <a:lstStyle/>
          <a:p>
            <a:pPr fontAlgn="base"/>
            <a:r>
              <a:rPr lang="es-ES" dirty="0" err="1"/>
              <a:t>Don’t</a:t>
            </a:r>
            <a:r>
              <a:rPr lang="es-ES" dirty="0"/>
              <a:t> use </a:t>
            </a:r>
            <a:r>
              <a:rPr lang="es-ES" dirty="0" err="1"/>
              <a:t>magic</a:t>
            </a:r>
            <a:r>
              <a:rPr lang="es-ES" dirty="0"/>
              <a:t> </a:t>
            </a:r>
            <a:r>
              <a:rPr lang="es-ES" dirty="0" err="1"/>
              <a:t>chains</a:t>
            </a:r>
            <a:br>
              <a:rPr lang="es-ES" dirty="0"/>
            </a:br>
            <a:br>
              <a:rPr lang="es-ES" dirty="0"/>
            </a:br>
            <a:endParaRPr lang="es-ES" dirty="0"/>
          </a:p>
        </p:txBody>
      </p:sp>
      <p:sp>
        <p:nvSpPr>
          <p:cNvPr id="3" name="Marcador de contenido 2">
            <a:extLst>
              <a:ext uri="{FF2B5EF4-FFF2-40B4-BE49-F238E27FC236}">
                <a16:creationId xmlns:a16="http://schemas.microsoft.com/office/drawing/2014/main" id="{BB1C8957-9F64-CDA9-68F5-D9F27433316B}"/>
              </a:ext>
            </a:extLst>
          </p:cNvPr>
          <p:cNvSpPr>
            <a:spLocks noGrp="1"/>
          </p:cNvSpPr>
          <p:nvPr>
            <p:ph idx="1"/>
          </p:nvPr>
        </p:nvSpPr>
        <p:spPr/>
        <p:txBody>
          <a:bodyPr>
            <a:normAutofit fontScale="70%" lnSpcReduction="20%"/>
          </a:bodyPr>
          <a:lstStyle/>
          <a:p>
            <a:pPr marL="0" indent="0" fontAlgn="base">
              <a:buNone/>
            </a:pPr>
            <a:r>
              <a:rPr lang="en-US" b="1" dirty="0"/>
              <a:t>Bad way:</a:t>
            </a:r>
            <a:endParaRPr lang="en-US" dirty="0"/>
          </a:p>
          <a:p>
            <a:pPr marL="0" indent="0" fontAlgn="base">
              <a:buNone/>
            </a:pPr>
            <a:r>
              <a:rPr lang="en-US" dirty="0"/>
              <a:t>if (</a:t>
            </a:r>
            <a:r>
              <a:rPr lang="en-US" dirty="0" err="1"/>
              <a:t>userRole</a:t>
            </a:r>
            <a:r>
              <a:rPr lang="en-US" dirty="0"/>
              <a:t> == "Admin")</a:t>
            </a:r>
          </a:p>
          <a:p>
            <a:pPr marL="0" indent="0" fontAlgn="base">
              <a:buNone/>
            </a:pPr>
            <a:r>
              <a:rPr lang="en-US" dirty="0"/>
              <a:t>{</a:t>
            </a:r>
          </a:p>
          <a:p>
            <a:pPr marL="0" indent="0" fontAlgn="base">
              <a:buNone/>
            </a:pPr>
            <a:r>
              <a:rPr lang="en-US" dirty="0"/>
              <a:t>    // logic in here</a:t>
            </a:r>
          </a:p>
          <a:p>
            <a:pPr marL="0" indent="0" fontAlgn="base">
              <a:buNone/>
            </a:pPr>
            <a:r>
              <a:rPr lang="en-US" dirty="0"/>
              <a:t>}</a:t>
            </a:r>
          </a:p>
          <a:p>
            <a:pPr marL="0" indent="0" fontAlgn="base">
              <a:buNone/>
            </a:pPr>
            <a:r>
              <a:rPr lang="en-US" b="1" dirty="0"/>
              <a:t>Good way:</a:t>
            </a:r>
            <a:endParaRPr lang="en-US" dirty="0"/>
          </a:p>
          <a:p>
            <a:pPr marL="0" indent="0" fontAlgn="base">
              <a:buNone/>
            </a:pPr>
            <a:r>
              <a:rPr lang="en-US" dirty="0"/>
              <a:t>const string ADMIN_ROLE = "Admin"</a:t>
            </a:r>
          </a:p>
          <a:p>
            <a:pPr marL="0" indent="0" fontAlgn="base">
              <a:buNone/>
            </a:pPr>
            <a:r>
              <a:rPr lang="en-US" dirty="0"/>
              <a:t>if (</a:t>
            </a:r>
            <a:r>
              <a:rPr lang="en-US" dirty="0" err="1"/>
              <a:t>userRole</a:t>
            </a:r>
            <a:r>
              <a:rPr lang="en-US" dirty="0"/>
              <a:t> == ADMIN_ROLE)</a:t>
            </a:r>
          </a:p>
          <a:p>
            <a:pPr marL="0" indent="0" fontAlgn="base">
              <a:buNone/>
            </a:pPr>
            <a:r>
              <a:rPr lang="en-US" dirty="0"/>
              <a:t>{</a:t>
            </a:r>
          </a:p>
          <a:p>
            <a:pPr marL="0" indent="0" fontAlgn="base">
              <a:buNone/>
            </a:pPr>
            <a:r>
              <a:rPr lang="en-US" dirty="0"/>
              <a:t>    // logic in here</a:t>
            </a:r>
          </a:p>
          <a:p>
            <a:pPr marL="0" indent="0" fontAlgn="base">
              <a:buNone/>
            </a:pPr>
            <a:r>
              <a:rPr lang="en-US" dirty="0"/>
              <a:t>}</a:t>
            </a:r>
          </a:p>
          <a:p>
            <a:endParaRPr lang="es-ES" dirty="0"/>
          </a:p>
        </p:txBody>
      </p:sp>
    </p:spTree>
    <p:extLst>
      <p:ext uri="{BB962C8B-B14F-4D97-AF65-F5344CB8AC3E}">
        <p14:creationId xmlns:p14="http://schemas.microsoft.com/office/powerpoint/2010/main" val="852710281"/>
      </p:ext>
    </p:extLst>
  </p:cSld>
  <p:clrMapOvr>
    <a:masterClrMapping/>
  </p:clrMapOvr>
</p:sld>
</file>

<file path=ppt/slides/slide2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61EADB5-CFC9-675B-1438-486D6BD0BDE0}"/>
              </a:ext>
            </a:extLst>
          </p:cNvPr>
          <p:cNvSpPr>
            <a:spLocks noGrp="1"/>
          </p:cNvSpPr>
          <p:nvPr>
            <p:ph type="title"/>
          </p:nvPr>
        </p:nvSpPr>
        <p:spPr>
          <a:xfrm>
            <a:off x="702129" y="914760"/>
            <a:ext cx="2806615" cy="3543764"/>
          </a:xfrm>
        </p:spPr>
        <p:txBody>
          <a:bodyPr>
            <a:normAutofit/>
          </a:bodyPr>
          <a:lstStyle/>
          <a:p>
            <a:pPr fontAlgn="base"/>
            <a:r>
              <a:rPr lang="es-ES" sz="3600"/>
              <a:t>Limiting function arguments</a:t>
            </a:r>
            <a:br>
              <a:rPr lang="es-ES" sz="3600"/>
            </a:br>
            <a:br>
              <a:rPr lang="es-ES" sz="3600"/>
            </a:br>
            <a:endParaRPr lang="es-ES" sz="3600"/>
          </a:p>
        </p:txBody>
      </p:sp>
      <p:sp>
        <p:nvSpPr>
          <p:cNvPr id="3" name="Marcador de contenido 2">
            <a:extLst>
              <a:ext uri="{FF2B5EF4-FFF2-40B4-BE49-F238E27FC236}">
                <a16:creationId xmlns:a16="http://schemas.microsoft.com/office/drawing/2014/main" id="{789E86A9-0FEE-E429-3826-CE058B60D654}"/>
              </a:ext>
            </a:extLst>
          </p:cNvPr>
          <p:cNvSpPr>
            <a:spLocks noGrp="1"/>
          </p:cNvSpPr>
          <p:nvPr>
            <p:ph idx="1"/>
          </p:nvPr>
        </p:nvSpPr>
        <p:spPr>
          <a:xfrm>
            <a:off x="3902149" y="978558"/>
            <a:ext cx="7591859" cy="5091495"/>
          </a:xfrm>
        </p:spPr>
        <p:txBody>
          <a:bodyPr>
            <a:normAutofit/>
          </a:bodyPr>
          <a:lstStyle/>
          <a:p>
            <a:pPr fontAlgn="base">
              <a:lnSpc>
                <a:spcPct val="100%"/>
              </a:lnSpc>
            </a:pPr>
            <a:r>
              <a:rPr lang="es-ES" sz="500" b="1" dirty="0" err="1"/>
              <a:t>Bad</a:t>
            </a:r>
            <a:r>
              <a:rPr lang="es-ES" sz="500" b="1" dirty="0"/>
              <a:t> </a:t>
            </a:r>
            <a:r>
              <a:rPr lang="es-ES" sz="500" b="1" dirty="0" err="1"/>
              <a:t>way</a:t>
            </a:r>
            <a:r>
              <a:rPr lang="es-ES" sz="500" b="1" dirty="0"/>
              <a:t>:</a:t>
            </a:r>
            <a:endParaRPr lang="es-ES" sz="500" dirty="0"/>
          </a:p>
          <a:p>
            <a:pPr fontAlgn="base">
              <a:lnSpc>
                <a:spcPct val="100%"/>
              </a:lnSpc>
            </a:pPr>
            <a:r>
              <a:rPr lang="es-ES" sz="500" dirty="0" err="1"/>
              <a:t>public</a:t>
            </a:r>
            <a:r>
              <a:rPr lang="es-ES" sz="500" dirty="0"/>
              <a:t> </a:t>
            </a:r>
            <a:r>
              <a:rPr lang="es-ES" sz="500" dirty="0" err="1"/>
              <a:t>void</a:t>
            </a:r>
            <a:r>
              <a:rPr lang="es-ES" sz="500" dirty="0"/>
              <a:t> </a:t>
            </a:r>
            <a:r>
              <a:rPr lang="es-ES" sz="500" dirty="0" err="1"/>
              <a:t>ProtectApplication</a:t>
            </a:r>
            <a:r>
              <a:rPr lang="es-ES" sz="500" dirty="0"/>
              <a:t>(</a:t>
            </a:r>
            <a:r>
              <a:rPr lang="es-ES" sz="500" dirty="0" err="1"/>
              <a:t>string</a:t>
            </a:r>
            <a:r>
              <a:rPr lang="es-ES" sz="500" dirty="0"/>
              <a:t> </a:t>
            </a:r>
            <a:r>
              <a:rPr lang="es-ES" sz="500" dirty="0" err="1"/>
              <a:t>path</a:t>
            </a:r>
            <a:r>
              <a:rPr lang="es-ES" sz="500" dirty="0"/>
              <a:t>, </a:t>
            </a:r>
            <a:r>
              <a:rPr lang="es-ES" sz="500" dirty="0" err="1"/>
              <a:t>string</a:t>
            </a:r>
            <a:r>
              <a:rPr lang="es-ES" sz="500" dirty="0"/>
              <a:t> </a:t>
            </a:r>
            <a:r>
              <a:rPr lang="es-ES" sz="500" dirty="0" err="1"/>
              <a:t>configurationPath</a:t>
            </a:r>
            <a:r>
              <a:rPr lang="es-ES" sz="500" dirty="0"/>
              <a:t>, </a:t>
            </a:r>
            <a:r>
              <a:rPr lang="es-ES" sz="500" dirty="0" err="1"/>
              <a:t>string</a:t>
            </a:r>
            <a:r>
              <a:rPr lang="es-ES" sz="500" dirty="0"/>
              <a:t> </a:t>
            </a:r>
            <a:r>
              <a:rPr lang="es-ES" sz="500" dirty="0" err="1"/>
              <a:t>outPutPath</a:t>
            </a:r>
            <a:r>
              <a:rPr lang="es-ES" sz="500" dirty="0"/>
              <a:t>, </a:t>
            </a:r>
            <a:r>
              <a:rPr lang="es-ES" sz="500" dirty="0" err="1"/>
              <a:t>CancellationToken</a:t>
            </a:r>
            <a:r>
              <a:rPr lang="es-ES" sz="500" dirty="0"/>
              <a:t> </a:t>
            </a:r>
            <a:r>
              <a:rPr lang="es-ES" sz="500" dirty="0" err="1"/>
              <a:t>cancellationToken</a:t>
            </a:r>
            <a:r>
              <a:rPr lang="es-ES" sz="500" dirty="0"/>
              <a:t>)</a:t>
            </a:r>
          </a:p>
          <a:p>
            <a:pPr fontAlgn="base">
              <a:lnSpc>
                <a:spcPct val="100%"/>
              </a:lnSpc>
            </a:pPr>
            <a:r>
              <a:rPr lang="es-ES" sz="500" dirty="0"/>
              <a:t>{</a:t>
            </a:r>
          </a:p>
          <a:p>
            <a:pPr fontAlgn="base">
              <a:lnSpc>
                <a:spcPct val="100%"/>
              </a:lnSpc>
            </a:pPr>
            <a:r>
              <a:rPr lang="es-ES" sz="500" dirty="0"/>
              <a:t>    // ...</a:t>
            </a:r>
          </a:p>
          <a:p>
            <a:pPr fontAlgn="base">
              <a:lnSpc>
                <a:spcPct val="100%"/>
              </a:lnSpc>
            </a:pPr>
            <a:r>
              <a:rPr lang="es-ES" sz="500" dirty="0"/>
              <a:t>}</a:t>
            </a:r>
          </a:p>
          <a:p>
            <a:pPr fontAlgn="base">
              <a:lnSpc>
                <a:spcPct val="100%"/>
              </a:lnSpc>
            </a:pPr>
            <a:r>
              <a:rPr lang="es-ES" sz="500" b="1" dirty="0"/>
              <a:t>Good </a:t>
            </a:r>
            <a:r>
              <a:rPr lang="es-ES" sz="500" b="1" dirty="0" err="1"/>
              <a:t>way</a:t>
            </a:r>
            <a:r>
              <a:rPr lang="es-ES" sz="500" b="1" dirty="0"/>
              <a:t>:</a:t>
            </a:r>
            <a:endParaRPr lang="es-ES" sz="500" dirty="0"/>
          </a:p>
          <a:p>
            <a:pPr fontAlgn="base">
              <a:lnSpc>
                <a:spcPct val="100%"/>
              </a:lnSpc>
            </a:pPr>
            <a:r>
              <a:rPr lang="es-ES" sz="500" dirty="0" err="1"/>
              <a:t>public</a:t>
            </a:r>
            <a:r>
              <a:rPr lang="es-ES" sz="500" dirty="0"/>
              <a:t> </a:t>
            </a:r>
            <a:r>
              <a:rPr lang="es-ES" sz="500" dirty="0" err="1"/>
              <a:t>class</a:t>
            </a:r>
            <a:r>
              <a:rPr lang="es-ES" sz="500" dirty="0"/>
              <a:t> </a:t>
            </a:r>
            <a:r>
              <a:rPr lang="es-ES" sz="500" dirty="0" err="1"/>
              <a:t>ProtectionConfig</a:t>
            </a:r>
            <a:endParaRPr lang="es-ES" sz="500" dirty="0"/>
          </a:p>
          <a:p>
            <a:pPr fontAlgn="base">
              <a:lnSpc>
                <a:spcPct val="100%"/>
              </a:lnSpc>
            </a:pPr>
            <a:r>
              <a:rPr lang="es-ES" sz="500" dirty="0"/>
              <a:t>{</a:t>
            </a:r>
          </a:p>
          <a:p>
            <a:pPr fontAlgn="base">
              <a:lnSpc>
                <a:spcPct val="100%"/>
              </a:lnSpc>
            </a:pPr>
            <a:r>
              <a:rPr lang="es-ES" sz="500" dirty="0"/>
              <a:t>    </a:t>
            </a:r>
            <a:r>
              <a:rPr lang="es-ES" sz="500" dirty="0" err="1"/>
              <a:t>public</a:t>
            </a:r>
            <a:r>
              <a:rPr lang="es-ES" sz="500" dirty="0"/>
              <a:t> </a:t>
            </a:r>
            <a:r>
              <a:rPr lang="es-ES" sz="500" dirty="0" err="1"/>
              <a:t>string</a:t>
            </a:r>
            <a:r>
              <a:rPr lang="es-ES" sz="500" dirty="0"/>
              <a:t> </a:t>
            </a:r>
            <a:r>
              <a:rPr lang="es-ES" sz="500" dirty="0" err="1"/>
              <a:t>Path</a:t>
            </a:r>
            <a:r>
              <a:rPr lang="es-ES" sz="500" dirty="0"/>
              <a:t> { </a:t>
            </a:r>
            <a:r>
              <a:rPr lang="es-ES" sz="500" dirty="0" err="1"/>
              <a:t>get</a:t>
            </a:r>
            <a:r>
              <a:rPr lang="es-ES" sz="500" dirty="0"/>
              <a:t>; set; }</a:t>
            </a:r>
          </a:p>
          <a:p>
            <a:pPr fontAlgn="base">
              <a:lnSpc>
                <a:spcPct val="100%"/>
              </a:lnSpc>
            </a:pPr>
            <a:r>
              <a:rPr lang="es-ES" sz="500" dirty="0"/>
              <a:t>    </a:t>
            </a:r>
            <a:r>
              <a:rPr lang="es-ES" sz="500" dirty="0" err="1"/>
              <a:t>public</a:t>
            </a:r>
            <a:r>
              <a:rPr lang="es-ES" sz="500" dirty="0"/>
              <a:t> </a:t>
            </a:r>
            <a:r>
              <a:rPr lang="es-ES" sz="500" dirty="0" err="1"/>
              <a:t>string</a:t>
            </a:r>
            <a:r>
              <a:rPr lang="es-ES" sz="500" dirty="0"/>
              <a:t> </a:t>
            </a:r>
            <a:r>
              <a:rPr lang="es-ES" sz="500" dirty="0" err="1"/>
              <a:t>ConfigurationPath</a:t>
            </a:r>
            <a:r>
              <a:rPr lang="es-ES" sz="500" dirty="0"/>
              <a:t> { </a:t>
            </a:r>
            <a:r>
              <a:rPr lang="es-ES" sz="500" dirty="0" err="1"/>
              <a:t>get</a:t>
            </a:r>
            <a:r>
              <a:rPr lang="es-ES" sz="500" dirty="0"/>
              <a:t>; set; }</a:t>
            </a:r>
          </a:p>
          <a:p>
            <a:pPr fontAlgn="base">
              <a:lnSpc>
                <a:spcPct val="100%"/>
              </a:lnSpc>
            </a:pPr>
            <a:r>
              <a:rPr lang="es-ES" sz="500" dirty="0"/>
              <a:t>    </a:t>
            </a:r>
            <a:r>
              <a:rPr lang="es-ES" sz="500" dirty="0" err="1"/>
              <a:t>public</a:t>
            </a:r>
            <a:r>
              <a:rPr lang="es-ES" sz="500" dirty="0"/>
              <a:t> </a:t>
            </a:r>
            <a:r>
              <a:rPr lang="es-ES" sz="500" dirty="0" err="1"/>
              <a:t>string</a:t>
            </a:r>
            <a:r>
              <a:rPr lang="es-ES" sz="500" dirty="0"/>
              <a:t> </a:t>
            </a:r>
            <a:r>
              <a:rPr lang="es-ES" sz="500" dirty="0" err="1"/>
              <a:t>OutPutPath</a:t>
            </a:r>
            <a:r>
              <a:rPr lang="es-ES" sz="500" dirty="0"/>
              <a:t> { </a:t>
            </a:r>
            <a:r>
              <a:rPr lang="es-ES" sz="500" dirty="0" err="1"/>
              <a:t>get</a:t>
            </a:r>
            <a:r>
              <a:rPr lang="es-ES" sz="500" dirty="0"/>
              <a:t>; set; }</a:t>
            </a:r>
          </a:p>
          <a:p>
            <a:pPr fontAlgn="base">
              <a:lnSpc>
                <a:spcPct val="100%"/>
              </a:lnSpc>
            </a:pPr>
            <a:r>
              <a:rPr lang="es-ES" sz="500" dirty="0"/>
              <a:t>    </a:t>
            </a:r>
            <a:r>
              <a:rPr lang="es-ES" sz="500" dirty="0" err="1"/>
              <a:t>public</a:t>
            </a:r>
            <a:r>
              <a:rPr lang="es-ES" sz="500" dirty="0"/>
              <a:t> </a:t>
            </a:r>
            <a:r>
              <a:rPr lang="es-ES" sz="500" dirty="0" err="1"/>
              <a:t>CancellationToken</a:t>
            </a:r>
            <a:r>
              <a:rPr lang="es-ES" sz="500" dirty="0"/>
              <a:t> </a:t>
            </a:r>
            <a:r>
              <a:rPr lang="es-ES" sz="500" dirty="0" err="1"/>
              <a:t>cancellationToken</a:t>
            </a:r>
            <a:r>
              <a:rPr lang="es-ES" sz="500" dirty="0"/>
              <a:t> { </a:t>
            </a:r>
            <a:r>
              <a:rPr lang="es-ES" sz="500" dirty="0" err="1"/>
              <a:t>get</a:t>
            </a:r>
            <a:r>
              <a:rPr lang="es-ES" sz="500" dirty="0"/>
              <a:t>; set; }</a:t>
            </a:r>
          </a:p>
          <a:p>
            <a:pPr fontAlgn="base">
              <a:lnSpc>
                <a:spcPct val="100%"/>
              </a:lnSpc>
            </a:pPr>
            <a:r>
              <a:rPr lang="es-ES" sz="500" dirty="0"/>
              <a:t>}</a:t>
            </a:r>
          </a:p>
          <a:p>
            <a:pPr fontAlgn="base">
              <a:lnSpc>
                <a:spcPct val="100%"/>
              </a:lnSpc>
            </a:pPr>
            <a:r>
              <a:rPr lang="es-ES" sz="500" dirty="0" err="1"/>
              <a:t>var</a:t>
            </a:r>
            <a:r>
              <a:rPr lang="es-ES" sz="500" dirty="0"/>
              <a:t> </a:t>
            </a:r>
            <a:r>
              <a:rPr lang="es-ES" sz="500" dirty="0" err="1"/>
              <a:t>config</a:t>
            </a:r>
            <a:r>
              <a:rPr lang="es-ES" sz="500" dirty="0"/>
              <a:t> = new </a:t>
            </a:r>
            <a:r>
              <a:rPr lang="es-ES" sz="500" dirty="0" err="1"/>
              <a:t>ProtectionConfig</a:t>
            </a:r>
            <a:endParaRPr lang="es-ES" sz="500" dirty="0"/>
          </a:p>
          <a:p>
            <a:pPr fontAlgn="base">
              <a:lnSpc>
                <a:spcPct val="100%"/>
              </a:lnSpc>
            </a:pPr>
            <a:r>
              <a:rPr lang="es-ES" sz="500" dirty="0"/>
              <a:t>{</a:t>
            </a:r>
          </a:p>
          <a:p>
            <a:pPr fontAlgn="base">
              <a:lnSpc>
                <a:spcPct val="100%"/>
              </a:lnSpc>
            </a:pPr>
            <a:r>
              <a:rPr lang="es-ES" sz="500" dirty="0"/>
              <a:t>    </a:t>
            </a:r>
            <a:r>
              <a:rPr lang="es-ES" sz="500" dirty="0" err="1"/>
              <a:t>Path</a:t>
            </a:r>
            <a:r>
              <a:rPr lang="es-ES" sz="500" dirty="0"/>
              <a:t> = "./app.exe",</a:t>
            </a:r>
          </a:p>
          <a:p>
            <a:pPr fontAlgn="base">
              <a:lnSpc>
                <a:spcPct val="100%"/>
              </a:lnSpc>
            </a:pPr>
            <a:r>
              <a:rPr lang="es-ES" sz="500" dirty="0"/>
              <a:t>    </a:t>
            </a:r>
            <a:r>
              <a:rPr lang="es-ES" sz="500" dirty="0" err="1"/>
              <a:t>ConfigurationPath</a:t>
            </a:r>
            <a:r>
              <a:rPr lang="es-ES" sz="500" dirty="0"/>
              <a:t> = "./</a:t>
            </a:r>
            <a:r>
              <a:rPr lang="es-ES" sz="500" dirty="0" err="1"/>
              <a:t>shield.config.json</a:t>
            </a:r>
            <a:r>
              <a:rPr lang="es-ES" sz="500" dirty="0"/>
              <a:t>",</a:t>
            </a:r>
          </a:p>
          <a:p>
            <a:pPr fontAlgn="base">
              <a:lnSpc>
                <a:spcPct val="100%"/>
              </a:lnSpc>
            </a:pPr>
            <a:r>
              <a:rPr lang="es-ES" sz="500" dirty="0"/>
              <a:t>    </a:t>
            </a:r>
            <a:r>
              <a:rPr lang="es-ES" sz="500" dirty="0" err="1"/>
              <a:t>OutPutPath</a:t>
            </a:r>
            <a:r>
              <a:rPr lang="es-ES" sz="500" dirty="0"/>
              <a:t> = "./app_protected.exe",</a:t>
            </a:r>
          </a:p>
          <a:p>
            <a:pPr fontAlgn="base">
              <a:lnSpc>
                <a:spcPct val="100%"/>
              </a:lnSpc>
            </a:pPr>
            <a:r>
              <a:rPr lang="es-ES" sz="500" dirty="0"/>
              <a:t>    </a:t>
            </a:r>
            <a:r>
              <a:rPr lang="es-ES" sz="500" dirty="0" err="1"/>
              <a:t>CancellationToken</a:t>
            </a:r>
            <a:r>
              <a:rPr lang="es-ES" sz="500" dirty="0"/>
              <a:t> = </a:t>
            </a:r>
            <a:r>
              <a:rPr lang="es-ES" sz="500" dirty="0" err="1"/>
              <a:t>source.Token</a:t>
            </a:r>
            <a:r>
              <a:rPr lang="es-ES" sz="500" dirty="0"/>
              <a:t>;</a:t>
            </a:r>
          </a:p>
          <a:p>
            <a:pPr fontAlgn="base">
              <a:lnSpc>
                <a:spcPct val="100%"/>
              </a:lnSpc>
            </a:pPr>
            <a:r>
              <a:rPr lang="es-ES" sz="500" dirty="0"/>
              <a:t>};</a:t>
            </a:r>
          </a:p>
          <a:p>
            <a:pPr fontAlgn="base">
              <a:lnSpc>
                <a:spcPct val="100%"/>
              </a:lnSpc>
            </a:pPr>
            <a:r>
              <a:rPr lang="es-ES" sz="500" dirty="0" err="1"/>
              <a:t>public</a:t>
            </a:r>
            <a:r>
              <a:rPr lang="es-ES" sz="500" dirty="0"/>
              <a:t> </a:t>
            </a:r>
            <a:r>
              <a:rPr lang="es-ES" sz="500" dirty="0" err="1"/>
              <a:t>void</a:t>
            </a:r>
            <a:r>
              <a:rPr lang="es-ES" sz="500" dirty="0"/>
              <a:t> </a:t>
            </a:r>
            <a:r>
              <a:rPr lang="es-ES" sz="500" dirty="0" err="1"/>
              <a:t>ProtectApplication</a:t>
            </a:r>
            <a:r>
              <a:rPr lang="es-ES" sz="500" dirty="0"/>
              <a:t>(</a:t>
            </a:r>
            <a:r>
              <a:rPr lang="es-ES" sz="500" dirty="0" err="1"/>
              <a:t>ProtectionConfig</a:t>
            </a:r>
            <a:r>
              <a:rPr lang="es-ES" sz="500" dirty="0"/>
              <a:t> </a:t>
            </a:r>
            <a:r>
              <a:rPr lang="es-ES" sz="500" dirty="0" err="1"/>
              <a:t>config</a:t>
            </a:r>
            <a:r>
              <a:rPr lang="es-ES" sz="500" dirty="0"/>
              <a:t>)</a:t>
            </a:r>
          </a:p>
          <a:p>
            <a:pPr fontAlgn="base">
              <a:lnSpc>
                <a:spcPct val="100%"/>
              </a:lnSpc>
            </a:pPr>
            <a:r>
              <a:rPr lang="es-ES" sz="500" dirty="0"/>
              <a:t>{</a:t>
            </a:r>
          </a:p>
          <a:p>
            <a:pPr fontAlgn="base">
              <a:lnSpc>
                <a:spcPct val="100%"/>
              </a:lnSpc>
            </a:pPr>
            <a:r>
              <a:rPr lang="es-ES" sz="500" dirty="0"/>
              <a:t>    // ...</a:t>
            </a:r>
          </a:p>
          <a:p>
            <a:pPr fontAlgn="base">
              <a:lnSpc>
                <a:spcPct val="100%"/>
              </a:lnSpc>
            </a:pPr>
            <a:r>
              <a:rPr lang="es-ES" sz="500" dirty="0"/>
              <a:t>}</a:t>
            </a:r>
          </a:p>
          <a:p>
            <a:pPr>
              <a:lnSpc>
                <a:spcPct val="100%"/>
              </a:lnSpc>
            </a:pPr>
            <a:endParaRPr lang="es-ES" sz="500" dirty="0"/>
          </a:p>
        </p:txBody>
      </p:sp>
    </p:spTree>
    <p:extLst>
      <p:ext uri="{BB962C8B-B14F-4D97-AF65-F5344CB8AC3E}">
        <p14:creationId xmlns:p14="http://schemas.microsoft.com/office/powerpoint/2010/main" val="1754410830"/>
      </p:ext>
    </p:extLst>
  </p:cSld>
  <p:clrMapOvr>
    <a:masterClrMapping/>
  </p:clrMapOvr>
</p:sld>
</file>

<file path=ppt/slides/slide2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DA98D85-A733-DCF5-A3F1-665011B2A72D}"/>
              </a:ext>
            </a:extLst>
          </p:cNvPr>
          <p:cNvSpPr>
            <a:spLocks noGrp="1"/>
          </p:cNvSpPr>
          <p:nvPr>
            <p:ph type="title"/>
          </p:nvPr>
        </p:nvSpPr>
        <p:spPr>
          <a:xfrm>
            <a:off x="702129" y="914760"/>
            <a:ext cx="2806615" cy="3543764"/>
          </a:xfrm>
        </p:spPr>
        <p:txBody>
          <a:bodyPr>
            <a:normAutofit/>
          </a:bodyPr>
          <a:lstStyle/>
          <a:p>
            <a:pPr fontAlgn="base"/>
            <a:r>
              <a:rPr lang="en-US" sz="3600"/>
              <a:t>Name the functions with what they do</a:t>
            </a:r>
            <a:br>
              <a:rPr lang="en-US" sz="3600"/>
            </a:br>
            <a:br>
              <a:rPr lang="en-US" sz="3600"/>
            </a:br>
            <a:endParaRPr lang="es-ES" sz="3600"/>
          </a:p>
        </p:txBody>
      </p:sp>
      <p:sp>
        <p:nvSpPr>
          <p:cNvPr id="3" name="Marcador de contenido 2">
            <a:extLst>
              <a:ext uri="{FF2B5EF4-FFF2-40B4-BE49-F238E27FC236}">
                <a16:creationId xmlns:a16="http://schemas.microsoft.com/office/drawing/2014/main" id="{61B982D7-681A-9C6C-EB81-877C520528CF}"/>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n-US" sz="1700" b="1" dirty="0"/>
              <a:t>Bad way:</a:t>
            </a:r>
            <a:endParaRPr lang="en-US" sz="1700" dirty="0"/>
          </a:p>
          <a:p>
            <a:pPr marL="0" indent="0" fontAlgn="base">
              <a:lnSpc>
                <a:spcPct val="100%"/>
              </a:lnSpc>
              <a:buNone/>
            </a:pPr>
            <a:r>
              <a:rPr lang="en-US" sz="1700" dirty="0"/>
              <a:t>public class </a:t>
            </a:r>
            <a:r>
              <a:rPr lang="en-US" sz="1700" dirty="0" err="1"/>
              <a:t>SlackNotification</a:t>
            </a:r>
            <a:endParaRPr lang="en-US" sz="1700" dirty="0"/>
          </a:p>
          <a:p>
            <a:pPr marL="0" indent="0" fontAlgn="base">
              <a:lnSpc>
                <a:spcPct val="100%"/>
              </a:lnSpc>
              <a:buNone/>
            </a:pPr>
            <a:r>
              <a:rPr lang="en-US" sz="1700" dirty="0"/>
              <a:t>{</a:t>
            </a:r>
          </a:p>
          <a:p>
            <a:pPr marL="0" indent="0" fontAlgn="base">
              <a:lnSpc>
                <a:spcPct val="100%"/>
              </a:lnSpc>
              <a:buNone/>
            </a:pPr>
            <a:r>
              <a:rPr lang="en-US" sz="1700" dirty="0"/>
              <a:t>    //...</a:t>
            </a:r>
          </a:p>
          <a:p>
            <a:pPr marL="0" indent="0" fontAlgn="base">
              <a:lnSpc>
                <a:spcPct val="100%"/>
              </a:lnSpc>
              <a:buNone/>
            </a:pPr>
            <a:r>
              <a:rPr lang="en-US" sz="1700" dirty="0"/>
              <a:t>    public void Handle()</a:t>
            </a:r>
          </a:p>
          <a:p>
            <a:pPr marL="0" indent="0" fontAlgn="base">
              <a:lnSpc>
                <a:spcPct val="100%"/>
              </a:lnSpc>
              <a:buNone/>
            </a:pPr>
            <a:r>
              <a:rPr lang="en-US" sz="1700" dirty="0"/>
              <a:t>    {</a:t>
            </a:r>
          </a:p>
          <a:p>
            <a:pPr marL="0" indent="0" fontAlgn="base">
              <a:lnSpc>
                <a:spcPct val="100%"/>
              </a:lnSpc>
              <a:buNone/>
            </a:pPr>
            <a:r>
              <a:rPr lang="en-US" sz="1700" dirty="0"/>
              <a:t>        </a:t>
            </a:r>
            <a:r>
              <a:rPr lang="en-US" sz="1700" dirty="0" err="1"/>
              <a:t>SendMessage</a:t>
            </a:r>
            <a:r>
              <a:rPr lang="en-US" sz="1700" dirty="0"/>
              <a:t>(</a:t>
            </a:r>
            <a:r>
              <a:rPr lang="en-US" sz="1700" dirty="0" err="1"/>
              <a:t>this._to</a:t>
            </a:r>
            <a:r>
              <a:rPr lang="en-US" sz="1700" dirty="0"/>
              <a:t>, </a:t>
            </a:r>
            <a:r>
              <a:rPr lang="en-US" sz="1700" dirty="0" err="1"/>
              <a:t>this._files</a:t>
            </a:r>
            <a:r>
              <a:rPr lang="en-US" sz="1700" dirty="0"/>
              <a:t>, </a:t>
            </a:r>
            <a:r>
              <a:rPr lang="en-US" sz="1700" dirty="0" err="1"/>
              <a:t>this._body</a:t>
            </a:r>
            <a:r>
              <a:rPr lang="en-US" sz="1700" dirty="0"/>
              <a:t>);</a:t>
            </a:r>
          </a:p>
          <a:p>
            <a:pPr marL="0" indent="0" fontAlgn="base">
              <a:lnSpc>
                <a:spcPct val="100%"/>
              </a:lnSpc>
              <a:buNone/>
            </a:pPr>
            <a:r>
              <a:rPr lang="en-US" sz="1700" dirty="0"/>
              <a:t>    }</a:t>
            </a:r>
          </a:p>
          <a:p>
            <a:pPr marL="0" indent="0" fontAlgn="base">
              <a:lnSpc>
                <a:spcPct val="100%"/>
              </a:lnSpc>
              <a:buNone/>
            </a:pPr>
            <a:r>
              <a:rPr lang="en-US" sz="1700" dirty="0"/>
              <a:t>}</a:t>
            </a:r>
          </a:p>
          <a:p>
            <a:pPr marL="0" indent="0" fontAlgn="base">
              <a:lnSpc>
                <a:spcPct val="100%"/>
              </a:lnSpc>
              <a:buNone/>
            </a:pPr>
            <a:r>
              <a:rPr lang="en-US" sz="1700" dirty="0"/>
              <a:t>var message = new </a:t>
            </a:r>
            <a:r>
              <a:rPr lang="en-US" sz="1700" dirty="0" err="1"/>
              <a:t>SlackNotification</a:t>
            </a:r>
            <a:r>
              <a:rPr lang="en-US" sz="1700" dirty="0"/>
              <a:t>(...);</a:t>
            </a:r>
          </a:p>
          <a:p>
            <a:pPr marL="0" indent="0" fontAlgn="base">
              <a:lnSpc>
                <a:spcPct val="100%"/>
              </a:lnSpc>
              <a:buNone/>
            </a:pPr>
            <a:r>
              <a:rPr lang="en-US" sz="1700" dirty="0"/>
              <a:t>// What is this? A handle for the message? Are we writing to a file now?</a:t>
            </a:r>
          </a:p>
          <a:p>
            <a:pPr marL="0" indent="0" fontAlgn="base">
              <a:lnSpc>
                <a:spcPct val="100%"/>
              </a:lnSpc>
              <a:buNone/>
            </a:pPr>
            <a:r>
              <a:rPr lang="en-US" sz="1700" dirty="0" err="1"/>
              <a:t>message.Handle</a:t>
            </a:r>
            <a:r>
              <a:rPr lang="en-US" sz="1700" dirty="0"/>
              <a:t>();</a:t>
            </a:r>
          </a:p>
          <a:p>
            <a:pPr>
              <a:lnSpc>
                <a:spcPct val="100%"/>
              </a:lnSpc>
            </a:pPr>
            <a:endParaRPr lang="es-ES" sz="1700" dirty="0"/>
          </a:p>
        </p:txBody>
      </p:sp>
    </p:spTree>
    <p:extLst>
      <p:ext uri="{BB962C8B-B14F-4D97-AF65-F5344CB8AC3E}">
        <p14:creationId xmlns:p14="http://schemas.microsoft.com/office/powerpoint/2010/main" val="4032441118"/>
      </p:ext>
    </p:extLst>
  </p:cSld>
  <p:clrMapOvr>
    <a:masterClrMapping/>
  </p:clrMapOvr>
</p:sld>
</file>

<file path=ppt/slides/slide2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F89C507-DCD1-C802-89A7-ACE160650785}"/>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n-US" sz="1900" b="1" dirty="0"/>
              <a:t>Good way:</a:t>
            </a:r>
            <a:endParaRPr lang="en-US" sz="1900" dirty="0"/>
          </a:p>
          <a:p>
            <a:pPr marL="0" indent="0" fontAlgn="base">
              <a:lnSpc>
                <a:spcPct val="100%"/>
              </a:lnSpc>
              <a:buNone/>
            </a:pPr>
            <a:r>
              <a:rPr lang="en-US" sz="1900" dirty="0"/>
              <a:t>public class </a:t>
            </a:r>
            <a:r>
              <a:rPr lang="en-US" sz="1900" dirty="0" err="1"/>
              <a:t>SlackNotification</a:t>
            </a:r>
            <a:endParaRPr lang="en-US" sz="1900" dirty="0"/>
          </a:p>
          <a:p>
            <a:pPr marL="0" indent="0" fontAlgn="base">
              <a:lnSpc>
                <a:spcPct val="100%"/>
              </a:lnSpc>
              <a:buNone/>
            </a:pPr>
            <a:r>
              <a:rPr lang="en-US" sz="1900" dirty="0"/>
              <a:t>{</a:t>
            </a:r>
          </a:p>
          <a:p>
            <a:pPr marL="0" indent="0" fontAlgn="base">
              <a:lnSpc>
                <a:spcPct val="100%"/>
              </a:lnSpc>
              <a:buNone/>
            </a:pPr>
            <a:r>
              <a:rPr lang="en-US" sz="1900" dirty="0"/>
              <a:t>    //...</a:t>
            </a:r>
          </a:p>
          <a:p>
            <a:pPr marL="0" indent="0" fontAlgn="base">
              <a:lnSpc>
                <a:spcPct val="100%"/>
              </a:lnSpc>
              <a:buNone/>
            </a:pPr>
            <a:r>
              <a:rPr lang="en-US" sz="1900" dirty="0"/>
              <a:t>    public void Send()</a:t>
            </a:r>
          </a:p>
          <a:p>
            <a:pPr marL="0" indent="0" fontAlgn="base">
              <a:lnSpc>
                <a:spcPct val="100%"/>
              </a:lnSpc>
              <a:buNone/>
            </a:pPr>
            <a:r>
              <a:rPr lang="en-US" sz="1900" dirty="0"/>
              <a:t>    {</a:t>
            </a:r>
          </a:p>
          <a:p>
            <a:pPr marL="0" indent="0" fontAlgn="base">
              <a:lnSpc>
                <a:spcPct val="100%"/>
              </a:lnSpc>
              <a:buNone/>
            </a:pPr>
            <a:r>
              <a:rPr lang="en-US" sz="1900" dirty="0"/>
              <a:t>        </a:t>
            </a:r>
            <a:r>
              <a:rPr lang="en-US" sz="1900" dirty="0" err="1"/>
              <a:t>SendMessage</a:t>
            </a:r>
            <a:r>
              <a:rPr lang="en-US" sz="1900" dirty="0"/>
              <a:t>(</a:t>
            </a:r>
            <a:r>
              <a:rPr lang="en-US" sz="1900" dirty="0" err="1"/>
              <a:t>this._to</a:t>
            </a:r>
            <a:r>
              <a:rPr lang="en-US" sz="1900" dirty="0"/>
              <a:t>, </a:t>
            </a:r>
            <a:r>
              <a:rPr lang="en-US" sz="1900" dirty="0" err="1"/>
              <a:t>this._files</a:t>
            </a:r>
            <a:r>
              <a:rPr lang="en-US" sz="1900" dirty="0"/>
              <a:t>, </a:t>
            </a:r>
            <a:r>
              <a:rPr lang="en-US" sz="1900" dirty="0" err="1"/>
              <a:t>this._body</a:t>
            </a:r>
            <a:r>
              <a:rPr lang="en-US" sz="1900" dirty="0"/>
              <a:t>);</a:t>
            </a:r>
          </a:p>
          <a:p>
            <a:pPr marL="0" indent="0" fontAlgn="base">
              <a:lnSpc>
                <a:spcPct val="100%"/>
              </a:lnSpc>
              <a:buNone/>
            </a:pPr>
            <a:r>
              <a:rPr lang="en-US" sz="1900" dirty="0"/>
              <a:t>    }</a:t>
            </a:r>
          </a:p>
          <a:p>
            <a:pPr marL="0" indent="0" fontAlgn="base">
              <a:lnSpc>
                <a:spcPct val="100%"/>
              </a:lnSpc>
              <a:buNone/>
            </a:pPr>
            <a:r>
              <a:rPr lang="en-US" sz="1900" dirty="0"/>
              <a:t>}</a:t>
            </a:r>
          </a:p>
          <a:p>
            <a:pPr marL="0" indent="0" fontAlgn="base">
              <a:lnSpc>
                <a:spcPct val="100%"/>
              </a:lnSpc>
              <a:buNone/>
            </a:pPr>
            <a:r>
              <a:rPr lang="en-US" sz="1900" dirty="0"/>
              <a:t>var message = new </a:t>
            </a:r>
            <a:r>
              <a:rPr lang="en-US" sz="1900" dirty="0" err="1"/>
              <a:t>SlackNotification</a:t>
            </a:r>
            <a:r>
              <a:rPr lang="en-US" sz="1900" dirty="0"/>
              <a:t>(...);</a:t>
            </a:r>
          </a:p>
          <a:p>
            <a:pPr marL="0" indent="0" fontAlgn="base">
              <a:lnSpc>
                <a:spcPct val="100%"/>
              </a:lnSpc>
              <a:buNone/>
            </a:pPr>
            <a:r>
              <a:rPr lang="en-US" sz="1900" dirty="0"/>
              <a:t>// Clear and obvious</a:t>
            </a:r>
          </a:p>
          <a:p>
            <a:pPr marL="0" indent="0" fontAlgn="base">
              <a:lnSpc>
                <a:spcPct val="100%"/>
              </a:lnSpc>
              <a:buNone/>
            </a:pPr>
            <a:r>
              <a:rPr lang="en-US" sz="1900" dirty="0" err="1"/>
              <a:t>message.Send</a:t>
            </a:r>
            <a:r>
              <a:rPr lang="en-US" sz="1900" dirty="0"/>
              <a:t>();</a:t>
            </a:r>
          </a:p>
          <a:p>
            <a:pPr>
              <a:lnSpc>
                <a:spcPct val="100%"/>
              </a:lnSpc>
            </a:pPr>
            <a:endParaRPr lang="es-ES" sz="1900" dirty="0"/>
          </a:p>
        </p:txBody>
      </p:sp>
    </p:spTree>
    <p:extLst>
      <p:ext uri="{BB962C8B-B14F-4D97-AF65-F5344CB8AC3E}">
        <p14:creationId xmlns:p14="http://schemas.microsoft.com/office/powerpoint/2010/main" val="3925958098"/>
      </p:ext>
    </p:extLst>
  </p:cSld>
  <p:clrMapOvr>
    <a:masterClrMapping/>
  </p:clrMapOvr>
</p:sld>
</file>

<file path=ppt/slides/slide2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026666C-FF76-3FB7-A324-DE2735F3CEBB}"/>
              </a:ext>
            </a:extLst>
          </p:cNvPr>
          <p:cNvSpPr>
            <a:spLocks noGrp="1"/>
          </p:cNvSpPr>
          <p:nvPr>
            <p:ph type="title"/>
          </p:nvPr>
        </p:nvSpPr>
        <p:spPr>
          <a:xfrm>
            <a:off x="702129" y="914760"/>
            <a:ext cx="2806615" cy="3543764"/>
          </a:xfrm>
        </p:spPr>
        <p:txBody>
          <a:bodyPr>
            <a:normAutofit/>
          </a:bodyPr>
          <a:lstStyle/>
          <a:p>
            <a:pPr fontAlgn="base"/>
            <a:r>
              <a:rPr lang="es-ES" sz="3300"/>
              <a:t>Never save unused code</a:t>
            </a:r>
            <a:br>
              <a:rPr lang="es-ES" sz="3300"/>
            </a:br>
            <a:br>
              <a:rPr lang="es-ES" sz="3300"/>
            </a:br>
            <a:endParaRPr lang="es-ES" sz="3300"/>
          </a:p>
        </p:txBody>
      </p:sp>
      <p:sp>
        <p:nvSpPr>
          <p:cNvPr id="3" name="Marcador de contenido 2">
            <a:extLst>
              <a:ext uri="{FF2B5EF4-FFF2-40B4-BE49-F238E27FC236}">
                <a16:creationId xmlns:a16="http://schemas.microsoft.com/office/drawing/2014/main" id="{F2D42AC3-6C8F-1D0B-5686-C1536143E307}"/>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s-ES" sz="1000" b="1" dirty="0" err="1"/>
              <a:t>Bad</a:t>
            </a:r>
            <a:r>
              <a:rPr lang="es-ES" sz="1000" b="1" dirty="0"/>
              <a:t> </a:t>
            </a:r>
            <a:r>
              <a:rPr lang="es-ES" sz="1000" b="1" dirty="0" err="1"/>
              <a:t>way</a:t>
            </a:r>
            <a:r>
              <a:rPr lang="es-ES" sz="1000" b="1" dirty="0"/>
              <a:t>:</a:t>
            </a:r>
            <a:endParaRPr lang="es-ES" sz="1000" dirty="0"/>
          </a:p>
          <a:p>
            <a:pPr marL="0" indent="0" fontAlgn="base">
              <a:lnSpc>
                <a:spcPct val="100%"/>
              </a:lnSpc>
              <a:buNone/>
            </a:pPr>
            <a:r>
              <a:rPr lang="es-ES" sz="1000" dirty="0" err="1"/>
              <a:t>public</a:t>
            </a:r>
            <a:r>
              <a:rPr lang="es-ES" sz="1000" dirty="0"/>
              <a:t> </a:t>
            </a:r>
            <a:r>
              <a:rPr lang="es-ES" sz="1000" dirty="0" err="1"/>
              <a:t>void</a:t>
            </a:r>
            <a:r>
              <a:rPr lang="es-ES" sz="1000" dirty="0"/>
              <a:t> </a:t>
            </a:r>
            <a:r>
              <a:rPr lang="es-ES" sz="1000" dirty="0" err="1"/>
              <a:t>OldRequestMethod</a:t>
            </a:r>
            <a:r>
              <a:rPr lang="es-ES" sz="1000" dirty="0"/>
              <a:t>(</a:t>
            </a:r>
            <a:r>
              <a:rPr lang="es-ES" sz="1000" dirty="0" err="1"/>
              <a:t>string</a:t>
            </a:r>
            <a:r>
              <a:rPr lang="es-ES" sz="1000" dirty="0"/>
              <a:t> </a:t>
            </a:r>
            <a:r>
              <a:rPr lang="es-ES" sz="1000" dirty="0" err="1"/>
              <a:t>url</a:t>
            </a:r>
            <a:r>
              <a:rPr lang="es-ES" sz="1000" dirty="0"/>
              <a:t>)</a:t>
            </a:r>
          </a:p>
          <a:p>
            <a:pPr marL="0" indent="0" fontAlgn="base">
              <a:lnSpc>
                <a:spcPct val="100%"/>
              </a:lnSpc>
              <a:buNone/>
            </a:pPr>
            <a:r>
              <a:rPr lang="es-ES" sz="1000" dirty="0"/>
              <a:t>{</a:t>
            </a:r>
          </a:p>
          <a:p>
            <a:pPr marL="0" indent="0" fontAlgn="base">
              <a:lnSpc>
                <a:spcPct val="100%"/>
              </a:lnSpc>
              <a:buNone/>
            </a:pPr>
            <a:r>
              <a:rPr lang="es-ES" sz="1000" dirty="0"/>
              <a:t>    // ...</a:t>
            </a:r>
          </a:p>
          <a:p>
            <a:pPr marL="0" indent="0" fontAlgn="base">
              <a:lnSpc>
                <a:spcPct val="100%"/>
              </a:lnSpc>
              <a:buNone/>
            </a:pPr>
            <a:r>
              <a:rPr lang="es-ES" sz="1000" dirty="0"/>
              <a:t>}</a:t>
            </a:r>
          </a:p>
          <a:p>
            <a:pPr marL="0" indent="0" fontAlgn="base">
              <a:lnSpc>
                <a:spcPct val="100%"/>
              </a:lnSpc>
              <a:buNone/>
            </a:pPr>
            <a:r>
              <a:rPr lang="es-ES" sz="1000" dirty="0" err="1"/>
              <a:t>public</a:t>
            </a:r>
            <a:r>
              <a:rPr lang="es-ES" sz="1000" dirty="0"/>
              <a:t> </a:t>
            </a:r>
            <a:r>
              <a:rPr lang="es-ES" sz="1000" dirty="0" err="1"/>
              <a:t>void</a:t>
            </a:r>
            <a:r>
              <a:rPr lang="es-ES" sz="1000" dirty="0"/>
              <a:t> </a:t>
            </a:r>
            <a:r>
              <a:rPr lang="es-ES" sz="1000" dirty="0" err="1"/>
              <a:t>NewRequestMethod</a:t>
            </a:r>
            <a:r>
              <a:rPr lang="es-ES" sz="1000" dirty="0"/>
              <a:t>(</a:t>
            </a:r>
            <a:r>
              <a:rPr lang="es-ES" sz="1000" dirty="0" err="1"/>
              <a:t>string</a:t>
            </a:r>
            <a:r>
              <a:rPr lang="es-ES" sz="1000" dirty="0"/>
              <a:t> </a:t>
            </a:r>
            <a:r>
              <a:rPr lang="es-ES" sz="1000" dirty="0" err="1"/>
              <a:t>url</a:t>
            </a:r>
            <a:r>
              <a:rPr lang="es-ES" sz="1000" dirty="0"/>
              <a:t>)</a:t>
            </a:r>
          </a:p>
          <a:p>
            <a:pPr marL="0" indent="0" fontAlgn="base">
              <a:lnSpc>
                <a:spcPct val="100%"/>
              </a:lnSpc>
              <a:buNone/>
            </a:pPr>
            <a:r>
              <a:rPr lang="es-ES" sz="1000" dirty="0"/>
              <a:t>{</a:t>
            </a:r>
          </a:p>
          <a:p>
            <a:pPr marL="0" indent="0" fontAlgn="base">
              <a:lnSpc>
                <a:spcPct val="100%"/>
              </a:lnSpc>
              <a:buNone/>
            </a:pPr>
            <a:r>
              <a:rPr lang="es-ES" sz="1000" dirty="0"/>
              <a:t>    // ...</a:t>
            </a:r>
          </a:p>
          <a:p>
            <a:pPr marL="0" indent="0" fontAlgn="base">
              <a:lnSpc>
                <a:spcPct val="100%"/>
              </a:lnSpc>
              <a:buNone/>
            </a:pPr>
            <a:r>
              <a:rPr lang="es-ES" sz="1000" dirty="0"/>
              <a:t>}</a:t>
            </a:r>
          </a:p>
          <a:p>
            <a:pPr marL="0" indent="0" fontAlgn="base">
              <a:lnSpc>
                <a:spcPct val="100%"/>
              </a:lnSpc>
              <a:buNone/>
            </a:pPr>
            <a:r>
              <a:rPr lang="es-ES" sz="1000" dirty="0" err="1"/>
              <a:t>var</a:t>
            </a:r>
            <a:r>
              <a:rPr lang="es-ES" sz="1000" dirty="0"/>
              <a:t> </a:t>
            </a:r>
            <a:r>
              <a:rPr lang="es-ES" sz="1000" dirty="0" err="1"/>
              <a:t>request</a:t>
            </a:r>
            <a:r>
              <a:rPr lang="es-ES" sz="1000" dirty="0"/>
              <a:t> = </a:t>
            </a:r>
            <a:r>
              <a:rPr lang="es-ES" sz="1000" dirty="0" err="1"/>
              <a:t>NewRequestMethod</a:t>
            </a:r>
            <a:r>
              <a:rPr lang="es-ES" sz="1000" dirty="0"/>
              <a:t>(</a:t>
            </a:r>
            <a:r>
              <a:rPr lang="es-ES" sz="1000" dirty="0" err="1"/>
              <a:t>requestUrl</a:t>
            </a:r>
            <a:r>
              <a:rPr lang="es-ES" sz="1000" dirty="0"/>
              <a:t>);</a:t>
            </a:r>
          </a:p>
          <a:p>
            <a:pPr marL="0" indent="0" fontAlgn="base">
              <a:lnSpc>
                <a:spcPct val="100%"/>
              </a:lnSpc>
              <a:buNone/>
            </a:pPr>
            <a:r>
              <a:rPr lang="es-ES" sz="1000" dirty="0" err="1"/>
              <a:t>SlackChannel</a:t>
            </a:r>
            <a:r>
              <a:rPr lang="es-ES" sz="1000" dirty="0"/>
              <a:t>("</a:t>
            </a:r>
            <a:r>
              <a:rPr lang="es-ES" sz="1000" dirty="0" err="1"/>
              <a:t>bytehide</a:t>
            </a:r>
            <a:r>
              <a:rPr lang="es-ES" sz="1000" dirty="0"/>
              <a:t>", </a:t>
            </a:r>
            <a:r>
              <a:rPr lang="es-ES" sz="1000" dirty="0" err="1"/>
              <a:t>request</a:t>
            </a:r>
            <a:r>
              <a:rPr lang="es-ES" sz="1000" dirty="0"/>
              <a:t>, "</a:t>
            </a:r>
            <a:r>
              <a:rPr lang="es-ES" sz="1000" dirty="0" err="1"/>
              <a:t>get</a:t>
            </a:r>
            <a:r>
              <a:rPr lang="es-ES" sz="1000" dirty="0"/>
              <a:t> </a:t>
            </a:r>
            <a:r>
              <a:rPr lang="es-ES" sz="1000" dirty="0" err="1"/>
              <a:t>users</a:t>
            </a:r>
            <a:r>
              <a:rPr lang="es-ES" sz="1000" dirty="0"/>
              <a:t>");</a:t>
            </a:r>
          </a:p>
          <a:p>
            <a:pPr marL="0" indent="0" fontAlgn="base">
              <a:lnSpc>
                <a:spcPct val="100%"/>
              </a:lnSpc>
              <a:buNone/>
            </a:pPr>
            <a:r>
              <a:rPr lang="es-ES" sz="1000" b="1" dirty="0"/>
              <a:t>Good </a:t>
            </a:r>
            <a:r>
              <a:rPr lang="es-ES" sz="1000" b="1" dirty="0" err="1"/>
              <a:t>way</a:t>
            </a:r>
            <a:r>
              <a:rPr lang="es-ES" sz="1000" b="1" dirty="0"/>
              <a:t>:</a:t>
            </a:r>
            <a:endParaRPr lang="es-ES" sz="1000" dirty="0"/>
          </a:p>
          <a:p>
            <a:pPr marL="0" indent="0" fontAlgn="base">
              <a:lnSpc>
                <a:spcPct val="100%"/>
              </a:lnSpc>
              <a:buNone/>
            </a:pPr>
            <a:r>
              <a:rPr lang="es-ES" sz="1000" dirty="0" err="1"/>
              <a:t>public</a:t>
            </a:r>
            <a:r>
              <a:rPr lang="es-ES" sz="1000" dirty="0"/>
              <a:t> </a:t>
            </a:r>
            <a:r>
              <a:rPr lang="es-ES" sz="1000" dirty="0" err="1"/>
              <a:t>void</a:t>
            </a:r>
            <a:r>
              <a:rPr lang="es-ES" sz="1000" dirty="0"/>
              <a:t> </a:t>
            </a:r>
            <a:r>
              <a:rPr lang="es-ES" sz="1000" dirty="0" err="1"/>
              <a:t>RequestMethod</a:t>
            </a:r>
            <a:r>
              <a:rPr lang="es-ES" sz="1000" dirty="0"/>
              <a:t>(</a:t>
            </a:r>
            <a:r>
              <a:rPr lang="es-ES" sz="1000" dirty="0" err="1"/>
              <a:t>string</a:t>
            </a:r>
            <a:r>
              <a:rPr lang="es-ES" sz="1000" dirty="0"/>
              <a:t> </a:t>
            </a:r>
            <a:r>
              <a:rPr lang="es-ES" sz="1000" dirty="0" err="1"/>
              <a:t>url</a:t>
            </a:r>
            <a:r>
              <a:rPr lang="es-ES" sz="1000" dirty="0"/>
              <a:t>)</a:t>
            </a:r>
          </a:p>
          <a:p>
            <a:pPr marL="0" indent="0" fontAlgn="base">
              <a:lnSpc>
                <a:spcPct val="100%"/>
              </a:lnSpc>
              <a:buNone/>
            </a:pPr>
            <a:r>
              <a:rPr lang="es-ES" sz="1000" dirty="0"/>
              <a:t>{</a:t>
            </a:r>
          </a:p>
          <a:p>
            <a:pPr marL="0" indent="0" fontAlgn="base">
              <a:lnSpc>
                <a:spcPct val="100%"/>
              </a:lnSpc>
              <a:buNone/>
            </a:pPr>
            <a:r>
              <a:rPr lang="es-ES" sz="1000" dirty="0"/>
              <a:t>    // ...</a:t>
            </a:r>
          </a:p>
          <a:p>
            <a:pPr marL="0" indent="0" fontAlgn="base">
              <a:lnSpc>
                <a:spcPct val="100%"/>
              </a:lnSpc>
              <a:buNone/>
            </a:pPr>
            <a:r>
              <a:rPr lang="es-ES" sz="1000" dirty="0"/>
              <a:t>}</a:t>
            </a:r>
          </a:p>
          <a:p>
            <a:pPr marL="0" indent="0" fontAlgn="base">
              <a:lnSpc>
                <a:spcPct val="100%"/>
              </a:lnSpc>
              <a:buNone/>
            </a:pPr>
            <a:r>
              <a:rPr lang="es-ES" sz="1000" dirty="0" err="1"/>
              <a:t>var</a:t>
            </a:r>
            <a:r>
              <a:rPr lang="es-ES" sz="1000" dirty="0"/>
              <a:t> </a:t>
            </a:r>
            <a:r>
              <a:rPr lang="es-ES" sz="1000" dirty="0" err="1"/>
              <a:t>request</a:t>
            </a:r>
            <a:r>
              <a:rPr lang="es-ES" sz="1000" dirty="0"/>
              <a:t> = </a:t>
            </a:r>
            <a:r>
              <a:rPr lang="es-ES" sz="1000" dirty="0" err="1"/>
              <a:t>RequestMethod</a:t>
            </a:r>
            <a:r>
              <a:rPr lang="es-ES" sz="1000" dirty="0"/>
              <a:t>(</a:t>
            </a:r>
            <a:r>
              <a:rPr lang="es-ES" sz="1000" dirty="0" err="1"/>
              <a:t>requestUrl</a:t>
            </a:r>
            <a:r>
              <a:rPr lang="es-ES" sz="1000" dirty="0"/>
              <a:t>);</a:t>
            </a:r>
          </a:p>
          <a:p>
            <a:pPr marL="0" indent="0" fontAlgn="base">
              <a:lnSpc>
                <a:spcPct val="100%"/>
              </a:lnSpc>
              <a:buNone/>
            </a:pPr>
            <a:r>
              <a:rPr lang="es-ES" sz="1000" dirty="0" err="1"/>
              <a:t>SlackChannel</a:t>
            </a:r>
            <a:r>
              <a:rPr lang="es-ES" sz="1000" dirty="0"/>
              <a:t>("</a:t>
            </a:r>
            <a:r>
              <a:rPr lang="es-ES" sz="1000" dirty="0" err="1"/>
              <a:t>bytehide</a:t>
            </a:r>
            <a:r>
              <a:rPr lang="es-ES" sz="1000" dirty="0"/>
              <a:t>", </a:t>
            </a:r>
            <a:r>
              <a:rPr lang="es-ES" sz="1000" dirty="0" err="1"/>
              <a:t>request</a:t>
            </a:r>
            <a:r>
              <a:rPr lang="es-ES" sz="1000" dirty="0"/>
              <a:t>, "</a:t>
            </a:r>
            <a:r>
              <a:rPr lang="es-ES" sz="1000" dirty="0" err="1"/>
              <a:t>get</a:t>
            </a:r>
            <a:r>
              <a:rPr lang="es-ES" sz="1000" dirty="0"/>
              <a:t> </a:t>
            </a:r>
            <a:r>
              <a:rPr lang="es-ES" sz="1000" dirty="0" err="1"/>
              <a:t>users</a:t>
            </a:r>
            <a:r>
              <a:rPr lang="es-ES" sz="1000" dirty="0"/>
              <a:t>");</a:t>
            </a:r>
          </a:p>
          <a:p>
            <a:pPr>
              <a:lnSpc>
                <a:spcPct val="100%"/>
              </a:lnSpc>
            </a:pPr>
            <a:endParaRPr lang="es-ES" sz="1000" dirty="0"/>
          </a:p>
        </p:txBody>
      </p:sp>
    </p:spTree>
    <p:extLst>
      <p:ext uri="{BB962C8B-B14F-4D97-AF65-F5344CB8AC3E}">
        <p14:creationId xmlns:p14="http://schemas.microsoft.com/office/powerpoint/2010/main" val="4097647213"/>
      </p:ext>
    </p:extLst>
  </p:cSld>
  <p:clrMapOvr>
    <a:masterClrMapping/>
  </p:clrMapOvr>
</p:sld>
</file>

<file path=ppt/slides/slide2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5F6B57B-3FFC-5944-D02A-F58964D270C2}"/>
              </a:ext>
            </a:extLst>
          </p:cNvPr>
          <p:cNvSpPr>
            <a:spLocks noGrp="1"/>
          </p:cNvSpPr>
          <p:nvPr>
            <p:ph type="title"/>
          </p:nvPr>
        </p:nvSpPr>
        <p:spPr>
          <a:xfrm>
            <a:off x="702129" y="914760"/>
            <a:ext cx="2806615" cy="3543764"/>
          </a:xfrm>
        </p:spPr>
        <p:txBody>
          <a:bodyPr>
            <a:normAutofit/>
          </a:bodyPr>
          <a:lstStyle/>
          <a:p>
            <a:pPr fontAlgn="base"/>
            <a:r>
              <a:rPr lang="en-US" sz="3100"/>
              <a:t>One level of abstraction per function</a:t>
            </a:r>
            <a:br>
              <a:rPr lang="en-US" sz="3100"/>
            </a:br>
            <a:br>
              <a:rPr lang="en-US" sz="3100"/>
            </a:br>
            <a:endParaRPr lang="es-ES" sz="3100"/>
          </a:p>
        </p:txBody>
      </p:sp>
      <p:sp>
        <p:nvSpPr>
          <p:cNvPr id="3" name="Marcador de contenido 2">
            <a:extLst>
              <a:ext uri="{FF2B5EF4-FFF2-40B4-BE49-F238E27FC236}">
                <a16:creationId xmlns:a16="http://schemas.microsoft.com/office/drawing/2014/main" id="{19C6534E-4C67-5CC6-688F-BEED181AB099}"/>
              </a:ext>
            </a:extLst>
          </p:cNvPr>
          <p:cNvSpPr>
            <a:spLocks noGrp="1"/>
          </p:cNvSpPr>
          <p:nvPr>
            <p:ph idx="1"/>
          </p:nvPr>
        </p:nvSpPr>
        <p:spPr>
          <a:xfrm>
            <a:off x="3902149" y="978558"/>
            <a:ext cx="7591859" cy="5091495"/>
          </a:xfrm>
        </p:spPr>
        <p:txBody>
          <a:bodyPr>
            <a:normAutofit/>
          </a:bodyPr>
          <a:lstStyle/>
          <a:p>
            <a:pPr fontAlgn="base">
              <a:lnSpc>
                <a:spcPct val="100%"/>
              </a:lnSpc>
            </a:pPr>
            <a:r>
              <a:rPr lang="es-ES" sz="500" b="1" dirty="0" err="1"/>
              <a:t>Bad</a:t>
            </a:r>
            <a:r>
              <a:rPr lang="es-ES" sz="500" b="1" dirty="0"/>
              <a:t> </a:t>
            </a:r>
            <a:r>
              <a:rPr lang="es-ES" sz="500" b="1" dirty="0" err="1"/>
              <a:t>way</a:t>
            </a:r>
            <a:r>
              <a:rPr lang="es-ES" sz="500" b="1" dirty="0"/>
              <a:t>:</a:t>
            </a:r>
            <a:endParaRPr lang="es-ES" sz="500" dirty="0"/>
          </a:p>
          <a:p>
            <a:pPr fontAlgn="base">
              <a:lnSpc>
                <a:spcPct val="100%"/>
              </a:lnSpc>
            </a:pPr>
            <a:r>
              <a:rPr lang="es-ES" sz="500" dirty="0" err="1"/>
              <a:t>public</a:t>
            </a:r>
            <a:r>
              <a:rPr lang="es-ES" sz="500" dirty="0"/>
              <a:t> </a:t>
            </a:r>
            <a:r>
              <a:rPr lang="es-ES" sz="500" dirty="0" err="1"/>
              <a:t>string</a:t>
            </a:r>
            <a:r>
              <a:rPr lang="es-ES" sz="500" dirty="0"/>
              <a:t> </a:t>
            </a:r>
            <a:r>
              <a:rPr lang="es-ES" sz="500" dirty="0" err="1"/>
              <a:t>ParseBetterJSAlternative</a:t>
            </a:r>
            <a:r>
              <a:rPr lang="es-ES" sz="500" dirty="0"/>
              <a:t>(</a:t>
            </a:r>
            <a:r>
              <a:rPr lang="es-ES" sz="500" dirty="0" err="1"/>
              <a:t>string</a:t>
            </a:r>
            <a:r>
              <a:rPr lang="es-ES" sz="500" dirty="0"/>
              <a:t> </a:t>
            </a:r>
            <a:r>
              <a:rPr lang="es-ES" sz="500" dirty="0" err="1"/>
              <a:t>code</a:t>
            </a:r>
            <a:r>
              <a:rPr lang="es-ES" sz="500" dirty="0"/>
              <a:t>)</a:t>
            </a:r>
          </a:p>
          <a:p>
            <a:pPr fontAlgn="base">
              <a:lnSpc>
                <a:spcPct val="100%"/>
              </a:lnSpc>
            </a:pPr>
            <a:r>
              <a:rPr lang="es-ES" sz="500" dirty="0"/>
              <a:t>{</a:t>
            </a:r>
          </a:p>
          <a:p>
            <a:pPr fontAlgn="base">
              <a:lnSpc>
                <a:spcPct val="100%"/>
              </a:lnSpc>
            </a:pPr>
            <a:r>
              <a:rPr lang="es-ES" sz="500" dirty="0"/>
              <a:t>    </a:t>
            </a:r>
            <a:r>
              <a:rPr lang="es-ES" sz="500" dirty="0" err="1"/>
              <a:t>var</a:t>
            </a:r>
            <a:r>
              <a:rPr lang="es-ES" sz="500" dirty="0"/>
              <a:t> </a:t>
            </a:r>
            <a:r>
              <a:rPr lang="es-ES" sz="500" dirty="0" err="1"/>
              <a:t>regexes</a:t>
            </a:r>
            <a:r>
              <a:rPr lang="es-ES" sz="500" dirty="0"/>
              <a:t> = [</a:t>
            </a:r>
          </a:p>
          <a:p>
            <a:pPr fontAlgn="base">
              <a:lnSpc>
                <a:spcPct val="100%"/>
              </a:lnSpc>
            </a:pPr>
            <a:r>
              <a:rPr lang="es-ES" sz="500" dirty="0"/>
              <a:t>        // ...</a:t>
            </a:r>
          </a:p>
          <a:p>
            <a:pPr fontAlgn="base">
              <a:lnSpc>
                <a:spcPct val="100%"/>
              </a:lnSpc>
            </a:pPr>
            <a:r>
              <a:rPr lang="es-ES" sz="500" dirty="0"/>
              <a:t>    ];</a:t>
            </a:r>
          </a:p>
          <a:p>
            <a:pPr fontAlgn="base">
              <a:lnSpc>
                <a:spcPct val="100%"/>
              </a:lnSpc>
            </a:pPr>
            <a:r>
              <a:rPr lang="es-ES" sz="500" dirty="0"/>
              <a:t>    </a:t>
            </a:r>
            <a:r>
              <a:rPr lang="es-ES" sz="500" dirty="0" err="1"/>
              <a:t>var</a:t>
            </a:r>
            <a:r>
              <a:rPr lang="es-ES" sz="500" dirty="0"/>
              <a:t> </a:t>
            </a:r>
            <a:r>
              <a:rPr lang="es-ES" sz="500" dirty="0" err="1"/>
              <a:t>statements</a:t>
            </a:r>
            <a:r>
              <a:rPr lang="es-ES" sz="500" dirty="0"/>
              <a:t> = </a:t>
            </a:r>
            <a:r>
              <a:rPr lang="es-ES" sz="500" dirty="0" err="1"/>
              <a:t>explode</a:t>
            </a:r>
            <a:r>
              <a:rPr lang="es-ES" sz="500" dirty="0"/>
              <a:t>(" ", </a:t>
            </a:r>
            <a:r>
              <a:rPr lang="es-ES" sz="500" dirty="0" err="1"/>
              <a:t>code</a:t>
            </a:r>
            <a:r>
              <a:rPr lang="es-ES" sz="500" dirty="0"/>
              <a:t>);</a:t>
            </a:r>
          </a:p>
          <a:p>
            <a:pPr fontAlgn="base">
              <a:lnSpc>
                <a:spcPct val="100%"/>
              </a:lnSpc>
            </a:pPr>
            <a:r>
              <a:rPr lang="es-ES" sz="500" dirty="0"/>
              <a:t>    </a:t>
            </a:r>
            <a:r>
              <a:rPr lang="es-ES" sz="500" dirty="0" err="1"/>
              <a:t>var</a:t>
            </a:r>
            <a:r>
              <a:rPr lang="es-ES" sz="500" dirty="0"/>
              <a:t> tokens = new </a:t>
            </a:r>
            <a:r>
              <a:rPr lang="es-ES" sz="500" dirty="0" err="1"/>
              <a:t>string</a:t>
            </a:r>
            <a:r>
              <a:rPr lang="es-ES" sz="500" dirty="0"/>
              <a:t>[] {};</a:t>
            </a:r>
          </a:p>
          <a:p>
            <a:pPr fontAlgn="base">
              <a:lnSpc>
                <a:spcPct val="100%"/>
              </a:lnSpc>
            </a:pPr>
            <a:r>
              <a:rPr lang="es-ES" sz="500" dirty="0"/>
              <a:t>    </a:t>
            </a:r>
            <a:r>
              <a:rPr lang="es-ES" sz="500" dirty="0" err="1"/>
              <a:t>foreach</a:t>
            </a:r>
            <a:r>
              <a:rPr lang="es-ES" sz="500" dirty="0"/>
              <a:t> (</a:t>
            </a:r>
            <a:r>
              <a:rPr lang="es-ES" sz="500" dirty="0" err="1"/>
              <a:t>var</a:t>
            </a:r>
            <a:r>
              <a:rPr lang="es-ES" sz="500" dirty="0"/>
              <a:t> </a:t>
            </a:r>
            <a:r>
              <a:rPr lang="es-ES" sz="500" dirty="0" err="1"/>
              <a:t>regex</a:t>
            </a:r>
            <a:r>
              <a:rPr lang="es-ES" sz="500" dirty="0"/>
              <a:t> in </a:t>
            </a:r>
            <a:r>
              <a:rPr lang="es-ES" sz="500" dirty="0" err="1"/>
              <a:t>regexes</a:t>
            </a:r>
            <a:r>
              <a:rPr lang="es-ES" sz="500" dirty="0"/>
              <a:t>)</a:t>
            </a:r>
          </a:p>
          <a:p>
            <a:pPr fontAlgn="base">
              <a:lnSpc>
                <a:spcPct val="100%"/>
              </a:lnSpc>
            </a:pPr>
            <a:r>
              <a:rPr lang="es-ES" sz="500" dirty="0"/>
              <a:t>    {</a:t>
            </a:r>
          </a:p>
          <a:p>
            <a:pPr fontAlgn="base">
              <a:lnSpc>
                <a:spcPct val="100%"/>
              </a:lnSpc>
            </a:pPr>
            <a:r>
              <a:rPr lang="es-ES" sz="500" dirty="0"/>
              <a:t>        </a:t>
            </a:r>
            <a:r>
              <a:rPr lang="es-ES" sz="500" dirty="0" err="1"/>
              <a:t>foreach</a:t>
            </a:r>
            <a:r>
              <a:rPr lang="es-ES" sz="500" dirty="0"/>
              <a:t> (</a:t>
            </a:r>
            <a:r>
              <a:rPr lang="es-ES" sz="500" dirty="0" err="1"/>
              <a:t>var</a:t>
            </a:r>
            <a:r>
              <a:rPr lang="es-ES" sz="500" dirty="0"/>
              <a:t> </a:t>
            </a:r>
            <a:r>
              <a:rPr lang="es-ES" sz="500" dirty="0" err="1"/>
              <a:t>statement</a:t>
            </a:r>
            <a:r>
              <a:rPr lang="es-ES" sz="500" dirty="0"/>
              <a:t> in </a:t>
            </a:r>
            <a:r>
              <a:rPr lang="es-ES" sz="500" dirty="0" err="1"/>
              <a:t>statements</a:t>
            </a:r>
            <a:r>
              <a:rPr lang="es-ES" sz="500" dirty="0"/>
              <a:t>)</a:t>
            </a:r>
          </a:p>
          <a:p>
            <a:pPr fontAlgn="base">
              <a:lnSpc>
                <a:spcPct val="100%"/>
              </a:lnSpc>
            </a:pPr>
            <a:r>
              <a:rPr lang="es-ES" sz="500" dirty="0"/>
              <a:t>        {</a:t>
            </a:r>
          </a:p>
          <a:p>
            <a:pPr fontAlgn="base">
              <a:lnSpc>
                <a:spcPct val="100%"/>
              </a:lnSpc>
            </a:pPr>
            <a:r>
              <a:rPr lang="es-ES" sz="500" dirty="0"/>
              <a:t>            // ...</a:t>
            </a:r>
          </a:p>
          <a:p>
            <a:pPr fontAlgn="base">
              <a:lnSpc>
                <a:spcPct val="100%"/>
              </a:lnSpc>
            </a:pPr>
            <a:r>
              <a:rPr lang="es-ES" sz="500" dirty="0"/>
              <a:t>        }</a:t>
            </a:r>
          </a:p>
          <a:p>
            <a:pPr fontAlgn="base">
              <a:lnSpc>
                <a:spcPct val="100%"/>
              </a:lnSpc>
            </a:pPr>
            <a:r>
              <a:rPr lang="es-ES" sz="500" dirty="0"/>
              <a:t>    }</a:t>
            </a:r>
          </a:p>
          <a:p>
            <a:pPr fontAlgn="base">
              <a:lnSpc>
                <a:spcPct val="100%"/>
              </a:lnSpc>
            </a:pPr>
            <a:r>
              <a:rPr lang="es-ES" sz="500" dirty="0"/>
              <a:t>    </a:t>
            </a:r>
            <a:r>
              <a:rPr lang="es-ES" sz="500" dirty="0" err="1"/>
              <a:t>var</a:t>
            </a:r>
            <a:r>
              <a:rPr lang="es-ES" sz="500" dirty="0"/>
              <a:t> </a:t>
            </a:r>
            <a:r>
              <a:rPr lang="es-ES" sz="500" dirty="0" err="1"/>
              <a:t>ast</a:t>
            </a:r>
            <a:r>
              <a:rPr lang="es-ES" sz="500" dirty="0"/>
              <a:t> = new </a:t>
            </a:r>
            <a:r>
              <a:rPr lang="es-ES" sz="500" dirty="0" err="1"/>
              <a:t>string</a:t>
            </a:r>
            <a:r>
              <a:rPr lang="es-ES" sz="500" dirty="0"/>
              <a:t>[] {};</a:t>
            </a:r>
          </a:p>
          <a:p>
            <a:pPr fontAlgn="base">
              <a:lnSpc>
                <a:spcPct val="100%"/>
              </a:lnSpc>
            </a:pPr>
            <a:r>
              <a:rPr lang="es-ES" sz="500" dirty="0"/>
              <a:t>    </a:t>
            </a:r>
            <a:r>
              <a:rPr lang="es-ES" sz="500" dirty="0" err="1"/>
              <a:t>foreach</a:t>
            </a:r>
            <a:r>
              <a:rPr lang="es-ES" sz="500" dirty="0"/>
              <a:t> (</a:t>
            </a:r>
            <a:r>
              <a:rPr lang="es-ES" sz="500" dirty="0" err="1"/>
              <a:t>var</a:t>
            </a:r>
            <a:r>
              <a:rPr lang="es-ES" sz="500" dirty="0"/>
              <a:t> token in tokens)</a:t>
            </a:r>
          </a:p>
          <a:p>
            <a:pPr fontAlgn="base">
              <a:lnSpc>
                <a:spcPct val="100%"/>
              </a:lnSpc>
            </a:pPr>
            <a:r>
              <a:rPr lang="es-ES" sz="500" dirty="0"/>
              <a:t>    {</a:t>
            </a:r>
          </a:p>
          <a:p>
            <a:pPr fontAlgn="base">
              <a:lnSpc>
                <a:spcPct val="100%"/>
              </a:lnSpc>
            </a:pPr>
            <a:r>
              <a:rPr lang="es-ES" sz="500" dirty="0"/>
              <a:t>        // lex...</a:t>
            </a:r>
          </a:p>
          <a:p>
            <a:pPr fontAlgn="base">
              <a:lnSpc>
                <a:spcPct val="100%"/>
              </a:lnSpc>
            </a:pPr>
            <a:r>
              <a:rPr lang="es-ES" sz="500" dirty="0"/>
              <a:t>    }</a:t>
            </a:r>
          </a:p>
          <a:p>
            <a:pPr fontAlgn="base">
              <a:lnSpc>
                <a:spcPct val="100%"/>
              </a:lnSpc>
            </a:pPr>
            <a:r>
              <a:rPr lang="es-ES" sz="500" dirty="0"/>
              <a:t>    </a:t>
            </a:r>
            <a:r>
              <a:rPr lang="es-ES" sz="500" dirty="0" err="1"/>
              <a:t>foreach</a:t>
            </a:r>
            <a:r>
              <a:rPr lang="es-ES" sz="500" dirty="0"/>
              <a:t> (</a:t>
            </a:r>
            <a:r>
              <a:rPr lang="es-ES" sz="500" dirty="0" err="1"/>
              <a:t>var</a:t>
            </a:r>
            <a:r>
              <a:rPr lang="es-ES" sz="500" dirty="0"/>
              <a:t> </a:t>
            </a:r>
            <a:r>
              <a:rPr lang="es-ES" sz="500" dirty="0" err="1"/>
              <a:t>node</a:t>
            </a:r>
            <a:r>
              <a:rPr lang="es-ES" sz="500" dirty="0"/>
              <a:t> in </a:t>
            </a:r>
            <a:r>
              <a:rPr lang="es-ES" sz="500" dirty="0" err="1"/>
              <a:t>ast</a:t>
            </a:r>
            <a:r>
              <a:rPr lang="es-ES" sz="500" dirty="0"/>
              <a:t>)</a:t>
            </a:r>
          </a:p>
          <a:p>
            <a:pPr fontAlgn="base">
              <a:lnSpc>
                <a:spcPct val="100%"/>
              </a:lnSpc>
            </a:pPr>
            <a:r>
              <a:rPr lang="es-ES" sz="500" dirty="0"/>
              <a:t>    {</a:t>
            </a:r>
          </a:p>
          <a:p>
            <a:pPr fontAlgn="base">
              <a:lnSpc>
                <a:spcPct val="100%"/>
              </a:lnSpc>
            </a:pPr>
            <a:r>
              <a:rPr lang="es-ES" sz="500" dirty="0"/>
              <a:t>        // </a:t>
            </a:r>
            <a:r>
              <a:rPr lang="es-ES" sz="500" dirty="0" err="1"/>
              <a:t>parse</a:t>
            </a:r>
            <a:r>
              <a:rPr lang="es-ES" sz="500" dirty="0"/>
              <a:t>...</a:t>
            </a:r>
          </a:p>
          <a:p>
            <a:pPr fontAlgn="base">
              <a:lnSpc>
                <a:spcPct val="100%"/>
              </a:lnSpc>
            </a:pPr>
            <a:r>
              <a:rPr lang="es-ES" sz="500" dirty="0"/>
              <a:t>    }</a:t>
            </a:r>
          </a:p>
          <a:p>
            <a:pPr fontAlgn="base">
              <a:lnSpc>
                <a:spcPct val="100%"/>
              </a:lnSpc>
            </a:pPr>
            <a:r>
              <a:rPr lang="es-ES" sz="500" dirty="0"/>
              <a:t>}</a:t>
            </a:r>
          </a:p>
          <a:p>
            <a:pPr>
              <a:lnSpc>
                <a:spcPct val="100%"/>
              </a:lnSpc>
            </a:pPr>
            <a:endParaRPr lang="es-ES" sz="500" dirty="0"/>
          </a:p>
        </p:txBody>
      </p:sp>
    </p:spTree>
    <p:extLst>
      <p:ext uri="{BB962C8B-B14F-4D97-AF65-F5344CB8AC3E}">
        <p14:creationId xmlns:p14="http://schemas.microsoft.com/office/powerpoint/2010/main" val="2522573251"/>
      </p:ext>
    </p:extLst>
  </p:cSld>
  <p:clrMapOvr>
    <a:masterClrMapping/>
  </p:clrMapOvr>
</p:sld>
</file>

<file path=ppt/slides/slide2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867080F-5129-5DF0-51A2-BCD35591EBF2}"/>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s-ES" sz="800" b="1" dirty="0"/>
              <a:t>Good </a:t>
            </a:r>
            <a:r>
              <a:rPr lang="es-ES" sz="800" b="1" dirty="0" err="1"/>
              <a:t>way</a:t>
            </a:r>
            <a:r>
              <a:rPr lang="es-ES" sz="800" b="1" dirty="0"/>
              <a:t>:</a:t>
            </a:r>
            <a:endParaRPr lang="es-ES" sz="800" dirty="0"/>
          </a:p>
          <a:p>
            <a:pPr marL="0" indent="0" fontAlgn="base">
              <a:lnSpc>
                <a:spcPct val="100%"/>
              </a:lnSpc>
              <a:buNone/>
            </a:pPr>
            <a:r>
              <a:rPr lang="es-ES" sz="800" dirty="0" err="1"/>
              <a:t>class</a:t>
            </a:r>
            <a:r>
              <a:rPr lang="es-ES" sz="800" dirty="0"/>
              <a:t> </a:t>
            </a:r>
            <a:r>
              <a:rPr lang="es-ES" sz="800" dirty="0" err="1"/>
              <a:t>Tokenizer</a:t>
            </a:r>
            <a:endParaRPr lang="es-ES" sz="800" dirty="0"/>
          </a:p>
          <a:p>
            <a:pPr marL="0" indent="0" fontAlgn="base">
              <a:lnSpc>
                <a:spcPct val="100%"/>
              </a:lnSpc>
              <a:buNone/>
            </a:pPr>
            <a:r>
              <a:rPr lang="es-ES" sz="800" dirty="0"/>
              <a:t>{</a:t>
            </a:r>
          </a:p>
          <a:p>
            <a:pPr marL="0" indent="0" fontAlgn="base">
              <a:lnSpc>
                <a:spcPct val="100%"/>
              </a:lnSpc>
              <a:buNone/>
            </a:pPr>
            <a:r>
              <a:rPr lang="es-ES" sz="800" dirty="0"/>
              <a:t>    </a:t>
            </a:r>
            <a:r>
              <a:rPr lang="es-ES" sz="800" dirty="0" err="1"/>
              <a:t>public</a:t>
            </a:r>
            <a:r>
              <a:rPr lang="es-ES" sz="800" dirty="0"/>
              <a:t> </a:t>
            </a:r>
            <a:r>
              <a:rPr lang="es-ES" sz="800" dirty="0" err="1"/>
              <a:t>string</a:t>
            </a:r>
            <a:r>
              <a:rPr lang="es-ES" sz="800" dirty="0"/>
              <a:t> </a:t>
            </a:r>
            <a:r>
              <a:rPr lang="es-ES" sz="800" dirty="0" err="1"/>
              <a:t>Tokenize</a:t>
            </a:r>
            <a:r>
              <a:rPr lang="es-ES" sz="800" dirty="0"/>
              <a:t>(</a:t>
            </a:r>
            <a:r>
              <a:rPr lang="es-ES" sz="800" dirty="0" err="1"/>
              <a:t>string</a:t>
            </a:r>
            <a:r>
              <a:rPr lang="es-ES" sz="800" dirty="0"/>
              <a:t> </a:t>
            </a:r>
            <a:r>
              <a:rPr lang="es-ES" sz="800" dirty="0" err="1"/>
              <a:t>code</a:t>
            </a:r>
            <a:r>
              <a:rPr lang="es-ES" sz="800" dirty="0"/>
              <a:t>)</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var</a:t>
            </a:r>
            <a:r>
              <a:rPr lang="es-ES" sz="800" dirty="0"/>
              <a:t> </a:t>
            </a:r>
            <a:r>
              <a:rPr lang="es-ES" sz="800" dirty="0" err="1"/>
              <a:t>regexes</a:t>
            </a:r>
            <a:r>
              <a:rPr lang="es-ES" sz="800" dirty="0"/>
              <a:t> = new </a:t>
            </a:r>
            <a:r>
              <a:rPr lang="es-ES" sz="800" dirty="0" err="1"/>
              <a:t>string</a:t>
            </a:r>
            <a:r>
              <a:rPr lang="es-ES" sz="800" dirty="0"/>
              <a:t>[] {</a:t>
            </a:r>
          </a:p>
          <a:p>
            <a:pPr marL="0" indent="0" fontAlgn="base">
              <a:lnSpc>
                <a:spcPct val="100%"/>
              </a:lnSpc>
              <a:buNone/>
            </a:pPr>
            <a:r>
              <a:rPr lang="es-ES" sz="800" dirty="0"/>
              <a:t>            // ...</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var</a:t>
            </a:r>
            <a:r>
              <a:rPr lang="es-ES" sz="800" dirty="0"/>
              <a:t> </a:t>
            </a:r>
            <a:r>
              <a:rPr lang="es-ES" sz="800" dirty="0" err="1"/>
              <a:t>statements</a:t>
            </a:r>
            <a:r>
              <a:rPr lang="es-ES" sz="800" dirty="0"/>
              <a:t> = </a:t>
            </a:r>
            <a:r>
              <a:rPr lang="es-ES" sz="800" dirty="0" err="1"/>
              <a:t>explode</a:t>
            </a:r>
            <a:r>
              <a:rPr lang="es-ES" sz="800" dirty="0"/>
              <a:t>(" ", </a:t>
            </a:r>
            <a:r>
              <a:rPr lang="es-ES" sz="800" dirty="0" err="1"/>
              <a:t>code</a:t>
            </a:r>
            <a:r>
              <a:rPr lang="es-ES" sz="800" dirty="0"/>
              <a:t>);</a:t>
            </a:r>
          </a:p>
          <a:p>
            <a:pPr marL="0" indent="0" fontAlgn="base">
              <a:lnSpc>
                <a:spcPct val="100%"/>
              </a:lnSpc>
              <a:buNone/>
            </a:pPr>
            <a:r>
              <a:rPr lang="es-ES" sz="800" dirty="0"/>
              <a:t>        </a:t>
            </a:r>
            <a:r>
              <a:rPr lang="es-ES" sz="800" dirty="0" err="1"/>
              <a:t>var</a:t>
            </a:r>
            <a:r>
              <a:rPr lang="es-ES" sz="800" dirty="0"/>
              <a:t> tokens = new </a:t>
            </a:r>
            <a:r>
              <a:rPr lang="es-ES" sz="800" dirty="0" err="1"/>
              <a:t>string</a:t>
            </a:r>
            <a:r>
              <a:rPr lang="es-ES" sz="800" dirty="0"/>
              <a:t>[] {};</a:t>
            </a:r>
          </a:p>
          <a:p>
            <a:pPr marL="0" indent="0" fontAlgn="base">
              <a:lnSpc>
                <a:spcPct val="100%"/>
              </a:lnSpc>
              <a:buNone/>
            </a:pPr>
            <a:r>
              <a:rPr lang="es-ES" sz="800" dirty="0"/>
              <a:t>        </a:t>
            </a:r>
            <a:r>
              <a:rPr lang="es-ES" sz="800" dirty="0" err="1"/>
              <a:t>foreach</a:t>
            </a:r>
            <a:r>
              <a:rPr lang="es-ES" sz="800" dirty="0"/>
              <a:t> (</a:t>
            </a:r>
            <a:r>
              <a:rPr lang="es-ES" sz="800" dirty="0" err="1"/>
              <a:t>var</a:t>
            </a:r>
            <a:r>
              <a:rPr lang="es-ES" sz="800" dirty="0"/>
              <a:t> </a:t>
            </a:r>
            <a:r>
              <a:rPr lang="es-ES" sz="800" dirty="0" err="1"/>
              <a:t>regex</a:t>
            </a:r>
            <a:r>
              <a:rPr lang="es-ES" sz="800" dirty="0"/>
              <a:t> in </a:t>
            </a:r>
            <a:r>
              <a:rPr lang="es-ES" sz="800" dirty="0" err="1"/>
              <a:t>regexes</a:t>
            </a:r>
            <a:r>
              <a:rPr lang="es-ES" sz="800" dirty="0"/>
              <a:t>)</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foreach</a:t>
            </a:r>
            <a:r>
              <a:rPr lang="es-ES" sz="800" dirty="0"/>
              <a:t> (</a:t>
            </a:r>
            <a:r>
              <a:rPr lang="es-ES" sz="800" dirty="0" err="1"/>
              <a:t>var</a:t>
            </a:r>
            <a:r>
              <a:rPr lang="es-ES" sz="800" dirty="0"/>
              <a:t> </a:t>
            </a:r>
            <a:r>
              <a:rPr lang="es-ES" sz="800" dirty="0" err="1"/>
              <a:t>statement</a:t>
            </a:r>
            <a:r>
              <a:rPr lang="es-ES" sz="800" dirty="0"/>
              <a:t> in </a:t>
            </a:r>
            <a:r>
              <a:rPr lang="es-ES" sz="800" dirty="0" err="1"/>
              <a:t>statements</a:t>
            </a:r>
            <a:r>
              <a:rPr lang="es-ES" sz="800" dirty="0"/>
              <a:t>)</a:t>
            </a:r>
          </a:p>
          <a:p>
            <a:pPr marL="0" indent="0" fontAlgn="base">
              <a:lnSpc>
                <a:spcPct val="100%"/>
              </a:lnSpc>
              <a:buNone/>
            </a:pPr>
            <a:r>
              <a:rPr lang="es-ES" sz="800" dirty="0"/>
              <a:t>            {</a:t>
            </a:r>
          </a:p>
          <a:p>
            <a:pPr marL="0" indent="0" fontAlgn="base">
              <a:lnSpc>
                <a:spcPct val="100%"/>
              </a:lnSpc>
              <a:buNone/>
            </a:pPr>
            <a:r>
              <a:rPr lang="es-ES" sz="800" dirty="0"/>
              <a:t>                tokens[] = /* ... */;</a:t>
            </a:r>
          </a:p>
          <a:p>
            <a:pPr marL="0" indent="0" fontAlgn="base">
              <a:lnSpc>
                <a:spcPct val="100%"/>
              </a:lnSpc>
              <a:buNone/>
            </a:pPr>
            <a:r>
              <a:rPr lang="es-ES" sz="800" dirty="0"/>
              <a:t>            }</a:t>
            </a:r>
          </a:p>
          <a:p>
            <a:pPr marL="0" indent="0" fontAlgn="base">
              <a:lnSpc>
                <a:spcPct val="100%"/>
              </a:lnSpc>
              <a:buNone/>
            </a:pPr>
            <a:r>
              <a:rPr lang="es-ES" sz="800" dirty="0"/>
              <a:t>        }</a:t>
            </a:r>
          </a:p>
          <a:p>
            <a:pPr marL="0" indent="0" fontAlgn="base">
              <a:lnSpc>
                <a:spcPct val="100%"/>
              </a:lnSpc>
              <a:buNone/>
            </a:pPr>
            <a:r>
              <a:rPr lang="es-ES" sz="800" dirty="0"/>
              <a:t>        </a:t>
            </a:r>
            <a:r>
              <a:rPr lang="es-ES" sz="800" dirty="0" err="1"/>
              <a:t>return</a:t>
            </a:r>
            <a:r>
              <a:rPr lang="es-ES" sz="800" dirty="0"/>
              <a:t> tokens;</a:t>
            </a:r>
          </a:p>
          <a:p>
            <a:pPr marL="0" indent="0" fontAlgn="base">
              <a:lnSpc>
                <a:spcPct val="100%"/>
              </a:lnSpc>
              <a:buNone/>
            </a:pPr>
            <a:r>
              <a:rPr lang="es-ES" sz="800" dirty="0"/>
              <a:t>    }</a:t>
            </a:r>
          </a:p>
          <a:p>
            <a:pPr marL="0" indent="0" fontAlgn="base">
              <a:lnSpc>
                <a:spcPct val="100%"/>
              </a:lnSpc>
              <a:buNone/>
            </a:pPr>
            <a:r>
              <a:rPr lang="es-ES" sz="800" dirty="0"/>
              <a:t>}</a:t>
            </a:r>
          </a:p>
          <a:p>
            <a:pPr>
              <a:lnSpc>
                <a:spcPct val="100%"/>
              </a:lnSpc>
            </a:pPr>
            <a:endParaRPr lang="es-ES" sz="800" dirty="0"/>
          </a:p>
        </p:txBody>
      </p:sp>
    </p:spTree>
    <p:extLst>
      <p:ext uri="{BB962C8B-B14F-4D97-AF65-F5344CB8AC3E}">
        <p14:creationId xmlns:p14="http://schemas.microsoft.com/office/powerpoint/2010/main" val="3634194574"/>
      </p:ext>
    </p:extLst>
  </p:cSld>
  <p:clrMapOvr>
    <a:masterClrMapping/>
  </p:clrMapOvr>
</p:sld>
</file>

<file path=ppt/slides/slide2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6BC0F0C-DAEF-500E-BDBF-8A6DA770AD49}"/>
              </a:ext>
            </a:extLst>
          </p:cNvPr>
          <p:cNvSpPr>
            <a:spLocks noGrp="1"/>
          </p:cNvSpPr>
          <p:nvPr>
            <p:ph type="title"/>
          </p:nvPr>
        </p:nvSpPr>
        <p:spPr>
          <a:xfrm>
            <a:off x="702129" y="914760"/>
            <a:ext cx="2806615" cy="3543764"/>
          </a:xfrm>
        </p:spPr>
        <p:txBody>
          <a:bodyPr>
            <a:normAutofit/>
          </a:bodyPr>
          <a:lstStyle/>
          <a:p>
            <a:pPr fontAlgn="base"/>
            <a:r>
              <a:rPr lang="en-US" sz="3600"/>
              <a:t>Never write in global functions</a:t>
            </a:r>
            <a:br>
              <a:rPr lang="en-US" sz="3600"/>
            </a:br>
            <a:br>
              <a:rPr lang="en-US" sz="3600"/>
            </a:br>
            <a:endParaRPr lang="es-ES" sz="3600"/>
          </a:p>
        </p:txBody>
      </p:sp>
      <p:sp>
        <p:nvSpPr>
          <p:cNvPr id="3" name="Marcador de contenido 2">
            <a:extLst>
              <a:ext uri="{FF2B5EF4-FFF2-40B4-BE49-F238E27FC236}">
                <a16:creationId xmlns:a16="http://schemas.microsoft.com/office/drawing/2014/main" id="{994E8F8C-71E9-85F9-CEB6-CB75DF949FD9}"/>
              </a:ext>
            </a:extLst>
          </p:cNvPr>
          <p:cNvSpPr>
            <a:spLocks noGrp="1"/>
          </p:cNvSpPr>
          <p:nvPr>
            <p:ph idx="1"/>
          </p:nvPr>
        </p:nvSpPr>
        <p:spPr>
          <a:xfrm>
            <a:off x="3902149" y="978558"/>
            <a:ext cx="7591859" cy="5091495"/>
          </a:xfrm>
        </p:spPr>
        <p:txBody>
          <a:bodyPr>
            <a:normAutofit/>
          </a:bodyPr>
          <a:lstStyle/>
          <a:p>
            <a:pPr marL="0" indent="0" fontAlgn="base">
              <a:buNone/>
            </a:pPr>
            <a:r>
              <a:rPr lang="en-US" b="1" dirty="0"/>
              <a:t>Bad way:</a:t>
            </a:r>
            <a:endParaRPr lang="en-US" dirty="0"/>
          </a:p>
          <a:p>
            <a:pPr marL="0" indent="0" fontAlgn="base">
              <a:buNone/>
            </a:pPr>
            <a:r>
              <a:rPr lang="en-US" dirty="0"/>
              <a:t>public Dictionary&lt;string, string&gt; Config()</a:t>
            </a:r>
          </a:p>
          <a:p>
            <a:pPr marL="0" indent="0" fontAlgn="base">
              <a:buNone/>
            </a:pPr>
            <a:r>
              <a:rPr lang="en-US" dirty="0"/>
              <a:t>{</a:t>
            </a:r>
          </a:p>
          <a:p>
            <a:pPr marL="0" indent="0" fontAlgn="base">
              <a:buNone/>
            </a:pPr>
            <a:r>
              <a:rPr lang="en-US" dirty="0"/>
              <a:t>    return new Dictionary&lt;</a:t>
            </a:r>
            <a:r>
              <a:rPr lang="en-US" dirty="0" err="1"/>
              <a:t>string,string</a:t>
            </a:r>
            <a:r>
              <a:rPr lang="en-US" dirty="0"/>
              <a:t>&gt;(){</a:t>
            </a:r>
          </a:p>
          <a:p>
            <a:pPr marL="0" indent="0" fontAlgn="base">
              <a:buNone/>
            </a:pPr>
            <a:r>
              <a:rPr lang="en-US" dirty="0"/>
              <a:t>        ["product"] = "shield"</a:t>
            </a:r>
          </a:p>
          <a:p>
            <a:pPr marL="0" indent="0" fontAlgn="base">
              <a:buNone/>
            </a:pPr>
            <a:r>
              <a:rPr lang="en-US" dirty="0"/>
              <a:t>    };</a:t>
            </a:r>
          </a:p>
          <a:p>
            <a:pPr marL="0" indent="0" fontAlgn="base">
              <a:buNone/>
            </a:pPr>
            <a:r>
              <a:rPr lang="en-US" dirty="0"/>
              <a:t>}</a:t>
            </a:r>
          </a:p>
          <a:p>
            <a:endParaRPr lang="es-ES" dirty="0"/>
          </a:p>
        </p:txBody>
      </p:sp>
    </p:spTree>
    <p:extLst>
      <p:ext uri="{BB962C8B-B14F-4D97-AF65-F5344CB8AC3E}">
        <p14:creationId xmlns:p14="http://schemas.microsoft.com/office/powerpoint/2010/main" val="1549292139"/>
      </p:ext>
    </p:extLst>
  </p:cSld>
  <p:clrMapOvr>
    <a:masterClrMapping/>
  </p:clrMapOvr>
</p:sld>
</file>

<file path=ppt/slides/slide2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B6E95399-14DB-1BD7-349C-58681D4C159D}"/>
              </a:ext>
            </a:extLst>
          </p:cNvPr>
          <p:cNvSpPr>
            <a:spLocks noGrp="1"/>
          </p:cNvSpPr>
          <p:nvPr>
            <p:ph type="title"/>
          </p:nvPr>
        </p:nvSpPr>
        <p:spPr>
          <a:xfrm>
            <a:off x="702129" y="914760"/>
            <a:ext cx="2806615" cy="3543764"/>
          </a:xfrm>
        </p:spPr>
        <p:txBody>
          <a:bodyPr>
            <a:normAutofit/>
          </a:bodyPr>
          <a:lstStyle/>
          <a:p>
            <a:endParaRPr lang="es-ES" sz="3600"/>
          </a:p>
        </p:txBody>
      </p:sp>
      <p:sp>
        <p:nvSpPr>
          <p:cNvPr id="3" name="Marcador de contenido 2">
            <a:extLst>
              <a:ext uri="{FF2B5EF4-FFF2-40B4-BE49-F238E27FC236}">
                <a16:creationId xmlns:a16="http://schemas.microsoft.com/office/drawing/2014/main" id="{5B6FA777-FA20-3D17-CAAA-BB50D7B46BD8}"/>
              </a:ext>
            </a:extLst>
          </p:cNvPr>
          <p:cNvSpPr>
            <a:spLocks noGrp="1"/>
          </p:cNvSpPr>
          <p:nvPr>
            <p:ph idx="1"/>
          </p:nvPr>
        </p:nvSpPr>
        <p:spPr>
          <a:xfrm>
            <a:off x="3902149" y="978558"/>
            <a:ext cx="7591859" cy="5091495"/>
          </a:xfrm>
        </p:spPr>
        <p:txBody>
          <a:bodyPr>
            <a:normAutofit/>
          </a:bodyPr>
          <a:lstStyle/>
          <a:p>
            <a:pPr marL="0" indent="0" fontAlgn="base">
              <a:lnSpc>
                <a:spcPct val="100%"/>
              </a:lnSpc>
              <a:buNone/>
            </a:pPr>
            <a:r>
              <a:rPr lang="en-US" sz="1700" b="1" dirty="0"/>
              <a:t>Good way:</a:t>
            </a:r>
            <a:endParaRPr lang="en-US" sz="1700" dirty="0"/>
          </a:p>
          <a:p>
            <a:pPr marL="0" indent="0" fontAlgn="base">
              <a:lnSpc>
                <a:spcPct val="100%"/>
              </a:lnSpc>
              <a:buNone/>
            </a:pPr>
            <a:r>
              <a:rPr lang="en-US" sz="1700" dirty="0"/>
              <a:t>class Configuration</a:t>
            </a:r>
          </a:p>
          <a:p>
            <a:pPr marL="0" indent="0" fontAlgn="base">
              <a:lnSpc>
                <a:spcPct val="100%"/>
              </a:lnSpc>
              <a:buNone/>
            </a:pPr>
            <a:r>
              <a:rPr lang="en-US" sz="1700" dirty="0"/>
              <a:t>{</a:t>
            </a:r>
          </a:p>
          <a:p>
            <a:pPr marL="0" indent="0" fontAlgn="base">
              <a:lnSpc>
                <a:spcPct val="100%"/>
              </a:lnSpc>
              <a:buNone/>
            </a:pPr>
            <a:r>
              <a:rPr lang="en-US" sz="1700" dirty="0"/>
              <a:t>    private Dictionary&lt;string, string&gt; _configuration;</a:t>
            </a:r>
          </a:p>
          <a:p>
            <a:pPr marL="0" indent="0" fontAlgn="base">
              <a:lnSpc>
                <a:spcPct val="100%"/>
              </a:lnSpc>
              <a:buNone/>
            </a:pPr>
            <a:r>
              <a:rPr lang="en-US" sz="1700" dirty="0"/>
              <a:t>    public Configuration(Dictionary&lt;string, string&gt; configuration)</a:t>
            </a:r>
          </a:p>
          <a:p>
            <a:pPr marL="0" indent="0" fontAlgn="base">
              <a:lnSpc>
                <a:spcPct val="100%"/>
              </a:lnSpc>
              <a:buNone/>
            </a:pPr>
            <a:r>
              <a:rPr lang="en-US" sz="1700" dirty="0"/>
              <a:t>    {</a:t>
            </a:r>
          </a:p>
          <a:p>
            <a:pPr marL="0" indent="0" fontAlgn="base">
              <a:lnSpc>
                <a:spcPct val="100%"/>
              </a:lnSpc>
              <a:buNone/>
            </a:pPr>
            <a:r>
              <a:rPr lang="en-US" sz="1700" dirty="0"/>
              <a:t>        _configuration = configuration;</a:t>
            </a:r>
          </a:p>
          <a:p>
            <a:pPr marL="0" indent="0" fontAlgn="base">
              <a:lnSpc>
                <a:spcPct val="100%"/>
              </a:lnSpc>
              <a:buNone/>
            </a:pPr>
            <a:r>
              <a:rPr lang="en-US" sz="1700" dirty="0"/>
              <a:t>    }</a:t>
            </a:r>
          </a:p>
          <a:p>
            <a:pPr marL="0" indent="0" fontAlgn="base">
              <a:lnSpc>
                <a:spcPct val="100%"/>
              </a:lnSpc>
              <a:buNone/>
            </a:pPr>
            <a:r>
              <a:rPr lang="en-US" sz="1700" dirty="0"/>
              <a:t>    public string[] Get(string key)</a:t>
            </a:r>
          </a:p>
          <a:p>
            <a:pPr marL="0" indent="0" fontAlgn="base">
              <a:lnSpc>
                <a:spcPct val="100%"/>
              </a:lnSpc>
              <a:buNone/>
            </a:pPr>
            <a:r>
              <a:rPr lang="en-US" sz="1700" dirty="0"/>
              <a:t>    {</a:t>
            </a:r>
          </a:p>
          <a:p>
            <a:pPr marL="0" indent="0" fontAlgn="base">
              <a:lnSpc>
                <a:spcPct val="100%"/>
              </a:lnSpc>
              <a:buNone/>
            </a:pPr>
            <a:r>
              <a:rPr lang="en-US" sz="1700" dirty="0"/>
              <a:t>        return _</a:t>
            </a:r>
            <a:r>
              <a:rPr lang="en-US" sz="1700" dirty="0" err="1"/>
              <a:t>configuration.ContainsKey</a:t>
            </a:r>
            <a:r>
              <a:rPr lang="en-US" sz="1700" dirty="0"/>
              <a:t>(key) ? _configuration[key] : null;</a:t>
            </a:r>
          </a:p>
          <a:p>
            <a:pPr marL="0" indent="0" fontAlgn="base">
              <a:lnSpc>
                <a:spcPct val="100%"/>
              </a:lnSpc>
              <a:buNone/>
            </a:pPr>
            <a:r>
              <a:rPr lang="en-US" sz="1700" dirty="0"/>
              <a:t>    }</a:t>
            </a:r>
          </a:p>
          <a:p>
            <a:pPr marL="0" indent="0" fontAlgn="base">
              <a:lnSpc>
                <a:spcPct val="100%"/>
              </a:lnSpc>
              <a:buNone/>
            </a:pPr>
            <a:r>
              <a:rPr lang="en-US" sz="1700" dirty="0"/>
              <a:t>}</a:t>
            </a:r>
          </a:p>
          <a:p>
            <a:pPr>
              <a:lnSpc>
                <a:spcPct val="100%"/>
              </a:lnSpc>
            </a:pPr>
            <a:endParaRPr lang="es-ES" sz="1700" dirty="0"/>
          </a:p>
        </p:txBody>
      </p:sp>
    </p:spTree>
    <p:extLst>
      <p:ext uri="{BB962C8B-B14F-4D97-AF65-F5344CB8AC3E}">
        <p14:creationId xmlns:p14="http://schemas.microsoft.com/office/powerpoint/2010/main" val="4168091241"/>
      </p:ext>
    </p:extLst>
  </p:cSld>
  <p:clrMapOvr>
    <a:masterClrMapping/>
  </p:clrMapOvr>
</p:sld>
</file>

<file path=ppt/slides/slide2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19BE35C-7800-913C-794B-7647EFB08AB2}"/>
              </a:ext>
            </a:extLst>
          </p:cNvPr>
          <p:cNvSpPr>
            <a:spLocks noGrp="1"/>
          </p:cNvSpPr>
          <p:nvPr>
            <p:ph type="title"/>
          </p:nvPr>
        </p:nvSpPr>
        <p:spPr>
          <a:xfrm>
            <a:off x="702129" y="914760"/>
            <a:ext cx="2806615" cy="3543764"/>
          </a:xfrm>
        </p:spPr>
        <p:txBody>
          <a:bodyPr>
            <a:normAutofit/>
          </a:bodyPr>
          <a:lstStyle/>
          <a:p>
            <a:r>
              <a:rPr lang="en-US" sz="3300" b="1"/>
              <a:t>Avoid magic numbers and strings</a:t>
            </a:r>
            <a:br>
              <a:rPr lang="en-US" sz="3300" b="1"/>
            </a:br>
            <a:br>
              <a:rPr lang="en-US" sz="3300"/>
            </a:br>
            <a:endParaRPr lang="es-ES" sz="3300"/>
          </a:p>
        </p:txBody>
      </p:sp>
      <p:sp>
        <p:nvSpPr>
          <p:cNvPr id="4" name="Rectangle 2">
            <a:extLst>
              <a:ext uri="{FF2B5EF4-FFF2-40B4-BE49-F238E27FC236}">
                <a16:creationId xmlns:a16="http://schemas.microsoft.com/office/drawing/2014/main" id="{1F4653F1-5E74-E69E-3CF7-DF862DD41ED4}"/>
              </a:ext>
            </a:extLst>
          </p:cNvPr>
          <p:cNvSpPr>
            <a:spLocks noGrp="1" noChangeArrowheads="1"/>
          </p:cNvSpPr>
          <p:nvPr>
            <p:ph idx="1"/>
          </p:nvPr>
        </p:nvSpPr>
        <p:spPr bwMode="auto">
          <a:xfrm>
            <a:off x="3902149" y="978558"/>
            <a:ext cx="7591859" cy="5091495"/>
          </a:xfrm>
          <a:prstGeom prst="rect">
            <a:avLst/>
          </a:prstGeom>
          <a:extLst>
            <a:ext uri="{91240B29-F687-4F45-9708-019B960494DF}">
              <a14:hiddenLine xmlns:a14="http://schemas.microsoft.com/office/drawing/2010/main" w="9525">
                <a:solidFill>
                  <a:schemeClr val="tx1"/>
                </a:solidFill>
                <a:miter lim="8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
              </a:lnSpc>
              <a:spcAft>
                <a:spcPts val="600"/>
              </a:spcAft>
              <a:buNone/>
            </a:pPr>
            <a:r>
              <a:rPr kumimoji="0" lang="es-ES" altLang="es-ES" sz="800" b="1" i="0" u="none" strike="noStrike" cap="none" normalizeH="0" baseline="0%" dirty="0" err="1">
                <a:ln>
                  <a:noFill/>
                </a:ln>
                <a:effectLst/>
                <a:latin typeface="OpenSans"/>
              </a:rPr>
              <a:t>Bad</a:t>
            </a:r>
            <a:r>
              <a:rPr kumimoji="0" lang="es-ES" altLang="es-ES" sz="800" b="1" i="0" u="none" strike="noStrike" cap="none" normalizeH="0" baseline="0%" dirty="0">
                <a:ln>
                  <a:noFill/>
                </a:ln>
                <a:effectLst/>
                <a:latin typeface="OpenSans"/>
              </a:rPr>
              <a:t> </a:t>
            </a:r>
            <a:r>
              <a:rPr kumimoji="0" lang="es-ES" altLang="es-ES" sz="800" b="1" i="0" u="none" strike="noStrike" cap="none" normalizeH="0" baseline="0%" dirty="0" err="1">
                <a:ln>
                  <a:noFill/>
                </a:ln>
                <a:effectLst/>
                <a:latin typeface="OpenSans"/>
              </a:rPr>
              <a:t>Example</a:t>
            </a:r>
            <a:r>
              <a:rPr kumimoji="0" lang="es-ES" altLang="es-ES" sz="800" b="1" i="0" u="none" strike="noStrike" cap="none" normalizeH="0" baseline="0%" dirty="0">
                <a:ln>
                  <a:noFill/>
                </a:ln>
                <a:effectLst/>
                <a:latin typeface="OpenSans"/>
              </a:rPr>
              <a:t>: </a:t>
            </a:r>
          </a:p>
          <a:p>
            <a:pPr marL="0" lvl="0" indent="0">
              <a:lnSpc>
                <a:spcPct val="100%"/>
              </a:lnSpc>
              <a:spcAft>
                <a:spcPts val="600"/>
              </a:spcAft>
              <a:buNone/>
            </a:pPr>
            <a:r>
              <a:rPr lang="en-US" altLang="es-ES" sz="800" b="1" dirty="0">
                <a:latin typeface="OpenSans"/>
              </a:rPr>
              <a:t>if (</a:t>
            </a:r>
            <a:r>
              <a:rPr lang="en-US" altLang="es-ES" sz="800" b="1" dirty="0" err="1">
                <a:latin typeface="OpenSans"/>
              </a:rPr>
              <a:t>order.Quantity</a:t>
            </a:r>
            <a:r>
              <a:rPr lang="en-US" altLang="es-ES" sz="800" b="1" dirty="0">
                <a:latin typeface="OpenSans"/>
              </a:rPr>
              <a:t> &gt; 10) </a:t>
            </a:r>
          </a:p>
          <a:p>
            <a:pPr marL="0" lvl="0" indent="0">
              <a:lnSpc>
                <a:spcPct val="100%"/>
              </a:lnSpc>
              <a:spcAft>
                <a:spcPts val="600"/>
              </a:spcAft>
              <a:buNone/>
            </a:pPr>
            <a:endParaRPr lang="en-US" altLang="es-ES" sz="800" b="1" dirty="0">
              <a:latin typeface="OpenSans"/>
            </a:endParaRPr>
          </a:p>
          <a:p>
            <a:pPr marL="0" lvl="0" indent="0">
              <a:lnSpc>
                <a:spcPct val="100%"/>
              </a:lnSpc>
              <a:spcAft>
                <a:spcPts val="600"/>
              </a:spcAft>
              <a:buNone/>
            </a:pPr>
            <a:r>
              <a:rPr lang="en-US" altLang="es-ES" sz="800" b="1" dirty="0">
                <a:latin typeface="OpenSans"/>
              </a:rPr>
              <a:t>{ </a:t>
            </a:r>
          </a:p>
          <a:p>
            <a:pPr marL="0" lvl="0" indent="0">
              <a:lnSpc>
                <a:spcPct val="100%"/>
              </a:lnSpc>
              <a:spcAft>
                <a:spcPts val="600"/>
              </a:spcAft>
              <a:buNone/>
            </a:pPr>
            <a:endParaRPr lang="en-US" altLang="es-ES" sz="800" b="1" dirty="0">
              <a:latin typeface="OpenSans"/>
            </a:endParaRPr>
          </a:p>
          <a:p>
            <a:pPr marL="0" lvl="0" indent="0">
              <a:lnSpc>
                <a:spcPct val="100%"/>
              </a:lnSpc>
              <a:spcAft>
                <a:spcPts val="600"/>
              </a:spcAft>
              <a:buNone/>
            </a:pPr>
            <a:r>
              <a:rPr lang="en-US" altLang="es-ES" sz="800" b="1" dirty="0">
                <a:latin typeface="OpenSans"/>
              </a:rPr>
              <a:t>    </a:t>
            </a:r>
            <a:r>
              <a:rPr lang="en-US" altLang="es-ES" sz="800" b="1" dirty="0" err="1">
                <a:latin typeface="OpenSans"/>
              </a:rPr>
              <a:t>totalPrice</a:t>
            </a:r>
            <a:r>
              <a:rPr lang="en-US" altLang="es-ES" sz="800" b="1" dirty="0">
                <a:latin typeface="OpenSans"/>
              </a:rPr>
              <a:t> *= 0.9; // 10% discount </a:t>
            </a:r>
          </a:p>
          <a:p>
            <a:pPr marL="0" lvl="0" indent="0">
              <a:lnSpc>
                <a:spcPct val="100%"/>
              </a:lnSpc>
              <a:spcAft>
                <a:spcPts val="600"/>
              </a:spcAft>
              <a:buNone/>
            </a:pPr>
            <a:endParaRPr lang="en-US" altLang="es-ES" sz="800" b="1" dirty="0">
              <a:latin typeface="OpenSans"/>
            </a:endParaRPr>
          </a:p>
          <a:p>
            <a:pPr marL="0" lvl="0" indent="0">
              <a:lnSpc>
                <a:spcPct val="100%"/>
              </a:lnSpc>
              <a:spcAft>
                <a:spcPts val="600"/>
              </a:spcAft>
              <a:buNone/>
            </a:pPr>
            <a:r>
              <a:rPr lang="en-US" altLang="es-ES" sz="800" b="1" dirty="0">
                <a:latin typeface="OpenSans"/>
              </a:rPr>
              <a:t>}</a:t>
            </a:r>
            <a:endParaRPr kumimoji="0" lang="es-ES" altLang="es-ES" sz="800" b="0" i="0" u="none" strike="noStrike" cap="none" normalizeH="0" baseline="0%" dirty="0">
              <a:ln>
                <a:noFill/>
              </a:ln>
              <a:effectLst/>
            </a:endParaRPr>
          </a:p>
          <a:p>
            <a:pPr marL="0" marR="0" lvl="0" indent="0" defTabSz="914400" rtl="0" eaLnBrk="0" fontAlgn="base" latinLnBrk="0" hangingPunct="0">
              <a:lnSpc>
                <a:spcPct val="100%"/>
              </a:lnSpc>
              <a:spcBef>
                <a:spcPct val="0%"/>
              </a:spcBef>
              <a:spcAft>
                <a:spcPts val="600"/>
              </a:spcAft>
              <a:buClrTx/>
              <a:buSzTx/>
              <a:buFontTx/>
              <a:buNone/>
              <a:tabLst/>
            </a:pP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if</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order.Quantity</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&gt; 10) {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totalPrice</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 0.9; // 10%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discount</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endParaRPr kumimoji="0" lang="es-ES" altLang="es-ES" sz="800" b="0" i="0" u="none" strike="noStrike" cap="none" normalizeH="0" baseline="0%" dirty="0">
              <a:ln>
                <a:noFill/>
              </a:ln>
              <a:effectLst/>
            </a:endParaRPr>
          </a:p>
          <a:p>
            <a:pPr marL="0" lvl="0" indent="0">
              <a:lnSpc>
                <a:spcPct val="100%"/>
              </a:lnSpc>
              <a:spcAft>
                <a:spcPts val="600"/>
              </a:spcAft>
              <a:buNone/>
            </a:pPr>
            <a:r>
              <a:rPr kumimoji="0" lang="es-ES" altLang="es-ES" sz="800" b="1" i="0" u="none" strike="noStrike" cap="none" normalizeH="0" baseline="0%" dirty="0">
                <a:ln>
                  <a:noFill/>
                </a:ln>
                <a:effectLst/>
                <a:latin typeface="OpenSans"/>
              </a:rPr>
              <a:t>Good </a:t>
            </a:r>
            <a:r>
              <a:rPr kumimoji="0" lang="es-ES" altLang="es-ES" sz="800" b="1" i="0" u="none" strike="noStrike" cap="none" normalizeH="0" baseline="0%" dirty="0" err="1">
                <a:ln>
                  <a:noFill/>
                </a:ln>
                <a:effectLst/>
                <a:latin typeface="OpenSans"/>
              </a:rPr>
              <a:t>Example</a:t>
            </a:r>
            <a:r>
              <a:rPr kumimoji="0" lang="es-ES" altLang="es-ES" sz="800" b="1" i="0" u="none" strike="noStrike" cap="none" normalizeH="0" baseline="0%" dirty="0">
                <a:ln>
                  <a:noFill/>
                </a:ln>
                <a:effectLst/>
                <a:latin typeface="OpenSans"/>
              </a:rPr>
              <a:t>:</a:t>
            </a:r>
          </a:p>
          <a:p>
            <a:pPr marL="0" lvl="0" indent="0">
              <a:lnSpc>
                <a:spcPct val="100%"/>
              </a:lnSpc>
              <a:spcAft>
                <a:spcPts val="600"/>
              </a:spcAft>
              <a:buNone/>
            </a:pPr>
            <a:r>
              <a:rPr lang="es-ES" altLang="es-ES" sz="800" b="1" dirty="0" err="1">
                <a:latin typeface="OpenSans"/>
              </a:rPr>
              <a:t>const</a:t>
            </a:r>
            <a:r>
              <a:rPr lang="es-ES" altLang="es-ES" sz="800" b="1" dirty="0">
                <a:latin typeface="OpenSans"/>
              </a:rPr>
              <a:t> </a:t>
            </a:r>
            <a:r>
              <a:rPr lang="es-ES" altLang="es-ES" sz="800" b="1" dirty="0" err="1">
                <a:latin typeface="OpenSans"/>
              </a:rPr>
              <a:t>int</a:t>
            </a:r>
            <a:r>
              <a:rPr lang="es-ES" altLang="es-ES" sz="800" b="1" dirty="0">
                <a:latin typeface="OpenSans"/>
              </a:rPr>
              <a:t> </a:t>
            </a:r>
            <a:r>
              <a:rPr lang="es-ES" altLang="es-ES" sz="800" b="1" dirty="0" err="1">
                <a:latin typeface="OpenSans"/>
              </a:rPr>
              <a:t>DiscountThreshold</a:t>
            </a:r>
            <a:r>
              <a:rPr lang="es-ES" altLang="es-ES" sz="800" b="1" dirty="0">
                <a:latin typeface="OpenSans"/>
              </a:rPr>
              <a:t> = 10; </a:t>
            </a:r>
          </a:p>
          <a:p>
            <a:pPr marL="0" lvl="0" indent="0">
              <a:lnSpc>
                <a:spcPct val="100%"/>
              </a:lnSpc>
              <a:spcAft>
                <a:spcPts val="600"/>
              </a:spcAft>
              <a:buNone/>
            </a:pPr>
            <a:endParaRPr lang="es-ES" altLang="es-ES" sz="800" b="1" dirty="0">
              <a:latin typeface="OpenSans"/>
            </a:endParaRPr>
          </a:p>
          <a:p>
            <a:pPr marL="0" lvl="0" indent="0">
              <a:lnSpc>
                <a:spcPct val="100%"/>
              </a:lnSpc>
              <a:spcAft>
                <a:spcPts val="600"/>
              </a:spcAft>
              <a:buNone/>
            </a:pPr>
            <a:r>
              <a:rPr lang="es-ES" altLang="es-ES" sz="800" b="1" dirty="0" err="1">
                <a:latin typeface="OpenSans"/>
              </a:rPr>
              <a:t>const</a:t>
            </a:r>
            <a:r>
              <a:rPr lang="es-ES" altLang="es-ES" sz="800" b="1" dirty="0">
                <a:latin typeface="OpenSans"/>
              </a:rPr>
              <a:t> decimal </a:t>
            </a:r>
            <a:r>
              <a:rPr lang="es-ES" altLang="es-ES" sz="800" b="1" dirty="0" err="1">
                <a:latin typeface="OpenSans"/>
              </a:rPr>
              <a:t>DiscountRate</a:t>
            </a:r>
            <a:r>
              <a:rPr lang="es-ES" altLang="es-ES" sz="800" b="1" dirty="0">
                <a:latin typeface="OpenSans"/>
              </a:rPr>
              <a:t> = 0.9m; </a:t>
            </a:r>
          </a:p>
          <a:p>
            <a:pPr marL="0" lvl="0" indent="0">
              <a:lnSpc>
                <a:spcPct val="100%"/>
              </a:lnSpc>
              <a:spcAft>
                <a:spcPts val="600"/>
              </a:spcAft>
              <a:buNone/>
            </a:pPr>
            <a:endParaRPr lang="es-ES" altLang="es-ES" sz="800" b="1" dirty="0">
              <a:latin typeface="OpenSans"/>
            </a:endParaRPr>
          </a:p>
          <a:p>
            <a:pPr marL="0" lvl="0" indent="0">
              <a:lnSpc>
                <a:spcPct val="100%"/>
              </a:lnSpc>
              <a:spcAft>
                <a:spcPts val="600"/>
              </a:spcAft>
              <a:buNone/>
            </a:pPr>
            <a:r>
              <a:rPr lang="es-ES" altLang="es-ES" sz="800" b="1" dirty="0" err="1">
                <a:latin typeface="OpenSans"/>
              </a:rPr>
              <a:t>if</a:t>
            </a:r>
            <a:r>
              <a:rPr lang="es-ES" altLang="es-ES" sz="800" b="1" dirty="0">
                <a:latin typeface="OpenSans"/>
              </a:rPr>
              <a:t> (</a:t>
            </a:r>
            <a:r>
              <a:rPr lang="es-ES" altLang="es-ES" sz="800" b="1" dirty="0" err="1">
                <a:latin typeface="OpenSans"/>
              </a:rPr>
              <a:t>order.Quantity</a:t>
            </a:r>
            <a:r>
              <a:rPr lang="es-ES" altLang="es-ES" sz="800" b="1" dirty="0">
                <a:latin typeface="OpenSans"/>
              </a:rPr>
              <a:t> &gt; </a:t>
            </a:r>
            <a:r>
              <a:rPr lang="es-ES" altLang="es-ES" sz="800" b="1" dirty="0" err="1">
                <a:latin typeface="OpenSans"/>
              </a:rPr>
              <a:t>DiscountThreshold</a:t>
            </a:r>
            <a:r>
              <a:rPr lang="es-ES" altLang="es-ES" sz="800" b="1" dirty="0">
                <a:latin typeface="OpenSans"/>
              </a:rPr>
              <a:t>) </a:t>
            </a:r>
          </a:p>
          <a:p>
            <a:pPr marL="0" lvl="0" indent="0">
              <a:lnSpc>
                <a:spcPct val="100%"/>
              </a:lnSpc>
              <a:spcAft>
                <a:spcPts val="600"/>
              </a:spcAft>
              <a:buNone/>
            </a:pPr>
            <a:endParaRPr lang="es-ES" altLang="es-ES" sz="800" b="1" dirty="0">
              <a:latin typeface="OpenSans"/>
            </a:endParaRPr>
          </a:p>
          <a:p>
            <a:pPr marL="0" lvl="0" indent="0">
              <a:lnSpc>
                <a:spcPct val="100%"/>
              </a:lnSpc>
              <a:spcAft>
                <a:spcPts val="600"/>
              </a:spcAft>
              <a:buNone/>
            </a:pPr>
            <a:r>
              <a:rPr lang="es-ES" altLang="es-ES" sz="800" b="1" dirty="0">
                <a:latin typeface="OpenSans"/>
              </a:rPr>
              <a:t>{ </a:t>
            </a:r>
          </a:p>
          <a:p>
            <a:pPr marL="0" lvl="0" indent="0">
              <a:lnSpc>
                <a:spcPct val="100%"/>
              </a:lnSpc>
              <a:spcAft>
                <a:spcPts val="600"/>
              </a:spcAft>
              <a:buNone/>
            </a:pPr>
            <a:endParaRPr lang="es-ES" altLang="es-ES" sz="800" b="1" dirty="0">
              <a:latin typeface="OpenSans"/>
            </a:endParaRPr>
          </a:p>
          <a:p>
            <a:pPr marL="0" lvl="0" indent="0">
              <a:lnSpc>
                <a:spcPct val="100%"/>
              </a:lnSpc>
              <a:spcAft>
                <a:spcPts val="600"/>
              </a:spcAft>
              <a:buNone/>
            </a:pPr>
            <a:r>
              <a:rPr lang="es-ES" altLang="es-ES" sz="800" b="1" dirty="0">
                <a:latin typeface="OpenSans"/>
              </a:rPr>
              <a:t>    </a:t>
            </a:r>
            <a:r>
              <a:rPr lang="es-ES" altLang="es-ES" sz="800" b="1" dirty="0" err="1">
                <a:latin typeface="OpenSans"/>
              </a:rPr>
              <a:t>totalPrice</a:t>
            </a:r>
            <a:r>
              <a:rPr lang="es-ES" altLang="es-ES" sz="800" b="1" dirty="0">
                <a:latin typeface="OpenSans"/>
              </a:rPr>
              <a:t> *= </a:t>
            </a:r>
            <a:r>
              <a:rPr lang="es-ES" altLang="es-ES" sz="800" b="1" dirty="0" err="1">
                <a:latin typeface="OpenSans"/>
              </a:rPr>
              <a:t>DiscountRate</a:t>
            </a:r>
            <a:r>
              <a:rPr lang="es-ES" altLang="es-ES" sz="800" b="1" dirty="0">
                <a:latin typeface="OpenSans"/>
              </a:rPr>
              <a:t>; </a:t>
            </a:r>
          </a:p>
          <a:p>
            <a:pPr marL="0" lvl="0" indent="0">
              <a:lnSpc>
                <a:spcPct val="100%"/>
              </a:lnSpc>
              <a:spcAft>
                <a:spcPts val="600"/>
              </a:spcAft>
              <a:buNone/>
            </a:pPr>
            <a:endParaRPr lang="es-ES" altLang="es-ES" sz="800" b="1" dirty="0">
              <a:latin typeface="OpenSans"/>
            </a:endParaRPr>
          </a:p>
          <a:p>
            <a:pPr marL="0" lvl="0" indent="0">
              <a:lnSpc>
                <a:spcPct val="100%"/>
              </a:lnSpc>
              <a:spcAft>
                <a:spcPts val="600"/>
              </a:spcAft>
              <a:buNone/>
            </a:pPr>
            <a:r>
              <a:rPr lang="es-ES" altLang="es-ES" sz="800" b="1" dirty="0">
                <a:latin typeface="OpenSans"/>
              </a:rPr>
              <a:t>}</a:t>
            </a:r>
            <a:endParaRPr kumimoji="0" lang="es-ES" altLang="es-ES" sz="800" b="0" i="0" u="none" strike="noStrike" cap="none" normalizeH="0" baseline="0%" dirty="0">
              <a:ln>
                <a:noFill/>
              </a:ln>
              <a:effectLst/>
            </a:endParaRPr>
          </a:p>
          <a:p>
            <a:pPr marL="0" marR="0" lvl="0" indent="0" defTabSz="914400" rtl="0" eaLnBrk="0" fontAlgn="base" latinLnBrk="0" hangingPunct="0">
              <a:lnSpc>
                <a:spcPct val="100%"/>
              </a:lnSpc>
              <a:spcBef>
                <a:spcPct val="0%"/>
              </a:spcBef>
              <a:spcAft>
                <a:spcPts val="600"/>
              </a:spcAft>
              <a:buClrTx/>
              <a:buSzTx/>
              <a:buFontTx/>
              <a:buNone/>
              <a:tabLst/>
            </a:pP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const</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int</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DiscountThreshold</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 10;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const</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decimal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DiscountRate</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 0.9m;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if</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order.Quantity</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&gt;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DiscountThreshold</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totalPrice</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 </a:t>
            </a:r>
            <a:r>
              <a:rPr kumimoji="0" lang="es-ES" altLang="es-ES" sz="800" b="0" i="0" u="none" strike="noStrike" cap="none" normalizeH="0" baseline="0%" dirty="0" err="1">
                <a:ln>
                  <a:noFill/>
                </a:ln>
                <a:effectLst/>
                <a:latin typeface="Consolas" panose="020B0609020204030204" pitchFamily="49" charset="0"/>
                <a:cs typeface="Courier New" panose="02070309020205020404" pitchFamily="49" charset="0"/>
              </a:rPr>
              <a:t>DiscountRate</a:t>
            </a:r>
            <a:r>
              <a:rPr kumimoji="0" lang="es-ES" altLang="es-ES" sz="800" b="0" i="0" u="none" strike="noStrike" cap="none" normalizeH="0" baseline="0%" dirty="0">
                <a:ln>
                  <a:noFill/>
                </a:ln>
                <a:effectLst/>
                <a:latin typeface="Consolas" panose="020B0609020204030204" pitchFamily="49" charset="0"/>
                <a:cs typeface="Courier New" panose="02070309020205020404" pitchFamily="49" charset="0"/>
              </a:rPr>
              <a:t>; }</a:t>
            </a:r>
            <a:endParaRPr kumimoji="0" lang="es-ES" altLang="es-ES" sz="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287680248"/>
      </p:ext>
    </p:extLst>
  </p:cSld>
  <p:clrMapOvr>
    <a:masterClrMapping/>
  </p:clrMapOvr>
</p:sld>
</file>

<file path=ppt/slides/slide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A44FB1-85E3-5960-84AD-298098C10EC8}"/>
              </a:ext>
            </a:extLst>
          </p:cNvPr>
          <p:cNvSpPr>
            <a:spLocks noGrp="1"/>
          </p:cNvSpPr>
          <p:nvPr>
            <p:ph type="title"/>
          </p:nvPr>
        </p:nvSpPr>
        <p:spPr>
          <a:xfrm>
            <a:off x="704088" y="914400"/>
            <a:ext cx="3914776" cy="3977269"/>
          </a:xfrm>
        </p:spPr>
        <p:txBody>
          <a:bodyPr>
            <a:normAutofit/>
          </a:bodyPr>
          <a:lstStyle/>
          <a:p>
            <a:r>
              <a:rPr lang="es-ES"/>
              <a:t>Why Clean Code Matters</a:t>
            </a:r>
            <a:br>
              <a:rPr lang="es-ES"/>
            </a:br>
            <a:endParaRPr lang="es-ES" dirty="0"/>
          </a:p>
        </p:txBody>
      </p:sp>
      <p:cxnSp>
        <p:nvCxnSpPr>
          <p:cNvPr id="14" name="Straight Connector 10">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Marcador de contenido 2">
            <a:extLst>
              <a:ext uri="{FF2B5EF4-FFF2-40B4-BE49-F238E27FC236}">
                <a16:creationId xmlns:a16="http://schemas.microsoft.com/office/drawing/2014/main" id="{425560F0-E115-4B7C-876B-3857F9813564}"/>
              </a:ext>
            </a:extLst>
          </p:cNvPr>
          <p:cNvGraphicFramePr>
            <a:graphicFrameLocks noGrp="1"/>
          </p:cNvGraphicFramePr>
          <p:nvPr>
            <p:ph idx="1"/>
            <p:extLst>
              <p:ext uri="{D42A27DB-BD31-4B8C-83A1-F6EECF244321}">
                <p14:modId xmlns:p14="http://schemas.microsoft.com/office/powerpoint/2010/main" val="4176253474"/>
              </p:ext>
            </p:extLst>
          </p:nvPr>
        </p:nvGraphicFramePr>
        <p:xfrm>
          <a:off x="5219952" y="723900"/>
          <a:ext cx="6171948" cy="5499100"/>
        </p:xfrm>
        <a:graphic>
          <a:graphicData uri="http://purl.oclc.org/ooxml/drawingml/diagram">
            <dgm:relIds xmlns:dgm="http://purl.oclc.org/ooxml/drawingml/diagram" xmlns:r="http://purl.oclc.org/ooxml/officeDocument/relationships" r:dm="rId2" r:lo="rId3" r:qs="rId4" r:cs="rId5"/>
          </a:graphicData>
        </a:graphic>
      </p:graphicFrame>
    </p:spTree>
    <p:extLst>
      <p:ext uri="{BB962C8B-B14F-4D97-AF65-F5344CB8AC3E}">
        <p14:creationId xmlns:p14="http://schemas.microsoft.com/office/powerpoint/2010/main" val="871261307"/>
      </p:ext>
    </p:extLst>
  </p:cSld>
  <p:clrMapOvr>
    <a:masterClrMapping/>
  </p:clrMapOvr>
</p:sld>
</file>

<file path=ppt/slides/slide3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B1371349-A63E-3F89-CA68-D0F7B9CBBBB3}"/>
              </a:ext>
            </a:extLst>
          </p:cNvPr>
          <p:cNvSpPr>
            <a:spLocks noGrp="1"/>
          </p:cNvSpPr>
          <p:nvPr>
            <p:ph type="title"/>
          </p:nvPr>
        </p:nvSpPr>
        <p:spPr>
          <a:xfrm>
            <a:off x="702129" y="914760"/>
            <a:ext cx="2806615" cy="3543764"/>
          </a:xfrm>
        </p:spPr>
        <p:txBody>
          <a:bodyPr>
            <a:normAutofit/>
          </a:bodyPr>
          <a:lstStyle/>
          <a:p>
            <a:r>
              <a:rPr lang="es-ES" sz="2500" b="1"/>
              <a:t>Comments and documentation</a:t>
            </a:r>
            <a:br>
              <a:rPr lang="es-ES" sz="2500" b="1"/>
            </a:br>
            <a:br>
              <a:rPr lang="es-ES" sz="2500"/>
            </a:br>
            <a:endParaRPr lang="es-ES" sz="2500"/>
          </a:p>
        </p:txBody>
      </p:sp>
      <p:sp>
        <p:nvSpPr>
          <p:cNvPr id="3" name="Marcador de contenido 2">
            <a:extLst>
              <a:ext uri="{FF2B5EF4-FFF2-40B4-BE49-F238E27FC236}">
                <a16:creationId xmlns:a16="http://schemas.microsoft.com/office/drawing/2014/main" id="{70FB8BE1-8414-BCFF-A3AD-6AADD5B62B19}"/>
              </a:ext>
            </a:extLst>
          </p:cNvPr>
          <p:cNvSpPr>
            <a:spLocks noGrp="1"/>
          </p:cNvSpPr>
          <p:nvPr>
            <p:ph idx="1"/>
          </p:nvPr>
        </p:nvSpPr>
        <p:spPr>
          <a:xfrm>
            <a:off x="3902149" y="978558"/>
            <a:ext cx="7591859" cy="5091495"/>
          </a:xfrm>
        </p:spPr>
        <p:txBody>
          <a:bodyPr>
            <a:normAutofit/>
          </a:bodyPr>
          <a:lstStyle/>
          <a:p>
            <a:pPr marL="0" indent="0">
              <a:lnSpc>
                <a:spcPct val="100%"/>
              </a:lnSpc>
              <a:buNone/>
            </a:pPr>
            <a:r>
              <a:rPr lang="es-ES" sz="1100" dirty="0" err="1"/>
              <a:t>public</a:t>
            </a:r>
            <a:r>
              <a:rPr lang="es-ES" sz="1100" dirty="0"/>
              <a:t> </a:t>
            </a:r>
            <a:r>
              <a:rPr lang="es-ES" sz="1100" dirty="0" err="1"/>
              <a:t>class</a:t>
            </a:r>
            <a:r>
              <a:rPr lang="es-ES" sz="1100" dirty="0"/>
              <a:t> </a:t>
            </a:r>
            <a:r>
              <a:rPr lang="es-ES" sz="1100" dirty="0" err="1"/>
              <a:t>TemperatureConverter</a:t>
            </a:r>
            <a:r>
              <a:rPr lang="es-ES" sz="1100" dirty="0"/>
              <a:t> </a:t>
            </a:r>
          </a:p>
          <a:p>
            <a:pPr marL="0" indent="0">
              <a:lnSpc>
                <a:spcPct val="100%"/>
              </a:lnSpc>
              <a:buNone/>
            </a:pPr>
            <a:endParaRPr lang="es-ES" sz="1100" dirty="0"/>
          </a:p>
          <a:p>
            <a:pPr marL="0" indent="0">
              <a:lnSpc>
                <a:spcPct val="100%"/>
              </a:lnSpc>
              <a:buNone/>
            </a:pPr>
            <a:r>
              <a:rPr lang="es-ES" sz="1100" dirty="0"/>
              <a:t>{ </a:t>
            </a:r>
          </a:p>
          <a:p>
            <a:pPr marL="0" indent="0">
              <a:lnSpc>
                <a:spcPct val="100%"/>
              </a:lnSpc>
              <a:buNone/>
            </a:pPr>
            <a:endParaRPr lang="es-ES" sz="1100" dirty="0"/>
          </a:p>
          <a:p>
            <a:pPr marL="0" indent="0">
              <a:lnSpc>
                <a:spcPct val="100%"/>
              </a:lnSpc>
              <a:buNone/>
            </a:pPr>
            <a:r>
              <a:rPr lang="es-ES" sz="1100" dirty="0" err="1"/>
              <a:t>public</a:t>
            </a:r>
            <a:r>
              <a:rPr lang="es-ES" sz="1100" dirty="0"/>
              <a:t> </a:t>
            </a:r>
            <a:r>
              <a:rPr lang="es-ES" sz="1100" dirty="0" err="1"/>
              <a:t>double</a:t>
            </a:r>
            <a:r>
              <a:rPr lang="es-ES" sz="1100" dirty="0"/>
              <a:t> </a:t>
            </a:r>
            <a:r>
              <a:rPr lang="es-ES" sz="1100" dirty="0" err="1"/>
              <a:t>ConvertToFahrenheit</a:t>
            </a:r>
            <a:r>
              <a:rPr lang="es-ES" sz="1100" dirty="0"/>
              <a:t>(</a:t>
            </a:r>
            <a:r>
              <a:rPr lang="es-ES" sz="1100" dirty="0" err="1"/>
              <a:t>double</a:t>
            </a:r>
            <a:r>
              <a:rPr lang="es-ES" sz="1100" dirty="0"/>
              <a:t> </a:t>
            </a:r>
            <a:r>
              <a:rPr lang="es-ES" sz="1100" dirty="0" err="1"/>
              <a:t>celsius</a:t>
            </a:r>
            <a:r>
              <a:rPr lang="es-ES" sz="1100" dirty="0"/>
              <a:t>) </a:t>
            </a:r>
          </a:p>
          <a:p>
            <a:pPr marL="0" indent="0">
              <a:lnSpc>
                <a:spcPct val="100%"/>
              </a:lnSpc>
              <a:buNone/>
            </a:pPr>
            <a:endParaRPr lang="es-ES" sz="1100" dirty="0"/>
          </a:p>
          <a:p>
            <a:pPr marL="0" indent="0">
              <a:lnSpc>
                <a:spcPct val="100%"/>
              </a:lnSpc>
              <a:buNone/>
            </a:pPr>
            <a:r>
              <a:rPr lang="es-ES" sz="1100" dirty="0"/>
              <a:t>{ </a:t>
            </a:r>
          </a:p>
          <a:p>
            <a:pPr marL="0" indent="0">
              <a:lnSpc>
                <a:spcPct val="100%"/>
              </a:lnSpc>
              <a:buNone/>
            </a:pPr>
            <a:endParaRPr lang="es-ES" sz="1100" dirty="0"/>
          </a:p>
          <a:p>
            <a:pPr marL="0" indent="0">
              <a:lnSpc>
                <a:spcPct val="100%"/>
              </a:lnSpc>
              <a:buNone/>
            </a:pPr>
            <a:r>
              <a:rPr lang="es-ES" sz="1100" dirty="0"/>
              <a:t>// </a:t>
            </a:r>
            <a:r>
              <a:rPr lang="es-ES" sz="1100" dirty="0" err="1"/>
              <a:t>The</a:t>
            </a:r>
            <a:r>
              <a:rPr lang="es-ES" sz="1100" dirty="0"/>
              <a:t> formula </a:t>
            </a:r>
            <a:r>
              <a:rPr lang="es-ES" sz="1100" dirty="0" err="1"/>
              <a:t>for</a:t>
            </a:r>
            <a:r>
              <a:rPr lang="es-ES" sz="1100" dirty="0"/>
              <a:t> </a:t>
            </a:r>
            <a:r>
              <a:rPr lang="es-ES" sz="1100" dirty="0" err="1"/>
              <a:t>converting</a:t>
            </a:r>
            <a:r>
              <a:rPr lang="es-ES" sz="1100" dirty="0"/>
              <a:t> Celsius to Fahrenheit (C * 9/5) + 32 </a:t>
            </a:r>
            <a:r>
              <a:rPr lang="es-ES" sz="1100" dirty="0" err="1"/>
              <a:t>is</a:t>
            </a:r>
            <a:r>
              <a:rPr lang="es-ES" sz="1100" dirty="0"/>
              <a:t> </a:t>
            </a:r>
            <a:r>
              <a:rPr lang="es-ES" sz="1100" dirty="0" err="1"/>
              <a:t>derived</a:t>
            </a:r>
            <a:r>
              <a:rPr lang="es-ES" sz="1100" dirty="0"/>
              <a:t> </a:t>
            </a:r>
          </a:p>
          <a:p>
            <a:pPr marL="0" indent="0">
              <a:lnSpc>
                <a:spcPct val="100%"/>
              </a:lnSpc>
              <a:buNone/>
            </a:pPr>
            <a:endParaRPr lang="es-ES" sz="1100" dirty="0"/>
          </a:p>
          <a:p>
            <a:pPr marL="0" indent="0">
              <a:lnSpc>
                <a:spcPct val="100%"/>
              </a:lnSpc>
              <a:buNone/>
            </a:pPr>
            <a:r>
              <a:rPr lang="es-ES" sz="1100" dirty="0"/>
              <a:t>// </a:t>
            </a:r>
            <a:r>
              <a:rPr lang="es-ES" sz="1100" dirty="0" err="1"/>
              <a:t>from</a:t>
            </a:r>
            <a:r>
              <a:rPr lang="es-ES" sz="1100" dirty="0"/>
              <a:t> </a:t>
            </a:r>
            <a:r>
              <a:rPr lang="es-ES" sz="1100" dirty="0" err="1"/>
              <a:t>the</a:t>
            </a:r>
            <a:r>
              <a:rPr lang="es-ES" sz="1100" dirty="0"/>
              <a:t> </a:t>
            </a:r>
            <a:r>
              <a:rPr lang="es-ES" sz="1100" dirty="0" err="1"/>
              <a:t>relation</a:t>
            </a:r>
            <a:r>
              <a:rPr lang="es-ES" sz="1100" dirty="0"/>
              <a:t> </a:t>
            </a:r>
            <a:r>
              <a:rPr lang="es-ES" sz="1100" dirty="0" err="1"/>
              <a:t>between</a:t>
            </a:r>
            <a:r>
              <a:rPr lang="es-ES" sz="1100" dirty="0"/>
              <a:t> </a:t>
            </a:r>
            <a:r>
              <a:rPr lang="es-ES" sz="1100" dirty="0" err="1"/>
              <a:t>the</a:t>
            </a:r>
            <a:r>
              <a:rPr lang="es-ES" sz="1100" dirty="0"/>
              <a:t> </a:t>
            </a:r>
            <a:r>
              <a:rPr lang="es-ES" sz="1100" dirty="0" err="1"/>
              <a:t>two</a:t>
            </a:r>
            <a:r>
              <a:rPr lang="es-ES" sz="1100" dirty="0"/>
              <a:t> </a:t>
            </a:r>
            <a:r>
              <a:rPr lang="es-ES" sz="1100" dirty="0" err="1"/>
              <a:t>temperature</a:t>
            </a:r>
            <a:r>
              <a:rPr lang="es-ES" sz="1100" dirty="0"/>
              <a:t> </a:t>
            </a:r>
            <a:r>
              <a:rPr lang="es-ES" sz="1100" dirty="0" err="1"/>
              <a:t>scales</a:t>
            </a:r>
            <a:r>
              <a:rPr lang="es-ES" sz="1100" dirty="0"/>
              <a:t>. </a:t>
            </a:r>
          </a:p>
          <a:p>
            <a:pPr marL="0" indent="0">
              <a:lnSpc>
                <a:spcPct val="100%"/>
              </a:lnSpc>
              <a:buNone/>
            </a:pPr>
            <a:endParaRPr lang="es-ES" sz="1100" dirty="0"/>
          </a:p>
          <a:p>
            <a:pPr marL="0" indent="0">
              <a:lnSpc>
                <a:spcPct val="100%"/>
              </a:lnSpc>
              <a:buNone/>
            </a:pPr>
            <a:r>
              <a:rPr lang="es-ES" sz="1100" dirty="0" err="1"/>
              <a:t>return</a:t>
            </a:r>
            <a:r>
              <a:rPr lang="es-ES" sz="1100" dirty="0"/>
              <a:t> (</a:t>
            </a:r>
            <a:r>
              <a:rPr lang="es-ES" sz="1100" dirty="0" err="1"/>
              <a:t>celsius</a:t>
            </a:r>
            <a:r>
              <a:rPr lang="es-ES" sz="1100" dirty="0"/>
              <a:t> * 9 / 5) + 32; </a:t>
            </a:r>
          </a:p>
          <a:p>
            <a:pPr marL="0" indent="0">
              <a:lnSpc>
                <a:spcPct val="100%"/>
              </a:lnSpc>
              <a:buNone/>
            </a:pPr>
            <a:endParaRPr lang="es-ES" sz="1100" dirty="0"/>
          </a:p>
          <a:p>
            <a:pPr marL="0" indent="0">
              <a:lnSpc>
                <a:spcPct val="100%"/>
              </a:lnSpc>
              <a:buNone/>
            </a:pPr>
            <a:r>
              <a:rPr lang="es-ES" sz="1100" dirty="0"/>
              <a:t>} </a:t>
            </a:r>
          </a:p>
          <a:p>
            <a:pPr marL="0" indent="0">
              <a:lnSpc>
                <a:spcPct val="100%"/>
              </a:lnSpc>
              <a:buNone/>
            </a:pPr>
            <a:endParaRPr lang="es-ES" sz="1100" dirty="0"/>
          </a:p>
          <a:p>
            <a:pPr marL="0" indent="0">
              <a:lnSpc>
                <a:spcPct val="100%"/>
              </a:lnSpc>
              <a:buNone/>
            </a:pPr>
            <a:r>
              <a:rPr lang="es-ES" sz="1100" dirty="0"/>
              <a:t>}</a:t>
            </a:r>
          </a:p>
        </p:txBody>
      </p:sp>
    </p:spTree>
    <p:extLst>
      <p:ext uri="{BB962C8B-B14F-4D97-AF65-F5344CB8AC3E}">
        <p14:creationId xmlns:p14="http://schemas.microsoft.com/office/powerpoint/2010/main" val="3610058064"/>
      </p:ext>
    </p:extLst>
  </p:cSld>
  <p:clrMapOvr>
    <a:masterClrMapping/>
  </p:clrMapOvr>
</p:sld>
</file>

<file path=ppt/slides/slide3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E023702-FDE8-0CD8-2E9D-A5EF8D65BAAA}"/>
              </a:ext>
            </a:extLst>
          </p:cNvPr>
          <p:cNvSpPr>
            <a:spLocks noGrp="1"/>
          </p:cNvSpPr>
          <p:nvPr>
            <p:ph type="title"/>
          </p:nvPr>
        </p:nvSpPr>
        <p:spPr>
          <a:xfrm>
            <a:off x="702129" y="914760"/>
            <a:ext cx="2806615" cy="3543764"/>
          </a:xfrm>
        </p:spPr>
        <p:txBody>
          <a:bodyPr>
            <a:normAutofit/>
          </a:bodyPr>
          <a:lstStyle/>
          <a:p>
            <a:endParaRPr lang="es-ES" sz="3600"/>
          </a:p>
        </p:txBody>
      </p:sp>
      <p:sp>
        <p:nvSpPr>
          <p:cNvPr id="3" name="Marcador de contenido 2">
            <a:extLst>
              <a:ext uri="{FF2B5EF4-FFF2-40B4-BE49-F238E27FC236}">
                <a16:creationId xmlns:a16="http://schemas.microsoft.com/office/drawing/2014/main" id="{1291D791-B049-CDD8-304B-8D6D72C97AD3}"/>
              </a:ext>
            </a:extLst>
          </p:cNvPr>
          <p:cNvSpPr>
            <a:spLocks noGrp="1"/>
          </p:cNvSpPr>
          <p:nvPr>
            <p:ph idx="1"/>
          </p:nvPr>
        </p:nvSpPr>
        <p:spPr>
          <a:xfrm>
            <a:off x="3902149" y="978558"/>
            <a:ext cx="7591859" cy="5091495"/>
          </a:xfrm>
        </p:spPr>
        <p:txBody>
          <a:bodyPr>
            <a:normAutofit/>
          </a:bodyPr>
          <a:lstStyle/>
          <a:p>
            <a:pPr marL="0" indent="0">
              <a:buNone/>
            </a:pPr>
            <a:r>
              <a:rPr lang="es-ES" dirty="0"/>
              <a:t>/// &lt;</a:t>
            </a:r>
            <a:r>
              <a:rPr lang="es-ES" dirty="0" err="1"/>
              <a:t>summary</a:t>
            </a:r>
            <a:r>
              <a:rPr lang="es-ES" dirty="0"/>
              <a:t>&gt;</a:t>
            </a:r>
          </a:p>
          <a:p>
            <a:pPr marL="0" indent="0">
              <a:buNone/>
            </a:pPr>
            <a:r>
              <a:rPr lang="es-ES" dirty="0"/>
              <a:t>/// </a:t>
            </a:r>
            <a:r>
              <a:rPr lang="es-ES" dirty="0" err="1"/>
              <a:t>Calculates</a:t>
            </a:r>
            <a:r>
              <a:rPr lang="es-ES" dirty="0"/>
              <a:t> </a:t>
            </a:r>
            <a:r>
              <a:rPr lang="es-ES" dirty="0" err="1"/>
              <a:t>the</a:t>
            </a:r>
            <a:r>
              <a:rPr lang="es-ES" dirty="0"/>
              <a:t> total </a:t>
            </a:r>
            <a:r>
              <a:rPr lang="es-ES" dirty="0" err="1"/>
              <a:t>price</a:t>
            </a:r>
            <a:r>
              <a:rPr lang="es-ES" dirty="0"/>
              <a:t> </a:t>
            </a:r>
            <a:r>
              <a:rPr lang="es-ES" dirty="0" err="1"/>
              <a:t>with</a:t>
            </a:r>
            <a:r>
              <a:rPr lang="es-ES" dirty="0"/>
              <a:t> </a:t>
            </a:r>
            <a:r>
              <a:rPr lang="es-ES" dirty="0" err="1"/>
              <a:t>tax</a:t>
            </a:r>
            <a:r>
              <a:rPr lang="es-ES" dirty="0"/>
              <a:t> </a:t>
            </a:r>
            <a:r>
              <a:rPr lang="es-ES" dirty="0" err="1"/>
              <a:t>included</a:t>
            </a:r>
            <a:r>
              <a:rPr lang="es-ES" dirty="0"/>
              <a:t>. </a:t>
            </a:r>
          </a:p>
          <a:p>
            <a:pPr marL="0" indent="0">
              <a:buNone/>
            </a:pPr>
            <a:r>
              <a:rPr lang="es-ES" dirty="0"/>
              <a:t>/// &lt;/</a:t>
            </a:r>
            <a:r>
              <a:rPr lang="es-ES" dirty="0" err="1"/>
              <a:t>summary</a:t>
            </a:r>
            <a:r>
              <a:rPr lang="es-ES" dirty="0"/>
              <a:t>&gt;</a:t>
            </a:r>
          </a:p>
          <a:p>
            <a:pPr marL="0" indent="0">
              <a:buNone/>
            </a:pPr>
            <a:r>
              <a:rPr lang="es-ES" dirty="0"/>
              <a:t>/// &lt;</a:t>
            </a:r>
            <a:r>
              <a:rPr lang="es-ES" dirty="0" err="1"/>
              <a:t>param</a:t>
            </a:r>
            <a:r>
              <a:rPr lang="es-ES" dirty="0"/>
              <a:t> </a:t>
            </a:r>
            <a:r>
              <a:rPr lang="es-ES" dirty="0" err="1"/>
              <a:t>name</a:t>
            </a:r>
            <a:r>
              <a:rPr lang="es-ES" dirty="0"/>
              <a:t>="</a:t>
            </a:r>
            <a:r>
              <a:rPr lang="es-ES" dirty="0" err="1"/>
              <a:t>price</a:t>
            </a:r>
            <a:r>
              <a:rPr lang="es-ES" dirty="0"/>
              <a:t>"&gt;</a:t>
            </a:r>
            <a:r>
              <a:rPr lang="es-ES" dirty="0" err="1"/>
              <a:t>The</a:t>
            </a:r>
            <a:r>
              <a:rPr lang="es-ES" dirty="0"/>
              <a:t> base </a:t>
            </a:r>
            <a:r>
              <a:rPr lang="es-ES" dirty="0" err="1"/>
              <a:t>price</a:t>
            </a:r>
            <a:r>
              <a:rPr lang="es-ES" dirty="0"/>
              <a:t>.&lt;/</a:t>
            </a:r>
            <a:r>
              <a:rPr lang="es-ES" dirty="0" err="1"/>
              <a:t>param</a:t>
            </a:r>
            <a:r>
              <a:rPr lang="es-ES" dirty="0"/>
              <a:t>&gt;</a:t>
            </a:r>
          </a:p>
          <a:p>
            <a:pPr marL="0" indent="0">
              <a:buNone/>
            </a:pPr>
            <a:r>
              <a:rPr lang="es-ES" dirty="0"/>
              <a:t>/// &lt;</a:t>
            </a:r>
            <a:r>
              <a:rPr lang="es-ES" dirty="0" err="1"/>
              <a:t>param</a:t>
            </a:r>
            <a:r>
              <a:rPr lang="es-ES" dirty="0"/>
              <a:t> </a:t>
            </a:r>
            <a:r>
              <a:rPr lang="es-ES" dirty="0" err="1"/>
              <a:t>name</a:t>
            </a:r>
            <a:r>
              <a:rPr lang="es-ES" dirty="0"/>
              <a:t>="</a:t>
            </a:r>
            <a:r>
              <a:rPr lang="es-ES" dirty="0" err="1"/>
              <a:t>taxRate</a:t>
            </a:r>
            <a:r>
              <a:rPr lang="es-ES" dirty="0"/>
              <a:t>"&gt;</a:t>
            </a:r>
            <a:r>
              <a:rPr lang="es-ES" dirty="0" err="1"/>
              <a:t>The</a:t>
            </a:r>
            <a:r>
              <a:rPr lang="es-ES" dirty="0"/>
              <a:t> </a:t>
            </a:r>
            <a:r>
              <a:rPr lang="es-ES" dirty="0" err="1"/>
              <a:t>applicable</a:t>
            </a:r>
            <a:r>
              <a:rPr lang="es-ES" dirty="0"/>
              <a:t> </a:t>
            </a:r>
            <a:r>
              <a:rPr lang="es-ES" dirty="0" err="1"/>
              <a:t>tax</a:t>
            </a:r>
            <a:r>
              <a:rPr lang="es-ES" dirty="0"/>
              <a:t> </a:t>
            </a:r>
            <a:r>
              <a:rPr lang="es-ES" dirty="0" err="1"/>
              <a:t>rate</a:t>
            </a:r>
            <a:r>
              <a:rPr lang="es-ES" dirty="0"/>
              <a:t>.&lt;/</a:t>
            </a:r>
            <a:r>
              <a:rPr lang="es-ES" dirty="0" err="1"/>
              <a:t>param</a:t>
            </a:r>
            <a:r>
              <a:rPr lang="es-ES" dirty="0"/>
              <a:t>&gt;</a:t>
            </a:r>
          </a:p>
          <a:p>
            <a:pPr marL="0" indent="0">
              <a:buNone/>
            </a:pPr>
            <a:r>
              <a:rPr lang="es-ES" dirty="0"/>
              <a:t>/// &lt;</a:t>
            </a:r>
            <a:r>
              <a:rPr lang="es-ES" dirty="0" err="1"/>
              <a:t>returns</a:t>
            </a:r>
            <a:r>
              <a:rPr lang="es-ES" dirty="0"/>
              <a:t>&gt;</a:t>
            </a:r>
            <a:r>
              <a:rPr lang="es-ES" dirty="0" err="1"/>
              <a:t>The</a:t>
            </a:r>
            <a:r>
              <a:rPr lang="es-ES" dirty="0"/>
              <a:t> total </a:t>
            </a:r>
            <a:r>
              <a:rPr lang="es-ES" dirty="0" err="1"/>
              <a:t>price</a:t>
            </a:r>
            <a:r>
              <a:rPr lang="es-ES" dirty="0"/>
              <a:t> </a:t>
            </a:r>
            <a:r>
              <a:rPr lang="es-ES" dirty="0" err="1"/>
              <a:t>including</a:t>
            </a:r>
            <a:r>
              <a:rPr lang="es-ES" dirty="0"/>
              <a:t> </a:t>
            </a:r>
            <a:r>
              <a:rPr lang="es-ES" dirty="0" err="1"/>
              <a:t>tax</a:t>
            </a:r>
            <a:r>
              <a:rPr lang="es-ES" dirty="0"/>
              <a:t>.&lt;/</a:t>
            </a:r>
            <a:r>
              <a:rPr lang="es-ES" dirty="0" err="1"/>
              <a:t>returns</a:t>
            </a:r>
            <a:r>
              <a:rPr lang="es-ES" dirty="0"/>
              <a:t>&gt;</a:t>
            </a:r>
          </a:p>
          <a:p>
            <a:pPr marL="0" indent="0">
              <a:buNone/>
            </a:pPr>
            <a:r>
              <a:rPr lang="es-ES" dirty="0"/>
              <a:t>decimal </a:t>
            </a:r>
            <a:r>
              <a:rPr lang="es-ES" dirty="0" err="1"/>
              <a:t>CalculateTotalWithTax</a:t>
            </a:r>
            <a:r>
              <a:rPr lang="es-ES" dirty="0"/>
              <a:t>(decimal </a:t>
            </a:r>
            <a:r>
              <a:rPr lang="es-ES" dirty="0" err="1"/>
              <a:t>price</a:t>
            </a:r>
            <a:r>
              <a:rPr lang="es-ES" dirty="0"/>
              <a:t>, decimal </a:t>
            </a:r>
            <a:r>
              <a:rPr lang="es-ES" dirty="0" err="1"/>
              <a:t>taxRate</a:t>
            </a:r>
            <a:r>
              <a:rPr lang="es-ES" dirty="0"/>
              <a:t>) </a:t>
            </a:r>
          </a:p>
          <a:p>
            <a:pPr marL="0" indent="0">
              <a:buNone/>
            </a:pPr>
            <a:r>
              <a:rPr lang="es-ES" dirty="0"/>
              <a:t>{ </a:t>
            </a:r>
          </a:p>
          <a:p>
            <a:pPr marL="0" indent="0">
              <a:buNone/>
            </a:pPr>
            <a:r>
              <a:rPr lang="es-ES" dirty="0"/>
              <a:t>   </a:t>
            </a:r>
            <a:r>
              <a:rPr lang="es-ES" dirty="0" err="1"/>
              <a:t>return</a:t>
            </a:r>
            <a:r>
              <a:rPr lang="es-ES" dirty="0"/>
              <a:t> </a:t>
            </a:r>
            <a:r>
              <a:rPr lang="es-ES" dirty="0" err="1"/>
              <a:t>price</a:t>
            </a:r>
            <a:r>
              <a:rPr lang="es-ES" dirty="0"/>
              <a:t> + (</a:t>
            </a:r>
            <a:r>
              <a:rPr lang="es-ES" dirty="0" err="1"/>
              <a:t>price</a:t>
            </a:r>
            <a:r>
              <a:rPr lang="es-ES" dirty="0"/>
              <a:t> * </a:t>
            </a:r>
            <a:r>
              <a:rPr lang="es-ES" dirty="0" err="1"/>
              <a:t>taxRate</a:t>
            </a:r>
            <a:r>
              <a:rPr lang="es-ES" dirty="0"/>
              <a:t>); </a:t>
            </a:r>
          </a:p>
          <a:p>
            <a:pPr marL="0" indent="0">
              <a:buNone/>
            </a:pPr>
            <a:r>
              <a:rPr lang="es-ES" dirty="0"/>
              <a:t>}</a:t>
            </a:r>
          </a:p>
        </p:txBody>
      </p:sp>
    </p:spTree>
    <p:extLst>
      <p:ext uri="{BB962C8B-B14F-4D97-AF65-F5344CB8AC3E}">
        <p14:creationId xmlns:p14="http://schemas.microsoft.com/office/powerpoint/2010/main" val="3192792367"/>
      </p:ext>
    </p:extLst>
  </p:cSld>
  <p:clrMapOvr>
    <a:masterClrMapping/>
  </p:clrMapOvr>
</p:sld>
</file>

<file path=ppt/slides/slide3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6A12D078-842B-8717-21E1-631220D68105}"/>
              </a:ext>
            </a:extLst>
          </p:cNvPr>
          <p:cNvSpPr>
            <a:spLocks noGrp="1"/>
          </p:cNvSpPr>
          <p:nvPr>
            <p:ph type="title"/>
          </p:nvPr>
        </p:nvSpPr>
        <p:spPr>
          <a:xfrm>
            <a:off x="702129" y="914760"/>
            <a:ext cx="2806615" cy="3543764"/>
          </a:xfrm>
        </p:spPr>
        <p:txBody>
          <a:bodyPr>
            <a:normAutofit/>
          </a:bodyPr>
          <a:lstStyle/>
          <a:p>
            <a:r>
              <a:rPr lang="en-US" sz="3600"/>
              <a:t>Keep Functions and Methods Small</a:t>
            </a:r>
            <a:br>
              <a:rPr lang="en-US" sz="3600"/>
            </a:br>
            <a:endParaRPr lang="es-ES" sz="3600"/>
          </a:p>
        </p:txBody>
      </p:sp>
      <p:sp>
        <p:nvSpPr>
          <p:cNvPr id="3" name="Marcador de contenido 2">
            <a:extLst>
              <a:ext uri="{FF2B5EF4-FFF2-40B4-BE49-F238E27FC236}">
                <a16:creationId xmlns:a16="http://schemas.microsoft.com/office/drawing/2014/main" id="{2510D3D4-BCEE-6396-0626-052E00EE80B2}"/>
              </a:ext>
            </a:extLst>
          </p:cNvPr>
          <p:cNvSpPr>
            <a:spLocks noGrp="1"/>
          </p:cNvSpPr>
          <p:nvPr>
            <p:ph idx="1"/>
          </p:nvPr>
        </p:nvSpPr>
        <p:spPr>
          <a:xfrm>
            <a:off x="3902149" y="978558"/>
            <a:ext cx="7591859" cy="5091495"/>
          </a:xfrm>
        </p:spPr>
        <p:txBody>
          <a:bodyPr>
            <a:normAutofit/>
          </a:bodyPr>
          <a:lstStyle/>
          <a:p>
            <a:pPr marL="0" indent="0">
              <a:lnSpc>
                <a:spcPct val="100%"/>
              </a:lnSpc>
              <a:buNone/>
            </a:pPr>
            <a:r>
              <a:rPr lang="en-US" sz="1600" dirty="0"/>
              <a:t>Small functions and methods are integral to clean code for several reasons:</a:t>
            </a:r>
          </a:p>
          <a:p>
            <a:pPr>
              <a:lnSpc>
                <a:spcPct val="100%"/>
              </a:lnSpc>
            </a:pPr>
            <a:r>
              <a:rPr lang="en-US" sz="1600" dirty="0"/>
              <a:t>1. </a:t>
            </a:r>
            <a:r>
              <a:rPr lang="en-US" sz="1600" b="1" dirty="0"/>
              <a:t>Readability </a:t>
            </a:r>
            <a:r>
              <a:rPr lang="en-US" sz="1600" dirty="0"/>
              <a:t>Small functions are more readable. When a function is concise and focused on a single task, it is easier for anyone reading the code to understand what it does.</a:t>
            </a:r>
          </a:p>
          <a:p>
            <a:pPr>
              <a:lnSpc>
                <a:spcPct val="100%"/>
              </a:lnSpc>
            </a:pPr>
            <a:r>
              <a:rPr lang="en-US" sz="1600" dirty="0"/>
              <a:t>2. </a:t>
            </a:r>
            <a:r>
              <a:rPr lang="en-US" sz="1600" b="1" dirty="0"/>
              <a:t>Maintainability </a:t>
            </a:r>
            <a:r>
              <a:rPr lang="en-US" sz="1600" dirty="0"/>
              <a:t>Smaller functions are easier to maintain. When a change is required, you don’t need to comprehend the entire function; you can focus on the specific part related to the change.</a:t>
            </a:r>
          </a:p>
          <a:p>
            <a:pPr>
              <a:lnSpc>
                <a:spcPct val="100%"/>
              </a:lnSpc>
            </a:pPr>
            <a:r>
              <a:rPr lang="en-US" sz="1600" dirty="0"/>
              <a:t>3. </a:t>
            </a:r>
            <a:r>
              <a:rPr lang="en-US" sz="1600" b="1" dirty="0"/>
              <a:t>Reusability </a:t>
            </a:r>
            <a:r>
              <a:rPr lang="en-US" sz="1600" dirty="0"/>
              <a:t>Smaller functions are more reusable. They can be used in different contexts because they perform specific, well-defined tasks.</a:t>
            </a:r>
          </a:p>
          <a:p>
            <a:pPr>
              <a:lnSpc>
                <a:spcPct val="100%"/>
              </a:lnSpc>
            </a:pPr>
            <a:r>
              <a:rPr lang="en-US" sz="1600" dirty="0"/>
              <a:t>4. </a:t>
            </a:r>
            <a:r>
              <a:rPr lang="en-US" sz="1600" b="1" dirty="0"/>
              <a:t>Testing </a:t>
            </a:r>
            <a:r>
              <a:rPr lang="en-US" sz="1600" dirty="0"/>
              <a:t>Small functions are more testable. When functions have a single responsibility, it’s easier to write unit tests that cover specific cases and behaviors.</a:t>
            </a:r>
          </a:p>
          <a:p>
            <a:pPr>
              <a:lnSpc>
                <a:spcPct val="100%"/>
              </a:lnSpc>
            </a:pPr>
            <a:r>
              <a:rPr lang="en-US" sz="1600" dirty="0"/>
              <a:t>5. </a:t>
            </a:r>
            <a:r>
              <a:rPr lang="en-US" sz="1600" b="1" dirty="0"/>
              <a:t>Debugging </a:t>
            </a:r>
            <a:r>
              <a:rPr lang="en-US" sz="1600" dirty="0" err="1"/>
              <a:t>Debugging</a:t>
            </a:r>
            <a:r>
              <a:rPr lang="en-US" sz="1600" dirty="0"/>
              <a:t> is simpler with smaller functions. When an issue arises, you can quickly pinpoint the function or method responsible, making debugging less time-consuming.</a:t>
            </a:r>
          </a:p>
          <a:p>
            <a:pPr>
              <a:lnSpc>
                <a:spcPct val="100%"/>
              </a:lnSpc>
            </a:pPr>
            <a:r>
              <a:rPr lang="en-US" sz="1600" dirty="0"/>
              <a:t>6. </a:t>
            </a:r>
            <a:r>
              <a:rPr lang="en-US" sz="1600" b="1" dirty="0"/>
              <a:t>Encapsulation </a:t>
            </a:r>
            <a:r>
              <a:rPr lang="en-US" sz="1600" dirty="0"/>
              <a:t>Smaller functions naturally follow the principle of encapsulation, isolating a specific piece of functionality. This can lead to better code organization.</a:t>
            </a:r>
          </a:p>
          <a:p>
            <a:pPr>
              <a:lnSpc>
                <a:spcPct val="100%"/>
              </a:lnSpc>
            </a:pPr>
            <a:endParaRPr lang="es-ES" sz="1600" dirty="0"/>
          </a:p>
        </p:txBody>
      </p:sp>
    </p:spTree>
    <p:extLst>
      <p:ext uri="{BB962C8B-B14F-4D97-AF65-F5344CB8AC3E}">
        <p14:creationId xmlns:p14="http://schemas.microsoft.com/office/powerpoint/2010/main" val="3098731848"/>
      </p:ext>
    </p:extLst>
  </p:cSld>
  <p:clrMapOvr>
    <a:masterClrMapping/>
  </p:clrMapOvr>
</p:sld>
</file>

<file path=ppt/slides/slide3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6B0AB0AC-5819-2D0B-8270-6D214964F46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702122-C787-5218-91CC-0444274C7E59}"/>
              </a:ext>
            </a:extLst>
          </p:cNvPr>
          <p:cNvSpPr>
            <a:spLocks noGrp="1"/>
          </p:cNvSpPr>
          <p:nvPr>
            <p:ph type="title"/>
          </p:nvPr>
        </p:nvSpPr>
        <p:spPr>
          <a:xfrm>
            <a:off x="704087" y="559063"/>
            <a:ext cx="3306747" cy="5256025"/>
          </a:xfrm>
        </p:spPr>
        <p:txBody>
          <a:bodyPr>
            <a:normAutofit/>
          </a:bodyPr>
          <a:lstStyle/>
          <a:p>
            <a:r>
              <a:rPr lang="en-US" sz="3600" b="1"/>
              <a:t>How to Keep Functions and Methods Small</a:t>
            </a:r>
            <a:br>
              <a:rPr lang="en-US" sz="3600"/>
            </a:br>
            <a:br>
              <a:rPr lang="en-US" sz="3600"/>
            </a:br>
            <a:endParaRPr lang="es-ES" sz="3600"/>
          </a:p>
        </p:txBody>
      </p:sp>
      <p:sp>
        <p:nvSpPr>
          <p:cNvPr id="3" name="Marcador de contenido 2">
            <a:extLst>
              <a:ext uri="{FF2B5EF4-FFF2-40B4-BE49-F238E27FC236}">
                <a16:creationId xmlns:a16="http://schemas.microsoft.com/office/drawing/2014/main" id="{DCBE8BC2-C409-6825-8BAD-5FE36282A31E}"/>
              </a:ext>
            </a:extLst>
          </p:cNvPr>
          <p:cNvSpPr>
            <a:spLocks noGrp="1"/>
          </p:cNvSpPr>
          <p:nvPr>
            <p:ph idx="1"/>
          </p:nvPr>
        </p:nvSpPr>
        <p:spPr>
          <a:xfrm>
            <a:off x="4643022" y="622249"/>
            <a:ext cx="6844892" cy="5639712"/>
          </a:xfrm>
        </p:spPr>
        <p:txBody>
          <a:bodyPr>
            <a:normAutofit/>
          </a:bodyPr>
          <a:lstStyle/>
          <a:p>
            <a:pPr marL="0" indent="0">
              <a:lnSpc>
                <a:spcPct val="100%"/>
              </a:lnSpc>
              <a:buNone/>
            </a:pPr>
            <a:r>
              <a:rPr lang="en-US" sz="1600"/>
              <a:t>To keep functions and methods small, consider the following practices:</a:t>
            </a:r>
          </a:p>
          <a:p>
            <a:pPr>
              <a:lnSpc>
                <a:spcPct val="100%"/>
              </a:lnSpc>
            </a:pPr>
            <a:r>
              <a:rPr lang="en-US" sz="1600"/>
              <a:t>1. </a:t>
            </a:r>
            <a:r>
              <a:rPr lang="en-US" sz="1600" b="1"/>
              <a:t>Single Responsibility </a:t>
            </a:r>
            <a:r>
              <a:rPr lang="en-US" sz="1600"/>
              <a:t>Each function or method should have a single responsibility. If you find a function doing too much, break it into smaller functions that handle specific tasks.</a:t>
            </a:r>
          </a:p>
          <a:p>
            <a:pPr>
              <a:lnSpc>
                <a:spcPct val="100%"/>
              </a:lnSpc>
            </a:pPr>
            <a:r>
              <a:rPr lang="en-US" sz="1600"/>
              <a:t>2. </a:t>
            </a:r>
            <a:r>
              <a:rPr lang="en-US" sz="1600" b="1"/>
              <a:t>Descriptive Names </a:t>
            </a:r>
            <a:r>
              <a:rPr lang="en-US" sz="1600"/>
              <a:t>Give your functions and methods descriptive names that clearly indicate their purpose. A well-named function often obviates the need for comments.</a:t>
            </a:r>
          </a:p>
          <a:p>
            <a:pPr>
              <a:lnSpc>
                <a:spcPct val="100%"/>
              </a:lnSpc>
            </a:pPr>
            <a:r>
              <a:rPr lang="en-US" sz="1600"/>
              <a:t>3. </a:t>
            </a:r>
            <a:r>
              <a:rPr lang="en-US" sz="1600" b="1"/>
              <a:t>Limit Line Count </a:t>
            </a:r>
            <a:r>
              <a:rPr lang="en-US" sz="1600"/>
              <a:t>A rule of thumb is to keep functions and methods around 10-20 lines of code. If a function is significantly longer, consider whether it can be broken down.</a:t>
            </a:r>
          </a:p>
          <a:p>
            <a:pPr>
              <a:lnSpc>
                <a:spcPct val="100%"/>
              </a:lnSpc>
            </a:pPr>
            <a:r>
              <a:rPr lang="en-US" sz="1600"/>
              <a:t>4. </a:t>
            </a:r>
            <a:r>
              <a:rPr lang="en-US" sz="1600" b="1"/>
              <a:t>Nested Functions </a:t>
            </a:r>
            <a:r>
              <a:rPr lang="en-US" sz="1600"/>
              <a:t>Consider using nested functions when it makes sense. This can help organize code and keep related functionality together.</a:t>
            </a:r>
          </a:p>
          <a:p>
            <a:pPr>
              <a:lnSpc>
                <a:spcPct val="100%"/>
              </a:lnSpc>
            </a:pPr>
            <a:r>
              <a:rPr lang="en-US" sz="1600"/>
              <a:t>5. </a:t>
            </a:r>
            <a:r>
              <a:rPr lang="en-US" sz="1600" b="1"/>
              <a:t>Use Helper Functions </a:t>
            </a:r>
            <a:r>
              <a:rPr lang="en-US" sz="1600"/>
              <a:t>Create small helper functions to encapsulate common or repeated logic. This promotes code reuse and reduces duplication.</a:t>
            </a:r>
          </a:p>
          <a:p>
            <a:pPr>
              <a:lnSpc>
                <a:spcPct val="100%"/>
              </a:lnSpc>
            </a:pPr>
            <a:r>
              <a:rPr lang="en-US" sz="1600"/>
              <a:t>6. </a:t>
            </a:r>
            <a:r>
              <a:rPr lang="en-US" sz="1600" b="1"/>
              <a:t>Review and Refactor </a:t>
            </a:r>
            <a:r>
              <a:rPr lang="en-US" sz="1600"/>
              <a:t>Regularly review your code and refactor functions that have grown too large. Refactoring is an essential part of maintaining clean code.</a:t>
            </a:r>
          </a:p>
          <a:p>
            <a:pPr>
              <a:lnSpc>
                <a:spcPct val="100%"/>
              </a:lnSpc>
            </a:pPr>
            <a:endParaRPr lang="es-ES" sz="160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075719"/>
      </p:ext>
    </p:extLst>
  </p:cSld>
  <p:clrMapOvr>
    <a:masterClrMapping/>
  </p:clrMapOvr>
</p:sld>
</file>

<file path=ppt/slides/slide3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9B919BE9-D451-C38F-BDF8-D2C60918F7F4}"/>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2FE72C-9EAD-D218-75DB-04620737C17D}"/>
              </a:ext>
            </a:extLst>
          </p:cNvPr>
          <p:cNvPicPr>
            <a:picLocks noChangeAspect="1"/>
          </p:cNvPicPr>
          <p:nvPr/>
        </p:nvPicPr>
        <p:blipFill>
          <a:blip r:embed="rId2"/>
          <a:srcRect t="1.523%" b="14.206%"/>
          <a:stretch>
            <a:fillRect/>
          </a:stretch>
        </p:blipFill>
        <p:spPr>
          <a:xfrm>
            <a:off x="1" y="10"/>
            <a:ext cx="12192000" cy="6857989"/>
          </a:xfrm>
          <a:prstGeom prst="rect">
            <a:avLst/>
          </a:prstGeom>
        </p:spPr>
      </p:pic>
      <p:sp>
        <p:nvSpPr>
          <p:cNvPr id="26" name="Rectangle 25">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
                <a:srgbClr val="000000">
                  <a:alpha val="41%"/>
                </a:srgbClr>
              </a:gs>
              <a:gs pos="0%">
                <a:srgbClr val="000000">
                  <a:alpha val="0%"/>
                </a:srgbClr>
              </a:gs>
              <a:gs pos="47.744%">
                <a:srgbClr val="000000">
                  <a:alpha val="51%"/>
                </a:srgbClr>
              </a:gs>
              <a:gs pos="70%">
                <a:srgbClr val="000000">
                  <a:alpha val="37%"/>
                </a:srgbClr>
              </a:gs>
              <a:gs pos="100%">
                <a:srgbClr val="000000">
                  <a:alpha val="0%"/>
                </a:srgbClr>
              </a:gs>
            </a:gsLst>
            <a:lin ang="54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6BB079-C0E8-9CBD-D155-50EE2BD80112}"/>
              </a:ext>
            </a:extLst>
          </p:cNvPr>
          <p:cNvSpPr>
            <a:spLocks noGrp="1"/>
          </p:cNvSpPr>
          <p:nvPr>
            <p:ph type="title"/>
          </p:nvPr>
        </p:nvSpPr>
        <p:spPr>
          <a:xfrm>
            <a:off x="1833541" y="990599"/>
            <a:ext cx="5619054" cy="4849091"/>
          </a:xfrm>
        </p:spPr>
        <p:txBody>
          <a:bodyPr vert="horz" lIns="91440" tIns="45720" rIns="91440" bIns="45720" rtlCol="0" anchor="ctr">
            <a:normAutofit/>
          </a:bodyPr>
          <a:lstStyle/>
          <a:p>
            <a:pPr algn="r"/>
            <a:r>
              <a:rPr lang="en-US" sz="5400">
                <a:solidFill>
                  <a:srgbClr val="FFFFFF"/>
                </a:solidFill>
              </a:rPr>
              <a:t>Repo extra info</a:t>
            </a:r>
          </a:p>
        </p:txBody>
      </p:sp>
      <p:sp>
        <p:nvSpPr>
          <p:cNvPr id="3" name="Marcador de contenido 2">
            <a:extLst>
              <a:ext uri="{FF2B5EF4-FFF2-40B4-BE49-F238E27FC236}">
                <a16:creationId xmlns:a16="http://schemas.microsoft.com/office/drawing/2014/main" id="{727857F4-8FA2-BD31-DC28-786A8F63FC46}"/>
              </a:ext>
            </a:extLst>
          </p:cNvPr>
          <p:cNvSpPr>
            <a:spLocks noGrp="1"/>
          </p:cNvSpPr>
          <p:nvPr>
            <p:ph idx="1"/>
          </p:nvPr>
        </p:nvSpPr>
        <p:spPr>
          <a:xfrm>
            <a:off x="8712865" y="1447799"/>
            <a:ext cx="2368905" cy="4076699"/>
          </a:xfrm>
        </p:spPr>
        <p:txBody>
          <a:bodyPr vert="horz" lIns="91440" tIns="45720" rIns="91440" bIns="45720" rtlCol="0" anchor="ctr">
            <a:normAutofit/>
          </a:bodyPr>
          <a:lstStyle/>
          <a:p>
            <a:pPr marL="0" indent="0">
              <a:buNone/>
            </a:pPr>
            <a:r>
              <a:rPr lang="en-US" dirty="0">
                <a:solidFill>
                  <a:srgbClr val="FFFFFF"/>
                </a:solidFill>
              </a:rPr>
              <a:t>https://github.com/thangchung/clean-code-dotnet</a:t>
            </a:r>
          </a:p>
        </p:txBody>
      </p:sp>
      <p:cxnSp>
        <p:nvCxnSpPr>
          <p:cNvPr id="28" name="Straight Connector 27">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 sy="88%" algn="tl" rotWithShape="0">
              <a:prstClr val="black">
                <a:alpha val="26%"/>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972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57F2D95C-19CC-F906-1C7E-4A5C44E4959C}"/>
              </a:ext>
            </a:extLst>
          </p:cNvPr>
          <p:cNvPicPr>
            <a:picLocks noGrp="1" noChangeAspect="1"/>
          </p:cNvPicPr>
          <p:nvPr>
            <p:ph idx="1"/>
          </p:nvPr>
        </p:nvPicPr>
        <p:blipFill>
          <a:blip r:embed="rId3"/>
          <a:srcRect l="2.433%" r="3.834%" b="-0.001%"/>
          <a:stretch>
            <a:fillRect/>
          </a:stretch>
        </p:blipFill>
        <p:spPr>
          <a:xfrm>
            <a:off x="1969770" y="2609314"/>
            <a:ext cx="8252460" cy="2993559"/>
          </a:xfrm>
          <a:prstGeom prst="rect">
            <a:avLst/>
          </a:prstGeom>
        </p:spPr>
      </p:pic>
      <p:cxnSp>
        <p:nvCxnSpPr>
          <p:cNvPr id="32"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628182"/>
      </p:ext>
    </p:extLst>
  </p:cSld>
  <p:clrMapOvr>
    <a:masterClrMapping/>
  </p:clrMapOvr>
</p:sld>
</file>

<file path=ppt/slides/slide3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E96CAC-C929-982F-C2DB-F8BCBADE4D6F}"/>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a:t>LAB 1</a:t>
            </a:r>
          </a:p>
        </p:txBody>
      </p:sp>
      <p:cxnSp>
        <p:nvCxnSpPr>
          <p:cNvPr id="19"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50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3092" name="Straight Connector 309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96" name="Rectangle 3095">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2ACE34F-9671-A7DB-C01A-1B6BCEF2FD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3.745%" r="7.366%"/>
          <a:stretch>
            <a:fillRect/>
          </a:stretch>
        </p:blipFill>
        <p:spPr bwMode="auto">
          <a:xfrm>
            <a:off x="1" y="10"/>
            <a:ext cx="12192000" cy="6857989"/>
          </a:xfrm>
          <a:prstGeom prst="rect">
            <a:avLst/>
          </a:prstGeom>
          <a:noFill/>
          <a:extLst>
            <a:ext uri="{909E8E84-426E-40DD-AFC4-6F175D3DCCD1}">
              <a14:hiddenFill xmlns:a14="http://schemas.microsoft.com/office/drawing/2010/main">
                <a:solidFill>
                  <a:srgbClr val="FFFFFF"/>
                </a:solidFill>
              </a14:hiddenFill>
            </a:ext>
          </a:extLst>
        </p:spPr>
      </p:pic>
      <p:sp>
        <p:nvSpPr>
          <p:cNvPr id="3098" name="Rectangle 3097">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
                <a:srgbClr val="000000">
                  <a:alpha val="41%"/>
                </a:srgbClr>
              </a:gs>
              <a:gs pos="0%">
                <a:srgbClr val="000000">
                  <a:alpha val="0%"/>
                </a:srgbClr>
              </a:gs>
              <a:gs pos="47.744%">
                <a:srgbClr val="000000">
                  <a:alpha val="51%"/>
                </a:srgbClr>
              </a:gs>
              <a:gs pos="70%">
                <a:srgbClr val="000000">
                  <a:alpha val="37%"/>
                </a:srgbClr>
              </a:gs>
              <a:gs pos="100%">
                <a:srgbClr val="000000">
                  <a:alpha val="0%"/>
                </a:srgbClr>
              </a:gs>
            </a:gsLst>
            <a:lin ang="54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00" name="Straight Connector 3099">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 sy="88%" algn="tl" rotWithShape="0">
              <a:prstClr val="black">
                <a:alpha val="26%"/>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86065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 name="Straight Connector 1036">
            <a:extLst>
              <a:ext uri="{FF2B5EF4-FFF2-40B4-BE49-F238E27FC236}">
                <a16:creationId xmlns:a16="http://schemas.microsoft.com/office/drawing/2014/main" id="{F9600FFC-92AF-4AD3-9595-B0E23476BD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195590" y="661358"/>
            <a:ext cx="0" cy="57607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OLID Principles In C#">
            <a:extLst>
              <a:ext uri="{FF2B5EF4-FFF2-40B4-BE49-F238E27FC236}">
                <a16:creationId xmlns:a16="http://schemas.microsoft.com/office/drawing/2014/main" id="{0EE2BE75-2760-D9A5-C494-A17620D142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34996" y="1666639"/>
            <a:ext cx="5793019" cy="473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390216"/>
      </p:ext>
    </p:extLst>
  </p:cSld>
  <p:clrMapOvr>
    <a:masterClrMapping/>
  </p:clrMapOvr>
</p:sld>
</file>

<file path=ppt/slides/slide3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062" name="Straight Connector 206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66" name="Rectangle 206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5E2130-86F3-FD08-8D3A-1CA7186C69BB}"/>
              </a:ext>
            </a:extLst>
          </p:cNvPr>
          <p:cNvSpPr>
            <a:spLocks noGrp="1"/>
          </p:cNvSpPr>
          <p:nvPr>
            <p:ph type="title"/>
          </p:nvPr>
        </p:nvSpPr>
        <p:spPr>
          <a:xfrm>
            <a:off x="8399165" y="1361440"/>
            <a:ext cx="3324281" cy="2694640"/>
          </a:xfrm>
        </p:spPr>
        <p:txBody>
          <a:bodyPr vert="horz" lIns="91440" tIns="45720" rIns="91440" bIns="45720" rtlCol="0" anchor="b">
            <a:normAutofit/>
          </a:bodyPr>
          <a:lstStyle/>
          <a:p>
            <a:pPr>
              <a:lnSpc>
                <a:spcPct val="90%"/>
              </a:lnSpc>
            </a:pPr>
            <a:r>
              <a:rPr lang="en-US" sz="3400" b="1"/>
              <a:t>The Single Responsibility Principle</a:t>
            </a:r>
            <a:br>
              <a:rPr lang="en-US" sz="3400" b="1"/>
            </a:br>
            <a:br>
              <a:rPr lang="en-US" sz="3400"/>
            </a:br>
            <a:endParaRPr lang="en-US" sz="3400"/>
          </a:p>
        </p:txBody>
      </p:sp>
      <p:pic>
        <p:nvPicPr>
          <p:cNvPr id="2050" name="Picture 2" descr="Single Responsibility Principle">
            <a:extLst>
              <a:ext uri="{FF2B5EF4-FFF2-40B4-BE49-F238E27FC236}">
                <a16:creationId xmlns:a16="http://schemas.microsoft.com/office/drawing/2014/main" id="{839992D4-AE1E-1F0C-DA41-5B9FA615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44%" r="2.083%" b="0.001%"/>
          <a:stretch>
            <a:fillRect/>
          </a:stretch>
        </p:blipFill>
        <p:spPr bwMode="auto">
          <a:xfrm>
            <a:off x="1492463" y="723900"/>
            <a:ext cx="6483716"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2068" name="Straight Connector 2067">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030266"/>
      </p:ext>
    </p:extLst>
  </p:cSld>
  <p:clrMapOvr>
    <a:masterClrMapping/>
  </p:clrMapOvr>
</p:sld>
</file>

<file path=ppt/slides/slide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Rectangle 103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pisodio #58 - Legacy code | Programar es una mierda">
            <a:extLst>
              <a:ext uri="{FF2B5EF4-FFF2-40B4-BE49-F238E27FC236}">
                <a16:creationId xmlns:a16="http://schemas.microsoft.com/office/drawing/2014/main" id="{EA5FB6A4-666F-20C0-96F7-310BA77370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6.141%" b="17.609%"/>
          <a:stretch>
            <a:fill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63117"/>
      </p:ext>
    </p:extLst>
  </p:cSld>
  <p:clrMapOvr>
    <a:masterClrMapping/>
  </p:clrMapOvr>
</p:sld>
</file>

<file path=ppt/slides/slide4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E875E1-B0F5-7065-487B-4E1FB2AFDE9C}"/>
              </a:ext>
            </a:extLst>
          </p:cNvPr>
          <p:cNvSpPr>
            <a:spLocks noGrp="1"/>
          </p:cNvSpPr>
          <p:nvPr>
            <p:ph type="title"/>
          </p:nvPr>
        </p:nvSpPr>
        <p:spPr>
          <a:xfrm>
            <a:off x="8399165" y="1361440"/>
            <a:ext cx="3324281" cy="2694640"/>
          </a:xfrm>
        </p:spPr>
        <p:txBody>
          <a:bodyPr vert="horz" lIns="91440" tIns="45720" rIns="91440" bIns="45720" rtlCol="0" anchor="b">
            <a:normAutofit/>
          </a:bodyPr>
          <a:lstStyle/>
          <a:p>
            <a:r>
              <a:rPr lang="en-US" sz="4400"/>
              <a:t>BAD</a:t>
            </a:r>
          </a:p>
        </p:txBody>
      </p:sp>
      <p:pic>
        <p:nvPicPr>
          <p:cNvPr id="5" name="Marcador de contenido 4" descr="Texto&#10;&#10;El contenido generado por IA puede ser incorrecto.">
            <a:extLst>
              <a:ext uri="{FF2B5EF4-FFF2-40B4-BE49-F238E27FC236}">
                <a16:creationId xmlns:a16="http://schemas.microsoft.com/office/drawing/2014/main" id="{3E57FA48-0759-AEA2-FBED-3E355EDBC5B1}"/>
              </a:ext>
            </a:extLst>
          </p:cNvPr>
          <p:cNvPicPr>
            <a:picLocks noGrp="1" noChangeAspect="1"/>
          </p:cNvPicPr>
          <p:nvPr>
            <p:ph idx="1"/>
          </p:nvPr>
        </p:nvPicPr>
        <p:blipFill>
          <a:blip r:embed="rId2"/>
          <a:stretch>
            <a:fillRect/>
          </a:stretch>
        </p:blipFill>
        <p:spPr>
          <a:xfrm>
            <a:off x="497261" y="989003"/>
            <a:ext cx="7478918" cy="4879993"/>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037182"/>
      </p:ext>
    </p:extLst>
  </p:cSld>
  <p:clrMapOvr>
    <a:masterClrMapping/>
  </p:clrMapOvr>
</p:sld>
</file>

<file path=ppt/slides/slide4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59CD239-85E8-DB49-A329-F40E6FC8E48F}"/>
              </a:ext>
            </a:extLst>
          </p:cNvPr>
          <p:cNvSpPr>
            <a:spLocks noGrp="1"/>
          </p:cNvSpPr>
          <p:nvPr>
            <p:ph type="title"/>
          </p:nvPr>
        </p:nvSpPr>
        <p:spPr>
          <a:xfrm>
            <a:off x="8399165" y="1361440"/>
            <a:ext cx="3324281" cy="2694640"/>
          </a:xfrm>
        </p:spPr>
        <p:txBody>
          <a:bodyPr vert="horz" lIns="91440" tIns="45720" rIns="91440" bIns="45720" rtlCol="0" anchor="b">
            <a:normAutofit/>
          </a:bodyPr>
          <a:lstStyle/>
          <a:p>
            <a:r>
              <a:rPr lang="en-US" sz="4400"/>
              <a:t>OKEY</a:t>
            </a:r>
          </a:p>
        </p:txBody>
      </p:sp>
      <p:pic>
        <p:nvPicPr>
          <p:cNvPr id="5" name="Marcador de contenido 4" descr="Texto&#10;&#10;El contenido generado por IA puede ser incorrecto.">
            <a:extLst>
              <a:ext uri="{FF2B5EF4-FFF2-40B4-BE49-F238E27FC236}">
                <a16:creationId xmlns:a16="http://schemas.microsoft.com/office/drawing/2014/main" id="{82CDD5E4-6663-3344-79E7-6FA7EB4F4D26}"/>
              </a:ext>
            </a:extLst>
          </p:cNvPr>
          <p:cNvPicPr>
            <a:picLocks noGrp="1" noChangeAspect="1"/>
          </p:cNvPicPr>
          <p:nvPr>
            <p:ph idx="1"/>
          </p:nvPr>
        </p:nvPicPr>
        <p:blipFill>
          <a:blip r:embed="rId2"/>
          <a:stretch>
            <a:fillRect/>
          </a:stretch>
        </p:blipFill>
        <p:spPr>
          <a:xfrm>
            <a:off x="3282831" y="723900"/>
            <a:ext cx="4693347" cy="5410200"/>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261900"/>
      </p:ext>
    </p:extLst>
  </p:cSld>
  <p:clrMapOvr>
    <a:masterClrMapping/>
  </p:clrMapOvr>
</p:sld>
</file>

<file path=ppt/slides/slide4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3094" name="Straight Connector 308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5" name="Straight Connector 308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96" name="Rectangle 308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4EC832-D8D9-4023-5271-2BDA72F0C147}"/>
              </a:ext>
            </a:extLst>
          </p:cNvPr>
          <p:cNvSpPr>
            <a:spLocks noGrp="1"/>
          </p:cNvSpPr>
          <p:nvPr>
            <p:ph type="title"/>
          </p:nvPr>
        </p:nvSpPr>
        <p:spPr>
          <a:xfrm>
            <a:off x="8399165" y="1361440"/>
            <a:ext cx="3324281" cy="2694640"/>
          </a:xfrm>
        </p:spPr>
        <p:txBody>
          <a:bodyPr vert="horz" lIns="91440" tIns="45720" rIns="91440" bIns="45720" rtlCol="0" anchor="b">
            <a:normAutofit/>
          </a:bodyPr>
          <a:lstStyle/>
          <a:p>
            <a:pPr>
              <a:lnSpc>
                <a:spcPct val="90%"/>
              </a:lnSpc>
            </a:pPr>
            <a:r>
              <a:rPr lang="en-US" sz="3700" b="1"/>
              <a:t>The Open Closed Principle</a:t>
            </a:r>
            <a:br>
              <a:rPr lang="en-US" sz="3700" b="1"/>
            </a:br>
            <a:br>
              <a:rPr lang="en-US" sz="3700"/>
            </a:br>
            <a:endParaRPr lang="en-US" sz="3700"/>
          </a:p>
        </p:txBody>
      </p:sp>
      <p:pic>
        <p:nvPicPr>
          <p:cNvPr id="3074" name="Picture 2" descr="Open Closed Principle">
            <a:extLst>
              <a:ext uri="{FF2B5EF4-FFF2-40B4-BE49-F238E27FC236}">
                <a16:creationId xmlns:a16="http://schemas.microsoft.com/office/drawing/2014/main" id="{ADF8FFBB-9C7F-4A06-D10E-DE6C40DFF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1%" r="1.793%" b="0.001%"/>
          <a:stretch>
            <a:fillRect/>
          </a:stretch>
        </p:blipFill>
        <p:spPr bwMode="auto">
          <a:xfrm>
            <a:off x="1492393" y="723900"/>
            <a:ext cx="6483785"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1">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407755"/>
      </p:ext>
    </p:extLst>
  </p:cSld>
  <p:clrMapOvr>
    <a:masterClrMapping/>
  </p:clrMapOvr>
</p:sld>
</file>

<file path=ppt/slides/slide4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Texto&#10;&#10;El contenido generado por IA puede ser incorrecto.">
            <a:extLst>
              <a:ext uri="{FF2B5EF4-FFF2-40B4-BE49-F238E27FC236}">
                <a16:creationId xmlns:a16="http://schemas.microsoft.com/office/drawing/2014/main" id="{91AE3104-63CE-BD0D-6E03-698F4C74E3B4}"/>
              </a:ext>
            </a:extLst>
          </p:cNvPr>
          <p:cNvPicPr>
            <a:picLocks noChangeAspect="1"/>
          </p:cNvPicPr>
          <p:nvPr/>
        </p:nvPicPr>
        <p:blipFill>
          <a:blip r:embed="rId2"/>
          <a:stretch>
            <a:fillRect/>
          </a:stretch>
        </p:blipFill>
        <p:spPr>
          <a:xfrm>
            <a:off x="1302698" y="2509468"/>
            <a:ext cx="9586603" cy="1839063"/>
          </a:xfrm>
          <a:prstGeom prst="rect">
            <a:avLst/>
          </a:prstGeom>
        </p:spPr>
      </p:pic>
    </p:spTree>
    <p:extLst>
      <p:ext uri="{BB962C8B-B14F-4D97-AF65-F5344CB8AC3E}">
        <p14:creationId xmlns:p14="http://schemas.microsoft.com/office/powerpoint/2010/main" val="1294435338"/>
      </p:ext>
    </p:extLst>
  </p:cSld>
  <p:clrMapOvr>
    <a:masterClrMapping/>
  </p:clrMapOvr>
</p:sld>
</file>

<file path=ppt/slides/slide4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Rectangle 29">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1">
            <a:extLst>
              <a:ext uri="{FF2B5EF4-FFF2-40B4-BE49-F238E27FC236}">
                <a16:creationId xmlns:a16="http://schemas.microsoft.com/office/drawing/2014/main" id="{5176A7A0-FAD0-4BFC-A0FC-6B091D842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Texto&#10;&#10;El contenido generado por IA puede ser incorrecto.">
            <a:extLst>
              <a:ext uri="{FF2B5EF4-FFF2-40B4-BE49-F238E27FC236}">
                <a16:creationId xmlns:a16="http://schemas.microsoft.com/office/drawing/2014/main" id="{7A9FBB33-B5AC-4B25-DA59-B2B33664E175}"/>
              </a:ext>
            </a:extLst>
          </p:cNvPr>
          <p:cNvPicPr>
            <a:picLocks noGrp="1" noChangeAspect="1"/>
          </p:cNvPicPr>
          <p:nvPr>
            <p:ph idx="1"/>
          </p:nvPr>
        </p:nvPicPr>
        <p:blipFill>
          <a:blip r:embed="rId2"/>
          <a:srcRect r="-0.001%" b="21.71%"/>
          <a:stretch>
            <a:fillRect/>
          </a:stretch>
        </p:blipFill>
        <p:spPr>
          <a:xfrm>
            <a:off x="800100" y="1076270"/>
            <a:ext cx="10591800" cy="5057829"/>
          </a:xfrm>
          <a:prstGeom prst="rect">
            <a:avLst/>
          </a:prstGeom>
        </p:spPr>
      </p:pic>
    </p:spTree>
    <p:extLst>
      <p:ext uri="{BB962C8B-B14F-4D97-AF65-F5344CB8AC3E}">
        <p14:creationId xmlns:p14="http://schemas.microsoft.com/office/powerpoint/2010/main" val="4065095361"/>
      </p:ext>
    </p:extLst>
  </p:cSld>
  <p:clrMapOvr>
    <a:masterClrMapping/>
  </p:clrMapOvr>
</p:sld>
</file>

<file path=ppt/slides/slide4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Texto&#10;&#10;El contenido generado por IA puede ser incorrecto.">
            <a:extLst>
              <a:ext uri="{FF2B5EF4-FFF2-40B4-BE49-F238E27FC236}">
                <a16:creationId xmlns:a16="http://schemas.microsoft.com/office/drawing/2014/main" id="{3D2E7AF8-65A6-8EED-D7F0-7C2ED41927DC}"/>
              </a:ext>
            </a:extLst>
          </p:cNvPr>
          <p:cNvPicPr>
            <a:picLocks noGrp="1" noChangeAspect="1"/>
          </p:cNvPicPr>
          <p:nvPr>
            <p:ph idx="1"/>
          </p:nvPr>
        </p:nvPicPr>
        <p:blipFill>
          <a:blip r:embed="rId2"/>
          <a:stretch>
            <a:fillRect/>
          </a:stretch>
        </p:blipFill>
        <p:spPr>
          <a:xfrm>
            <a:off x="4378395" y="723900"/>
            <a:ext cx="3597783" cy="5410200"/>
          </a:xfrm>
          <a:prstGeom prst="rect">
            <a:avLst/>
          </a:prstGeom>
        </p:spPr>
      </p:pic>
      <p:cxnSp>
        <p:nvCxnSpPr>
          <p:cNvPr id="23" name="Straight Connector 17">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398427"/>
      </p:ext>
    </p:extLst>
  </p:cSld>
  <p:clrMapOvr>
    <a:masterClrMapping/>
  </p:clrMapOvr>
</p:sld>
</file>

<file path=ppt/slides/slide4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10;&#10;El contenido generado por IA puede ser incorrecto.">
            <a:extLst>
              <a:ext uri="{FF2B5EF4-FFF2-40B4-BE49-F238E27FC236}">
                <a16:creationId xmlns:a16="http://schemas.microsoft.com/office/drawing/2014/main" id="{0EBA4A7D-8152-EE8B-4C59-3CD7E95EB68E}"/>
              </a:ext>
            </a:extLst>
          </p:cNvPr>
          <p:cNvPicPr>
            <a:picLocks noGrp="1" noChangeAspect="1"/>
          </p:cNvPicPr>
          <p:nvPr>
            <p:ph idx="1"/>
          </p:nvPr>
        </p:nvPicPr>
        <p:blipFill>
          <a:blip r:embed="rId2"/>
          <a:stretch>
            <a:fillRect/>
          </a:stretch>
        </p:blipFill>
        <p:spPr>
          <a:xfrm>
            <a:off x="1881460" y="2092298"/>
            <a:ext cx="8429080" cy="2673403"/>
          </a:xfrm>
          <a:prstGeom prst="rect">
            <a:avLst/>
          </a:prstGeom>
        </p:spPr>
      </p:pic>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93600"/>
      </p:ext>
    </p:extLst>
  </p:cSld>
  <p:clrMapOvr>
    <a:masterClrMapping/>
  </p:clrMapOvr>
</p:sld>
</file>

<file path=ppt/slides/slide4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hat o mensaje de texto&#10;&#10;El contenido generado por IA puede ser incorrecto.">
            <a:extLst>
              <a:ext uri="{FF2B5EF4-FFF2-40B4-BE49-F238E27FC236}">
                <a16:creationId xmlns:a16="http://schemas.microsoft.com/office/drawing/2014/main" id="{E1BBD0F7-D26B-C406-D68D-45B81803FB82}"/>
              </a:ext>
            </a:extLst>
          </p:cNvPr>
          <p:cNvPicPr>
            <a:picLocks noGrp="1" noChangeAspect="1"/>
          </p:cNvPicPr>
          <p:nvPr>
            <p:ph idx="1"/>
          </p:nvPr>
        </p:nvPicPr>
        <p:blipFill>
          <a:blip r:embed="rId2"/>
          <a:stretch>
            <a:fillRect/>
          </a:stretch>
        </p:blipFill>
        <p:spPr>
          <a:xfrm>
            <a:off x="2446747" y="723900"/>
            <a:ext cx="5529432" cy="5410200"/>
          </a:xfrm>
          <a:prstGeom prst="rect">
            <a:avLst/>
          </a:prstGeom>
        </p:spPr>
      </p:pic>
      <p:cxnSp>
        <p:nvCxnSpPr>
          <p:cNvPr id="27" name="Straight Connector 26">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311517"/>
      </p:ext>
    </p:extLst>
  </p:cSld>
  <p:clrMapOvr>
    <a:masterClrMapping/>
  </p:clrMapOvr>
</p:sld>
</file>

<file path=ppt/slides/slide4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FAED63E4-A881-2622-A79B-E4EB582D3E88}"/>
              </a:ext>
            </a:extLst>
          </p:cNvPr>
          <p:cNvPicPr>
            <a:picLocks noGrp="1" noChangeAspect="1"/>
          </p:cNvPicPr>
          <p:nvPr>
            <p:ph idx="1"/>
          </p:nvPr>
        </p:nvPicPr>
        <p:blipFill>
          <a:blip r:embed="rId2"/>
          <a:stretch>
            <a:fillRect/>
          </a:stretch>
        </p:blipFill>
        <p:spPr>
          <a:xfrm>
            <a:off x="507981" y="723900"/>
            <a:ext cx="7468197"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815940"/>
      </p:ext>
    </p:extLst>
  </p:cSld>
  <p:clrMapOvr>
    <a:masterClrMapping/>
  </p:clrMapOvr>
</p:sld>
</file>

<file path=ppt/slides/slide4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BEF04E2-2D9C-2AFF-37D3-753D76D11876}"/>
              </a:ext>
            </a:extLst>
          </p:cNvPr>
          <p:cNvSpPr>
            <a:spLocks noGrp="1"/>
          </p:cNvSpPr>
          <p:nvPr>
            <p:ph type="title"/>
          </p:nvPr>
        </p:nvSpPr>
        <p:spPr>
          <a:xfrm>
            <a:off x="704087" y="559063"/>
            <a:ext cx="3306747" cy="5256025"/>
          </a:xfrm>
        </p:spPr>
        <p:txBody>
          <a:bodyPr>
            <a:normAutofit/>
          </a:bodyPr>
          <a:lstStyle/>
          <a:p>
            <a:endParaRPr lang="es-ES" sz="3600" dirty="0"/>
          </a:p>
        </p:txBody>
      </p:sp>
      <p:sp>
        <p:nvSpPr>
          <p:cNvPr id="3" name="Marcador de contenido 2">
            <a:extLst>
              <a:ext uri="{FF2B5EF4-FFF2-40B4-BE49-F238E27FC236}">
                <a16:creationId xmlns:a16="http://schemas.microsoft.com/office/drawing/2014/main" id="{DB993B4B-AE2A-B687-B013-FAEB60015275}"/>
              </a:ext>
            </a:extLst>
          </p:cNvPr>
          <p:cNvSpPr>
            <a:spLocks noGrp="1"/>
          </p:cNvSpPr>
          <p:nvPr>
            <p:ph idx="1"/>
          </p:nvPr>
        </p:nvSpPr>
        <p:spPr>
          <a:xfrm>
            <a:off x="4643022" y="622249"/>
            <a:ext cx="6844892" cy="5639712"/>
          </a:xfrm>
        </p:spPr>
        <p:txBody>
          <a:bodyPr>
            <a:normAutofit/>
          </a:bodyPr>
          <a:lstStyle/>
          <a:p>
            <a:r>
              <a:rPr lang="en-US" dirty="0"/>
              <a:t>public class </a:t>
            </a:r>
            <a:r>
              <a:rPr lang="en-US" dirty="0" err="1"/>
              <a:t>AreaCalculator</a:t>
            </a:r>
            <a:endParaRPr lang="en-US" dirty="0"/>
          </a:p>
          <a:p>
            <a:r>
              <a:rPr lang="en-US" dirty="0"/>
              <a:t>{</a:t>
            </a:r>
          </a:p>
          <a:p>
            <a:r>
              <a:rPr lang="en-US" dirty="0"/>
              <a:t>   public double </a:t>
            </a:r>
            <a:r>
              <a:rPr lang="en-US" dirty="0" err="1"/>
              <a:t>TotalArea</a:t>
            </a:r>
            <a:r>
              <a:rPr lang="en-US" dirty="0"/>
              <a:t>(Shape[] </a:t>
            </a:r>
            <a:r>
              <a:rPr lang="en-US" dirty="0" err="1"/>
              <a:t>arrShapes</a:t>
            </a:r>
            <a:r>
              <a:rPr lang="en-US" dirty="0"/>
              <a:t>)</a:t>
            </a:r>
          </a:p>
          <a:p>
            <a:r>
              <a:rPr lang="en-US" dirty="0"/>
              <a:t>   {</a:t>
            </a:r>
          </a:p>
          <a:p>
            <a:r>
              <a:rPr lang="en-US" dirty="0"/>
              <a:t>      double area=0;</a:t>
            </a:r>
          </a:p>
          <a:p>
            <a:r>
              <a:rPr lang="en-US" dirty="0"/>
              <a:t>      foreach(var </a:t>
            </a:r>
            <a:r>
              <a:rPr lang="en-US" dirty="0" err="1"/>
              <a:t>objShape</a:t>
            </a:r>
            <a:r>
              <a:rPr lang="en-US" dirty="0"/>
              <a:t> in </a:t>
            </a:r>
            <a:r>
              <a:rPr lang="en-US" dirty="0" err="1"/>
              <a:t>arrShapes</a:t>
            </a:r>
            <a:r>
              <a:rPr lang="en-US" dirty="0"/>
              <a:t>)</a:t>
            </a:r>
          </a:p>
          <a:p>
            <a:r>
              <a:rPr lang="en-US" dirty="0"/>
              <a:t>      {</a:t>
            </a:r>
          </a:p>
          <a:p>
            <a:r>
              <a:rPr lang="en-US" dirty="0"/>
              <a:t>         area += </a:t>
            </a:r>
            <a:r>
              <a:rPr lang="en-US" dirty="0" err="1"/>
              <a:t>objShape.Area</a:t>
            </a:r>
            <a:r>
              <a:rPr lang="en-US" dirty="0"/>
              <a:t>();</a:t>
            </a:r>
          </a:p>
          <a:p>
            <a:r>
              <a:rPr lang="en-US" dirty="0"/>
              <a:t>      }</a:t>
            </a:r>
          </a:p>
          <a:p>
            <a:r>
              <a:rPr lang="en-US" dirty="0"/>
              <a:t>      return area;</a:t>
            </a:r>
          </a:p>
          <a:p>
            <a:r>
              <a:rPr lang="en-US" dirty="0"/>
              <a:t>   }</a:t>
            </a:r>
          </a:p>
          <a:p>
            <a:r>
              <a:rPr lang="en-US" dirty="0"/>
              <a:t>}</a:t>
            </a: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970272"/>
      </p:ext>
    </p:extLst>
  </p:cSld>
  <p:clrMapOvr>
    <a:masterClrMapping/>
  </p:clrMapOvr>
</p:sld>
</file>

<file path=ppt/slides/slide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04C81754-AA14-9643-AE29-876813C3ABAE}"/>
              </a:ext>
            </a:extLst>
          </p:cNvPr>
          <p:cNvSpPr>
            <a:spLocks noGrp="1"/>
          </p:cNvSpPr>
          <p:nvPr>
            <p:ph type="title"/>
          </p:nvPr>
        </p:nvSpPr>
        <p:spPr>
          <a:xfrm>
            <a:off x="954823" y="2109493"/>
            <a:ext cx="4265763" cy="1441776"/>
          </a:xfrm>
        </p:spPr>
        <p:txBody>
          <a:bodyPr anchor="t">
            <a:normAutofit/>
          </a:bodyPr>
          <a:lstStyle/>
          <a:p>
            <a:pPr fontAlgn="base">
              <a:lnSpc>
                <a:spcPct val="90%"/>
              </a:lnSpc>
            </a:pPr>
            <a:r>
              <a:rPr lang="en-US" sz="3100"/>
              <a:t>Use variable names that are easy to remember</a:t>
            </a:r>
            <a:endParaRPr lang="es-ES" sz="3100"/>
          </a:p>
        </p:txBody>
      </p:sp>
      <p:sp>
        <p:nvSpPr>
          <p:cNvPr id="3" name="Marcador de contenido 2">
            <a:extLst>
              <a:ext uri="{FF2B5EF4-FFF2-40B4-BE49-F238E27FC236}">
                <a16:creationId xmlns:a16="http://schemas.microsoft.com/office/drawing/2014/main" id="{ACCD973A-7665-955A-CD57-3B17419E9F29}"/>
              </a:ext>
            </a:extLst>
          </p:cNvPr>
          <p:cNvSpPr>
            <a:spLocks noGrp="1"/>
          </p:cNvSpPr>
          <p:nvPr>
            <p:ph idx="1"/>
          </p:nvPr>
        </p:nvSpPr>
        <p:spPr>
          <a:xfrm>
            <a:off x="5871353" y="2200490"/>
            <a:ext cx="5269831" cy="3445399"/>
          </a:xfrm>
        </p:spPr>
        <p:txBody>
          <a:bodyPr>
            <a:normAutofit/>
          </a:bodyPr>
          <a:lstStyle/>
          <a:p>
            <a:pPr marL="0" indent="0" fontAlgn="base">
              <a:buNone/>
            </a:pPr>
            <a:r>
              <a:rPr lang="es-ES" b="1" dirty="0" err="1"/>
              <a:t>Bad</a:t>
            </a:r>
            <a:r>
              <a:rPr lang="es-ES" b="1" dirty="0"/>
              <a:t> </a:t>
            </a:r>
            <a:r>
              <a:rPr lang="es-ES" b="1" dirty="0" err="1"/>
              <a:t>way</a:t>
            </a:r>
            <a:r>
              <a:rPr lang="es-ES" b="1" dirty="0"/>
              <a:t>:</a:t>
            </a:r>
            <a:endParaRPr lang="es-ES" dirty="0"/>
          </a:p>
          <a:p>
            <a:pPr marL="0" indent="0" fontAlgn="base">
              <a:buNone/>
            </a:pPr>
            <a:r>
              <a:rPr lang="es-ES" dirty="0" err="1"/>
              <a:t>var</a:t>
            </a:r>
            <a:r>
              <a:rPr lang="es-ES" dirty="0"/>
              <a:t> </a:t>
            </a:r>
            <a:r>
              <a:rPr lang="es-ES" dirty="0" err="1"/>
              <a:t>yyyymmdstr</a:t>
            </a:r>
            <a:r>
              <a:rPr lang="es-ES" dirty="0"/>
              <a:t> = </a:t>
            </a:r>
            <a:r>
              <a:rPr lang="es-ES" dirty="0" err="1"/>
              <a:t>DateTime.Now.ToString</a:t>
            </a:r>
            <a:r>
              <a:rPr lang="es-ES" dirty="0"/>
              <a:t>("YYYY/MM/DD")</a:t>
            </a:r>
          </a:p>
          <a:p>
            <a:pPr marL="0" indent="0" fontAlgn="base">
              <a:buNone/>
            </a:pPr>
            <a:r>
              <a:rPr lang="es-ES" b="1" dirty="0"/>
              <a:t>Good </a:t>
            </a:r>
            <a:r>
              <a:rPr lang="es-ES" b="1" dirty="0" err="1"/>
              <a:t>way</a:t>
            </a:r>
            <a:r>
              <a:rPr lang="es-ES" b="1" dirty="0"/>
              <a:t>:</a:t>
            </a:r>
            <a:endParaRPr lang="es-ES" dirty="0"/>
          </a:p>
          <a:p>
            <a:pPr marL="0" indent="0" fontAlgn="base">
              <a:buNone/>
            </a:pPr>
            <a:r>
              <a:rPr lang="es-ES" dirty="0" err="1"/>
              <a:t>var</a:t>
            </a:r>
            <a:r>
              <a:rPr lang="es-ES" dirty="0"/>
              <a:t> </a:t>
            </a:r>
            <a:r>
              <a:rPr lang="es-ES" dirty="0" err="1"/>
              <a:t>currentDate</a:t>
            </a:r>
            <a:r>
              <a:rPr lang="es-ES" dirty="0"/>
              <a:t> = </a:t>
            </a:r>
            <a:r>
              <a:rPr lang="es-ES" dirty="0" err="1"/>
              <a:t>DateTime.Now.ToString</a:t>
            </a:r>
            <a:r>
              <a:rPr lang="es-ES" dirty="0"/>
              <a:t>("YYYY/MM/DD")</a:t>
            </a:r>
          </a:p>
          <a:p>
            <a:endParaRPr lang="es-ES" dirty="0"/>
          </a:p>
        </p:txBody>
      </p:sp>
      <p:cxnSp>
        <p:nvCxnSpPr>
          <p:cNvPr id="10" name="Straight Connector 9">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66849"/>
      </p:ext>
    </p:extLst>
  </p:cSld>
  <p:clrMapOvr>
    <a:masterClrMapping/>
  </p:clrMapOvr>
</p:sld>
</file>

<file path=ppt/slides/slide5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622F0080-7226-D3D9-6CE6-2AA368CB18D4}"/>
            </a:ext>
          </a:extLst>
        </p:cNvPr>
        <p:cNvGrpSpPr/>
        <p:nvPr/>
      </p:nvGrpSpPr>
      <p:grpSpPr>
        <a:xfrm>
          <a:off x="0" y="0"/>
          <a:ext cx="0" cy="0"/>
          <a:chOff x="0" y="0"/>
          <a:chExt cx="0" cy="0"/>
        </a:xfrm>
      </p:grpSpPr>
      <p:cxnSp>
        <p:nvCxnSpPr>
          <p:cNvPr id="16" name="Straight Connector 6">
            <a:extLst>
              <a:ext uri="{FF2B5EF4-FFF2-40B4-BE49-F238E27FC236}">
                <a16:creationId xmlns:a16="http://schemas.microsoft.com/office/drawing/2014/main" id="{FFA1F596-E649-0474-BAD2-CC36DAAE6B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B4547DFD-818E-971D-EB0C-0796652D8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0">
            <a:extLst>
              <a:ext uri="{FF2B5EF4-FFF2-40B4-BE49-F238E27FC236}">
                <a16:creationId xmlns:a16="http://schemas.microsoft.com/office/drawing/2014/main" id="{BAAEF496-7C44-7B53-92C1-5CA7CC1E7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93998465-1E2F-0B67-8791-44E9DCB4CF9A}"/>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2 </a:t>
            </a:r>
          </a:p>
        </p:txBody>
      </p:sp>
      <p:cxnSp>
        <p:nvCxnSpPr>
          <p:cNvPr id="19" name="Straight Connector 12">
            <a:extLst>
              <a:ext uri="{FF2B5EF4-FFF2-40B4-BE49-F238E27FC236}">
                <a16:creationId xmlns:a16="http://schemas.microsoft.com/office/drawing/2014/main" id="{8A88B92A-F84E-3295-A63F-04436DC0A6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9F60BC1-5FA3-CD62-5C98-4B4A76FE59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357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5" name="Straight Connector 410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07" name="Rectangle 410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2C59BB-489B-0E80-F778-F333CC8688C6}"/>
              </a:ext>
            </a:extLst>
          </p:cNvPr>
          <p:cNvSpPr>
            <a:spLocks noGrp="1"/>
          </p:cNvSpPr>
          <p:nvPr>
            <p:ph type="title"/>
          </p:nvPr>
        </p:nvSpPr>
        <p:spPr>
          <a:xfrm>
            <a:off x="8399165" y="1361440"/>
            <a:ext cx="3324281" cy="2694640"/>
          </a:xfrm>
        </p:spPr>
        <p:txBody>
          <a:bodyPr vert="horz" lIns="91440" tIns="45720" rIns="91440" bIns="45720" rtlCol="0" anchor="b">
            <a:normAutofit/>
          </a:bodyPr>
          <a:lstStyle/>
          <a:p>
            <a:pPr>
              <a:lnSpc>
                <a:spcPct val="90%"/>
              </a:lnSpc>
            </a:pPr>
            <a:r>
              <a:rPr lang="en-US" sz="3700" b="1"/>
              <a:t>The Liskov Substitution Principle</a:t>
            </a:r>
            <a:br>
              <a:rPr lang="en-US" sz="3700" b="1"/>
            </a:br>
            <a:br>
              <a:rPr lang="en-US" sz="3700"/>
            </a:br>
            <a:endParaRPr lang="en-US" sz="3700"/>
          </a:p>
        </p:txBody>
      </p:sp>
      <p:pic>
        <p:nvPicPr>
          <p:cNvPr id="4098" name="Picture 2" descr="Liskov Substitution Principle">
            <a:extLst>
              <a:ext uri="{FF2B5EF4-FFF2-40B4-BE49-F238E27FC236}">
                <a16:creationId xmlns:a16="http://schemas.microsoft.com/office/drawing/2014/main" id="{34144BEE-8C1C-B56C-DBB5-13A6F71F87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13429" y="723900"/>
            <a:ext cx="6762750"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4109" name="Straight Connector 4108">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705528"/>
      </p:ext>
    </p:extLst>
  </p:cSld>
  <p:clrMapOvr>
    <a:masterClrMapping/>
  </p:clrMapOvr>
</p:sld>
</file>

<file path=ppt/slides/slide5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Marcador de contenido 10" descr="Texto&#10;&#10;El contenido generado por IA puede ser incorrecto.">
            <a:extLst>
              <a:ext uri="{FF2B5EF4-FFF2-40B4-BE49-F238E27FC236}">
                <a16:creationId xmlns:a16="http://schemas.microsoft.com/office/drawing/2014/main" id="{DAAAAA44-675A-17D9-002D-E1A34BA43F13}"/>
              </a:ext>
            </a:extLst>
          </p:cNvPr>
          <p:cNvPicPr>
            <a:picLocks noGrp="1" noChangeAspect="1"/>
          </p:cNvPicPr>
          <p:nvPr>
            <p:ph idx="1"/>
          </p:nvPr>
        </p:nvPicPr>
        <p:blipFill>
          <a:blip r:embed="rId2"/>
          <a:stretch>
            <a:fillRect/>
          </a:stretch>
        </p:blipFill>
        <p:spPr>
          <a:xfrm>
            <a:off x="1849728" y="723899"/>
            <a:ext cx="4084945" cy="3584211"/>
          </a:xfrm>
          <a:prstGeom prst="rect">
            <a:avLst/>
          </a:prstGeom>
        </p:spPr>
      </p:pic>
      <p:pic>
        <p:nvPicPr>
          <p:cNvPr id="13" name="Imagen 12" descr="Texto&#10;&#10;El contenido generado por IA puede ser incorrecto.">
            <a:extLst>
              <a:ext uri="{FF2B5EF4-FFF2-40B4-BE49-F238E27FC236}">
                <a16:creationId xmlns:a16="http://schemas.microsoft.com/office/drawing/2014/main" id="{07797A97-74B7-046D-DDE7-A685E6BE2F3C}"/>
              </a:ext>
            </a:extLst>
          </p:cNvPr>
          <p:cNvPicPr>
            <a:picLocks noChangeAspect="1"/>
          </p:cNvPicPr>
          <p:nvPr/>
        </p:nvPicPr>
        <p:blipFill>
          <a:blip r:embed="rId3"/>
          <a:stretch>
            <a:fillRect/>
          </a:stretch>
        </p:blipFill>
        <p:spPr>
          <a:xfrm>
            <a:off x="6272812" y="723899"/>
            <a:ext cx="2919266" cy="3584211"/>
          </a:xfrm>
          <a:prstGeom prst="rect">
            <a:avLst/>
          </a:prstGeom>
        </p:spPr>
      </p:pic>
      <p:cxnSp>
        <p:nvCxnSpPr>
          <p:cNvPr id="54" name="Straight Connector 5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148099"/>
      </p:ext>
    </p:extLst>
  </p:cSld>
  <p:clrMapOvr>
    <a:masterClrMapping/>
  </p:clrMapOvr>
</p:sld>
</file>

<file path=ppt/slides/slide5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5A132806-AC5F-B36D-5DBC-D363A2DE739F}"/>
              </a:ext>
            </a:extLst>
          </p:cNvPr>
          <p:cNvPicPr>
            <a:picLocks noGrp="1" noChangeAspect="1"/>
          </p:cNvPicPr>
          <p:nvPr>
            <p:ph idx="1"/>
          </p:nvPr>
        </p:nvPicPr>
        <p:blipFill>
          <a:blip r:embed="rId2"/>
          <a:stretch>
            <a:fillRect/>
          </a:stretch>
        </p:blipFill>
        <p:spPr>
          <a:xfrm>
            <a:off x="2877067" y="723900"/>
            <a:ext cx="5099112" cy="5410200"/>
          </a:xfrm>
          <a:prstGeom prst="rect">
            <a:avLst/>
          </a:prstGeom>
        </p:spPr>
      </p:pic>
      <p:cxnSp>
        <p:nvCxnSpPr>
          <p:cNvPr id="32" name="Straight Connector 31">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937231"/>
      </p:ext>
    </p:extLst>
  </p:cSld>
  <p:clrMapOvr>
    <a:masterClrMapping/>
  </p:clrMapOvr>
</p:sld>
</file>

<file path=ppt/slides/slide5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176A7A0-FAD0-4BFC-A0FC-6B091D842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6D21FBDF-5189-2F8C-BC03-D61A4890A30C}"/>
              </a:ext>
            </a:extLst>
          </p:cNvPr>
          <p:cNvPicPr>
            <a:picLocks noGrp="1" noChangeAspect="1"/>
          </p:cNvPicPr>
          <p:nvPr>
            <p:ph idx="1"/>
          </p:nvPr>
        </p:nvPicPr>
        <p:blipFill>
          <a:blip r:embed="rId2"/>
          <a:srcRect r="11.093%"/>
          <a:stretch>
            <a:fillRect/>
          </a:stretch>
        </p:blipFill>
        <p:spPr>
          <a:xfrm>
            <a:off x="800100" y="1076270"/>
            <a:ext cx="10591800" cy="5057829"/>
          </a:xfrm>
          <a:prstGeom prst="rect">
            <a:avLst/>
          </a:prstGeom>
        </p:spPr>
      </p:pic>
    </p:spTree>
    <p:extLst>
      <p:ext uri="{BB962C8B-B14F-4D97-AF65-F5344CB8AC3E}">
        <p14:creationId xmlns:p14="http://schemas.microsoft.com/office/powerpoint/2010/main" val="162266650"/>
      </p:ext>
    </p:extLst>
  </p:cSld>
  <p:clrMapOvr>
    <a:masterClrMapping/>
  </p:clrMapOvr>
</p:sld>
</file>

<file path=ppt/slides/slide5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420BB8B7-F4BE-6634-5EE9-0E9CBDF65FEE}"/>
              </a:ext>
            </a:extLst>
          </p:cNvPr>
          <p:cNvPicPr>
            <a:picLocks noGrp="1" noChangeAspect="1"/>
          </p:cNvPicPr>
          <p:nvPr>
            <p:ph idx="1"/>
          </p:nvPr>
        </p:nvPicPr>
        <p:blipFill>
          <a:blip r:embed="rId2"/>
          <a:stretch>
            <a:fillRect/>
          </a:stretch>
        </p:blipFill>
        <p:spPr>
          <a:xfrm>
            <a:off x="497261" y="769175"/>
            <a:ext cx="7478918" cy="5319649"/>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602171"/>
      </p:ext>
    </p:extLst>
  </p:cSld>
  <p:clrMapOvr>
    <a:masterClrMapping/>
  </p:clrMapOvr>
</p:sld>
</file>

<file path=ppt/slides/slide5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2F624466-99AB-7162-6714-6E759532733D}"/>
              </a:ext>
            </a:extLst>
          </p:cNvPr>
          <p:cNvPicPr>
            <a:picLocks noGrp="1" noChangeAspect="1"/>
          </p:cNvPicPr>
          <p:nvPr>
            <p:ph idx="1"/>
          </p:nvPr>
        </p:nvPicPr>
        <p:blipFill>
          <a:blip r:embed="rId2"/>
          <a:stretch>
            <a:fillRect/>
          </a:stretch>
        </p:blipFill>
        <p:spPr>
          <a:xfrm>
            <a:off x="1626243" y="723900"/>
            <a:ext cx="6349936"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35586"/>
      </p:ext>
    </p:extLst>
  </p:cSld>
  <p:clrMapOvr>
    <a:masterClrMapping/>
  </p:clrMapOvr>
</p:sld>
</file>

<file path=ppt/slides/slide5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49341A28-0442-E7C3-4027-CB9A7341B7A8}"/>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97F4F3-AC7C-E737-B2AE-68315E045CFB}"/>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3</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782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3" name="Straight Connector 615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155" name="Rectangle 615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769886-3D11-5687-685B-04E117DE7196}"/>
              </a:ext>
            </a:extLst>
          </p:cNvPr>
          <p:cNvSpPr>
            <a:spLocks noGrp="1"/>
          </p:cNvSpPr>
          <p:nvPr>
            <p:ph type="title"/>
          </p:nvPr>
        </p:nvSpPr>
        <p:spPr>
          <a:xfrm>
            <a:off x="8399165" y="1361440"/>
            <a:ext cx="3324281" cy="2694640"/>
          </a:xfrm>
        </p:spPr>
        <p:txBody>
          <a:bodyPr vert="horz" lIns="91440" tIns="45720" rIns="91440" bIns="45720" rtlCol="0" anchor="b">
            <a:normAutofit/>
          </a:bodyPr>
          <a:lstStyle/>
          <a:p>
            <a:pPr>
              <a:lnSpc>
                <a:spcPct val="90%"/>
              </a:lnSpc>
            </a:pPr>
            <a:r>
              <a:rPr lang="en-US" sz="3700" b="1"/>
              <a:t>The Interface Segregation Principle</a:t>
            </a:r>
            <a:br>
              <a:rPr lang="en-US" sz="3700" b="1"/>
            </a:br>
            <a:br>
              <a:rPr lang="en-US" sz="3700"/>
            </a:br>
            <a:endParaRPr lang="en-US" sz="3700"/>
          </a:p>
        </p:txBody>
      </p:sp>
      <p:pic>
        <p:nvPicPr>
          <p:cNvPr id="6146" name="Picture 2" descr="Interface Segregation Principle">
            <a:extLst>
              <a:ext uri="{FF2B5EF4-FFF2-40B4-BE49-F238E27FC236}">
                <a16:creationId xmlns:a16="http://schemas.microsoft.com/office/drawing/2014/main" id="{CF932B6F-5DCE-1B5B-E29E-A2A180B784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13429" y="723900"/>
            <a:ext cx="6762750"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6157" name="Straight Connector 6156">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760126"/>
      </p:ext>
    </p:extLst>
  </p:cSld>
  <p:clrMapOvr>
    <a:masterClrMapping/>
  </p:clrMapOvr>
</p:sld>
</file>

<file path=ppt/slides/slide5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2A9E8A34-42D9-7F71-8543-6CBF6783D83C}"/>
              </a:ext>
            </a:extLst>
          </p:cNvPr>
          <p:cNvPicPr>
            <a:picLocks noGrp="1" noChangeAspect="1"/>
          </p:cNvPicPr>
          <p:nvPr>
            <p:ph idx="1"/>
          </p:nvPr>
        </p:nvPicPr>
        <p:blipFill>
          <a:blip r:embed="rId2"/>
          <a:stretch>
            <a:fillRect/>
          </a:stretch>
        </p:blipFill>
        <p:spPr>
          <a:xfrm>
            <a:off x="3786047" y="723900"/>
            <a:ext cx="4190131" cy="5410200"/>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831584"/>
      </p:ext>
    </p:extLst>
  </p:cSld>
  <p:clrMapOvr>
    <a:masterClrMapping/>
  </p:clrMapOvr>
</p:sld>
</file>

<file path=ppt/slides/slide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6392C2F8-18FC-9912-B3B6-2FC1320B41B6}"/>
              </a:ext>
            </a:extLst>
          </p:cNvPr>
          <p:cNvSpPr>
            <a:spLocks noGrp="1"/>
          </p:cNvSpPr>
          <p:nvPr>
            <p:ph type="title"/>
          </p:nvPr>
        </p:nvSpPr>
        <p:spPr>
          <a:xfrm>
            <a:off x="954823" y="2109493"/>
            <a:ext cx="4265763" cy="1441776"/>
          </a:xfrm>
        </p:spPr>
        <p:txBody>
          <a:bodyPr anchor="t">
            <a:normAutofit/>
          </a:bodyPr>
          <a:lstStyle/>
          <a:p>
            <a:pPr fontAlgn="base">
              <a:lnSpc>
                <a:spcPct val="90%"/>
              </a:lnSpc>
            </a:pPr>
            <a:r>
              <a:rPr lang="en-US" sz="2200"/>
              <a:t>Use variable names with the same structure</a:t>
            </a:r>
            <a:br>
              <a:rPr lang="en-US" sz="2200"/>
            </a:br>
            <a:br>
              <a:rPr lang="en-US" sz="2200"/>
            </a:br>
            <a:endParaRPr lang="es-ES" sz="2200"/>
          </a:p>
        </p:txBody>
      </p:sp>
      <p:sp>
        <p:nvSpPr>
          <p:cNvPr id="3" name="Marcador de contenido 2">
            <a:extLst>
              <a:ext uri="{FF2B5EF4-FFF2-40B4-BE49-F238E27FC236}">
                <a16:creationId xmlns:a16="http://schemas.microsoft.com/office/drawing/2014/main" id="{C144DEEC-D287-8802-0266-16A78518D559}"/>
              </a:ext>
            </a:extLst>
          </p:cNvPr>
          <p:cNvSpPr>
            <a:spLocks noGrp="1"/>
          </p:cNvSpPr>
          <p:nvPr>
            <p:ph idx="1"/>
          </p:nvPr>
        </p:nvSpPr>
        <p:spPr>
          <a:xfrm>
            <a:off x="5871353" y="2200490"/>
            <a:ext cx="5269831" cy="3445399"/>
          </a:xfrm>
        </p:spPr>
        <p:txBody>
          <a:bodyPr>
            <a:normAutofit/>
          </a:bodyPr>
          <a:lstStyle/>
          <a:p>
            <a:pPr marL="0" indent="0" fontAlgn="base">
              <a:buNone/>
            </a:pPr>
            <a:r>
              <a:rPr lang="en-US" b="1" dirty="0"/>
              <a:t>Bad way:</a:t>
            </a:r>
            <a:endParaRPr lang="en-US" dirty="0"/>
          </a:p>
          <a:p>
            <a:pPr marL="0" indent="0" fontAlgn="base">
              <a:buNone/>
            </a:pPr>
            <a:r>
              <a:rPr lang="en-US" dirty="0" err="1"/>
              <a:t>getUserInfo</a:t>
            </a:r>
            <a:r>
              <a:rPr lang="en-US" dirty="0"/>
              <a:t>();</a:t>
            </a:r>
          </a:p>
          <a:p>
            <a:pPr marL="0" indent="0" fontAlgn="base">
              <a:buNone/>
            </a:pPr>
            <a:r>
              <a:rPr lang="en-US" dirty="0" err="1"/>
              <a:t>getClientData</a:t>
            </a:r>
            <a:r>
              <a:rPr lang="en-US" dirty="0"/>
              <a:t>();</a:t>
            </a:r>
          </a:p>
          <a:p>
            <a:pPr marL="0" indent="0" fontAlgn="base">
              <a:buNone/>
            </a:pPr>
            <a:r>
              <a:rPr lang="en-US" dirty="0" err="1"/>
              <a:t>getCustomerRecord</a:t>
            </a:r>
            <a:r>
              <a:rPr lang="en-US" dirty="0"/>
              <a:t>();</a:t>
            </a:r>
          </a:p>
          <a:p>
            <a:pPr marL="0" indent="0" fontAlgn="base">
              <a:buNone/>
            </a:pPr>
            <a:r>
              <a:rPr lang="en-US" b="1" dirty="0"/>
              <a:t>Good way:</a:t>
            </a:r>
            <a:endParaRPr lang="en-US" dirty="0"/>
          </a:p>
          <a:p>
            <a:pPr marL="0" indent="0" fontAlgn="base">
              <a:buNone/>
            </a:pPr>
            <a:r>
              <a:rPr lang="en-US" dirty="0" err="1"/>
              <a:t>getUser</a:t>
            </a:r>
            <a:r>
              <a:rPr lang="en-US" dirty="0"/>
              <a:t>();</a:t>
            </a:r>
          </a:p>
          <a:p>
            <a:endParaRPr lang="es-ES" dirty="0"/>
          </a:p>
        </p:txBody>
      </p:sp>
      <p:cxnSp>
        <p:nvCxnSpPr>
          <p:cNvPr id="10" name="Straight Connector 9">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621069"/>
      </p:ext>
    </p:extLst>
  </p:cSld>
  <p:clrMapOvr>
    <a:masterClrMapping/>
  </p:clrMapOvr>
</p:sld>
</file>

<file path=ppt/slides/slide6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 Chat o mensaje de texto&#10;&#10;El contenido generado por IA puede ser incorrecto.">
            <a:extLst>
              <a:ext uri="{FF2B5EF4-FFF2-40B4-BE49-F238E27FC236}">
                <a16:creationId xmlns:a16="http://schemas.microsoft.com/office/drawing/2014/main" id="{6A293681-BE8E-365C-4C30-D41C1772DE06}"/>
              </a:ext>
            </a:extLst>
          </p:cNvPr>
          <p:cNvPicPr>
            <a:picLocks noGrp="1" noChangeAspect="1"/>
          </p:cNvPicPr>
          <p:nvPr>
            <p:ph idx="1"/>
          </p:nvPr>
        </p:nvPicPr>
        <p:blipFill>
          <a:blip r:embed="rId2"/>
          <a:stretch>
            <a:fillRect/>
          </a:stretch>
        </p:blipFill>
        <p:spPr>
          <a:xfrm>
            <a:off x="825753" y="723900"/>
            <a:ext cx="7150425" cy="5410200"/>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807732"/>
      </p:ext>
    </p:extLst>
  </p:cSld>
  <p:clrMapOvr>
    <a:masterClrMapping/>
  </p:clrMapOvr>
</p:sld>
</file>

<file path=ppt/slides/slide6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10;&#10;El contenido generado por IA puede ser incorrecto.">
            <a:extLst>
              <a:ext uri="{FF2B5EF4-FFF2-40B4-BE49-F238E27FC236}">
                <a16:creationId xmlns:a16="http://schemas.microsoft.com/office/drawing/2014/main" id="{8B669AE3-64A8-FEB1-47A9-080E9D11B074}"/>
              </a:ext>
            </a:extLst>
          </p:cNvPr>
          <p:cNvPicPr>
            <a:picLocks noGrp="1" noChangeAspect="1"/>
          </p:cNvPicPr>
          <p:nvPr>
            <p:ph idx="1"/>
          </p:nvPr>
        </p:nvPicPr>
        <p:blipFill>
          <a:blip r:embed="rId2"/>
          <a:stretch>
            <a:fillRect/>
          </a:stretch>
        </p:blipFill>
        <p:spPr>
          <a:xfrm>
            <a:off x="2106900" y="1215422"/>
            <a:ext cx="7721527" cy="2077887"/>
          </a:xfrm>
          <a:prstGeom prst="rect">
            <a:avLst/>
          </a:prstGeom>
        </p:spPr>
      </p:pic>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descr="Interfaz de usuario gráfica, Aplicación&#10;&#10;El contenido generado por IA puede ser incorrecto.">
            <a:extLst>
              <a:ext uri="{FF2B5EF4-FFF2-40B4-BE49-F238E27FC236}">
                <a16:creationId xmlns:a16="http://schemas.microsoft.com/office/drawing/2014/main" id="{46F834FA-8FE4-C9F3-91ED-B166B02216BF}"/>
              </a:ext>
            </a:extLst>
          </p:cNvPr>
          <p:cNvPicPr>
            <a:picLocks noChangeAspect="1"/>
          </p:cNvPicPr>
          <p:nvPr/>
        </p:nvPicPr>
        <p:blipFill>
          <a:blip r:embed="rId3"/>
          <a:stretch>
            <a:fillRect/>
          </a:stretch>
        </p:blipFill>
        <p:spPr>
          <a:xfrm>
            <a:off x="2604189" y="3564692"/>
            <a:ext cx="6983621" cy="2704184"/>
          </a:xfrm>
          <a:prstGeom prst="rect">
            <a:avLst/>
          </a:prstGeom>
        </p:spPr>
      </p:pic>
    </p:spTree>
    <p:extLst>
      <p:ext uri="{BB962C8B-B14F-4D97-AF65-F5344CB8AC3E}">
        <p14:creationId xmlns:p14="http://schemas.microsoft.com/office/powerpoint/2010/main" val="3641658351"/>
      </p:ext>
    </p:extLst>
  </p:cSld>
  <p:clrMapOvr>
    <a:masterClrMapping/>
  </p:clrMapOvr>
</p:sld>
</file>

<file path=ppt/slides/slide6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 Chat o mensaje de texto&#10;&#10;El contenido generado por IA puede ser incorrecto.">
            <a:extLst>
              <a:ext uri="{FF2B5EF4-FFF2-40B4-BE49-F238E27FC236}">
                <a16:creationId xmlns:a16="http://schemas.microsoft.com/office/drawing/2014/main" id="{5BAC931F-766B-FDB9-3149-C2892F7AC39E}"/>
              </a:ext>
            </a:extLst>
          </p:cNvPr>
          <p:cNvPicPr>
            <a:picLocks noGrp="1" noChangeAspect="1"/>
          </p:cNvPicPr>
          <p:nvPr>
            <p:ph idx="1"/>
          </p:nvPr>
        </p:nvPicPr>
        <p:blipFill>
          <a:blip r:embed="rId2"/>
          <a:stretch>
            <a:fillRect/>
          </a:stretch>
        </p:blipFill>
        <p:spPr>
          <a:xfrm>
            <a:off x="2293317" y="723900"/>
            <a:ext cx="5682862"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173043"/>
      </p:ext>
    </p:extLst>
  </p:cSld>
  <p:clrMapOvr>
    <a:masterClrMapping/>
  </p:clrMapOvr>
</p:sld>
</file>

<file path=ppt/slides/slide6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10;&#10;El contenido generado por IA puede ser incorrecto.">
            <a:extLst>
              <a:ext uri="{FF2B5EF4-FFF2-40B4-BE49-F238E27FC236}">
                <a16:creationId xmlns:a16="http://schemas.microsoft.com/office/drawing/2014/main" id="{7985E0A0-4E88-8520-8266-B4F247CDAD1E}"/>
              </a:ext>
            </a:extLst>
          </p:cNvPr>
          <p:cNvPicPr>
            <a:picLocks noGrp="1" noChangeAspect="1"/>
          </p:cNvPicPr>
          <p:nvPr>
            <p:ph idx="1"/>
          </p:nvPr>
        </p:nvPicPr>
        <p:blipFill>
          <a:blip r:embed="rId2"/>
          <a:stretch>
            <a:fillRect/>
          </a:stretch>
        </p:blipFill>
        <p:spPr>
          <a:xfrm>
            <a:off x="1290963" y="723900"/>
            <a:ext cx="6685216" cy="5410200"/>
          </a:xfrm>
          <a:prstGeom prst="rect">
            <a:avLst/>
          </a:prstGeom>
        </p:spPr>
      </p:pic>
      <p:cxnSp>
        <p:nvCxnSpPr>
          <p:cNvPr id="27" name="Straight Connector 26">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275180"/>
      </p:ext>
    </p:extLst>
  </p:cSld>
  <p:clrMapOvr>
    <a:masterClrMapping/>
  </p:clrMapOvr>
</p:sld>
</file>

<file path=ppt/slides/slide6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519F3E6D-E9AB-AD98-677A-AD6EE98848C6}"/>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C5CC48-E5F2-AD0C-2B84-D43071726FD1}"/>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4</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054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5" name="Straight Connector 92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227" name="Rectangle 922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C8683F-AC57-CF4D-B604-A487A486D8D7}"/>
              </a:ext>
            </a:extLst>
          </p:cNvPr>
          <p:cNvSpPr>
            <a:spLocks noGrp="1"/>
          </p:cNvSpPr>
          <p:nvPr>
            <p:ph type="title"/>
          </p:nvPr>
        </p:nvSpPr>
        <p:spPr>
          <a:xfrm>
            <a:off x="8399165" y="1361440"/>
            <a:ext cx="3324281" cy="2694640"/>
          </a:xfrm>
        </p:spPr>
        <p:txBody>
          <a:bodyPr vert="horz" lIns="91440" tIns="45720" rIns="91440" bIns="45720" rtlCol="0" anchor="b">
            <a:normAutofit/>
          </a:bodyPr>
          <a:lstStyle/>
          <a:p>
            <a:pPr>
              <a:lnSpc>
                <a:spcPct val="90%"/>
              </a:lnSpc>
            </a:pPr>
            <a:r>
              <a:rPr lang="en-US" sz="3100" b="1"/>
              <a:t>The Dependency Inversion Principle</a:t>
            </a:r>
            <a:br>
              <a:rPr lang="en-US" sz="3100" b="1"/>
            </a:br>
            <a:br>
              <a:rPr lang="en-US" sz="3100"/>
            </a:br>
            <a:endParaRPr lang="en-US" sz="3100"/>
          </a:p>
        </p:txBody>
      </p:sp>
      <p:pic>
        <p:nvPicPr>
          <p:cNvPr id="9218" name="Picture 2" descr="Dependency Inversion Principle">
            <a:extLst>
              <a:ext uri="{FF2B5EF4-FFF2-40B4-BE49-F238E27FC236}">
                <a16:creationId xmlns:a16="http://schemas.microsoft.com/office/drawing/2014/main" id="{48B671C3-0CD1-AF8D-637D-59CF00DFB0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13429" y="723900"/>
            <a:ext cx="6762750"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9229" name="Straight Connector 9228">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75740"/>
      </p:ext>
    </p:extLst>
  </p:cSld>
  <p:clrMapOvr>
    <a:masterClrMapping/>
  </p:clrMapOvr>
</p:sld>
</file>

<file path=ppt/slides/slide6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Texto&#10;&#10;El contenido generado por IA puede ser incorrecto.">
            <a:extLst>
              <a:ext uri="{FF2B5EF4-FFF2-40B4-BE49-F238E27FC236}">
                <a16:creationId xmlns:a16="http://schemas.microsoft.com/office/drawing/2014/main" id="{82B280F5-BD5F-3835-3E3A-48D7F22CB153}"/>
              </a:ext>
            </a:extLst>
          </p:cNvPr>
          <p:cNvPicPr>
            <a:picLocks noChangeAspect="1"/>
          </p:cNvPicPr>
          <p:nvPr/>
        </p:nvPicPr>
        <p:blipFill>
          <a:blip r:embed="rId2"/>
          <a:stretch>
            <a:fillRect/>
          </a:stretch>
        </p:blipFill>
        <p:spPr>
          <a:xfrm>
            <a:off x="2777055" y="723900"/>
            <a:ext cx="5199124" cy="5410200"/>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971246"/>
      </p:ext>
    </p:extLst>
  </p:cSld>
  <p:clrMapOvr>
    <a:masterClrMapping/>
  </p:clrMapOvr>
</p:sld>
</file>

<file path=ppt/slides/slide6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10;&#10;El contenido generado por IA puede ser incorrecto.">
            <a:extLst>
              <a:ext uri="{FF2B5EF4-FFF2-40B4-BE49-F238E27FC236}">
                <a16:creationId xmlns:a16="http://schemas.microsoft.com/office/drawing/2014/main" id="{580AF690-4A1E-E055-D759-05FB980BBA1A}"/>
              </a:ext>
            </a:extLst>
          </p:cNvPr>
          <p:cNvPicPr>
            <a:picLocks noGrp="1" noChangeAspect="1"/>
          </p:cNvPicPr>
          <p:nvPr>
            <p:ph idx="1"/>
          </p:nvPr>
        </p:nvPicPr>
        <p:blipFill>
          <a:blip r:embed="rId2"/>
          <a:stretch>
            <a:fillRect/>
          </a:stretch>
        </p:blipFill>
        <p:spPr>
          <a:xfrm>
            <a:off x="1303599" y="723900"/>
            <a:ext cx="6672580" cy="5410200"/>
          </a:xfrm>
          <a:prstGeom prst="rect">
            <a:avLst/>
          </a:prstGeom>
        </p:spPr>
      </p:pic>
      <p:cxnSp>
        <p:nvCxnSpPr>
          <p:cNvPr id="21" name="Straight Connector 20">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877190"/>
      </p:ext>
    </p:extLst>
  </p:cSld>
  <p:clrMapOvr>
    <a:masterClrMapping/>
  </p:clrMapOvr>
</p:sld>
</file>

<file path=ppt/slides/slide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440A5A-A85B-8694-7BA5-EF0932AC5121}"/>
              </a:ext>
            </a:extLst>
          </p:cNvPr>
          <p:cNvSpPr>
            <a:spLocks noGrp="1"/>
          </p:cNvSpPr>
          <p:nvPr>
            <p:ph type="title"/>
          </p:nvPr>
        </p:nvSpPr>
        <p:spPr/>
        <p:txBody>
          <a:bodyPr/>
          <a:lstStyle/>
          <a:p>
            <a:endParaRPr lang="es-ES"/>
          </a:p>
        </p:txBody>
      </p:sp>
      <p:pic>
        <p:nvPicPr>
          <p:cNvPr id="5" name="Marcador de contenido 4" descr="Texto&#10;&#10;El contenido generado por IA puede ser incorrecto.">
            <a:extLst>
              <a:ext uri="{FF2B5EF4-FFF2-40B4-BE49-F238E27FC236}">
                <a16:creationId xmlns:a16="http://schemas.microsoft.com/office/drawing/2014/main" id="{8CB2A950-3F2D-793F-D4A2-4CEE0C871C64}"/>
              </a:ext>
            </a:extLst>
          </p:cNvPr>
          <p:cNvPicPr>
            <a:picLocks noGrp="1" noChangeAspect="1"/>
          </p:cNvPicPr>
          <p:nvPr>
            <p:ph idx="1"/>
          </p:nvPr>
        </p:nvPicPr>
        <p:blipFill>
          <a:blip r:embed="rId2"/>
          <a:stretch>
            <a:fillRect/>
          </a:stretch>
        </p:blipFill>
        <p:spPr>
          <a:xfrm>
            <a:off x="4216938" y="2668388"/>
            <a:ext cx="3658111" cy="2848373"/>
          </a:xfrm>
          <a:prstGeom prst="rect">
            <a:avLst/>
          </a:prstGeom>
        </p:spPr>
      </p:pic>
    </p:spTree>
    <p:extLst>
      <p:ext uri="{BB962C8B-B14F-4D97-AF65-F5344CB8AC3E}">
        <p14:creationId xmlns:p14="http://schemas.microsoft.com/office/powerpoint/2010/main" val="880671306"/>
      </p:ext>
    </p:extLst>
  </p:cSld>
  <p:clrMapOvr>
    <a:masterClrMapping/>
  </p:clrMapOvr>
</p:sld>
</file>

<file path=ppt/slides/slide6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Texto&#10;&#10;El contenido generado por IA puede ser incorrecto.">
            <a:extLst>
              <a:ext uri="{FF2B5EF4-FFF2-40B4-BE49-F238E27FC236}">
                <a16:creationId xmlns:a16="http://schemas.microsoft.com/office/drawing/2014/main" id="{D83965DC-C4B5-B82A-095B-CB4D902580F4}"/>
              </a:ext>
            </a:extLst>
          </p:cNvPr>
          <p:cNvPicPr>
            <a:picLocks noChangeAspect="1"/>
          </p:cNvPicPr>
          <p:nvPr/>
        </p:nvPicPr>
        <p:blipFill>
          <a:blip r:embed="rId2"/>
          <a:stretch>
            <a:fillRect/>
          </a:stretch>
        </p:blipFill>
        <p:spPr>
          <a:xfrm>
            <a:off x="6783630" y="683016"/>
            <a:ext cx="4608270" cy="3584211"/>
          </a:xfrm>
          <a:prstGeom prst="rect">
            <a:avLst/>
          </a:prstGeom>
        </p:spPr>
      </p:pic>
      <p:pic>
        <p:nvPicPr>
          <p:cNvPr id="5" name="Marcador de contenido 4" descr="Texto&#10;&#10;El contenido generado por IA puede ser incorrecto.">
            <a:extLst>
              <a:ext uri="{FF2B5EF4-FFF2-40B4-BE49-F238E27FC236}">
                <a16:creationId xmlns:a16="http://schemas.microsoft.com/office/drawing/2014/main" id="{C0E23712-E385-1F5D-6CC0-738DD70FA39C}"/>
              </a:ext>
            </a:extLst>
          </p:cNvPr>
          <p:cNvPicPr>
            <a:picLocks noGrp="1" noChangeAspect="1"/>
          </p:cNvPicPr>
          <p:nvPr>
            <p:ph idx="1"/>
          </p:nvPr>
        </p:nvPicPr>
        <p:blipFill>
          <a:blip r:embed="rId3"/>
          <a:stretch>
            <a:fillRect/>
          </a:stretch>
        </p:blipFill>
        <p:spPr>
          <a:xfrm>
            <a:off x="800100" y="654415"/>
            <a:ext cx="3890968" cy="3584211"/>
          </a:xfrm>
          <a:prstGeom prst="rect">
            <a:avLst/>
          </a:prstGeom>
        </p:spPr>
      </p:pic>
      <p:cxnSp>
        <p:nvCxnSpPr>
          <p:cNvPr id="18" name="Straight Connector 1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99862"/>
      </p:ext>
    </p:extLst>
  </p:cSld>
  <p:clrMapOvr>
    <a:masterClrMapping/>
  </p:clrMapOvr>
</p:sld>
</file>

<file path=ppt/slides/slide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0BC562F6-93EB-32DD-D655-8C5B832888E2}"/>
              </a:ext>
            </a:extLst>
          </p:cNvPr>
          <p:cNvSpPr>
            <a:spLocks noGrp="1"/>
          </p:cNvSpPr>
          <p:nvPr>
            <p:ph type="title"/>
          </p:nvPr>
        </p:nvSpPr>
        <p:spPr>
          <a:xfrm>
            <a:off x="954823" y="2109493"/>
            <a:ext cx="4265763" cy="1441776"/>
          </a:xfrm>
        </p:spPr>
        <p:txBody>
          <a:bodyPr anchor="t">
            <a:normAutofit/>
          </a:bodyPr>
          <a:lstStyle/>
          <a:p>
            <a:pPr fontAlgn="base">
              <a:lnSpc>
                <a:spcPct val="90%"/>
              </a:lnSpc>
            </a:pPr>
            <a:r>
              <a:rPr lang="es-ES" sz="2800"/>
              <a:t>Use </a:t>
            </a:r>
            <a:r>
              <a:rPr lang="es-ES" sz="2800" err="1"/>
              <a:t>searchable</a:t>
            </a:r>
            <a:r>
              <a:rPr lang="es-ES" sz="2800"/>
              <a:t> </a:t>
            </a:r>
            <a:r>
              <a:rPr lang="es-ES" sz="2800" err="1"/>
              <a:t>names</a:t>
            </a:r>
            <a:br>
              <a:rPr lang="es-ES" sz="2800"/>
            </a:br>
            <a:br>
              <a:rPr lang="es-ES" sz="2800"/>
            </a:br>
            <a:endParaRPr lang="es-ES" sz="2800"/>
          </a:p>
        </p:txBody>
      </p:sp>
      <p:sp>
        <p:nvSpPr>
          <p:cNvPr id="3" name="Marcador de contenido 2">
            <a:extLst>
              <a:ext uri="{FF2B5EF4-FFF2-40B4-BE49-F238E27FC236}">
                <a16:creationId xmlns:a16="http://schemas.microsoft.com/office/drawing/2014/main" id="{2CCAAFA2-9071-B4E9-8B83-8DE20A8B9D17}"/>
              </a:ext>
            </a:extLst>
          </p:cNvPr>
          <p:cNvSpPr>
            <a:spLocks noGrp="1"/>
          </p:cNvSpPr>
          <p:nvPr>
            <p:ph idx="1"/>
          </p:nvPr>
        </p:nvSpPr>
        <p:spPr>
          <a:xfrm>
            <a:off x="5871353" y="2200490"/>
            <a:ext cx="5269831" cy="3445399"/>
          </a:xfrm>
        </p:spPr>
        <p:txBody>
          <a:bodyPr>
            <a:normAutofit/>
          </a:bodyPr>
          <a:lstStyle/>
          <a:p>
            <a:pPr marL="0" indent="0" fontAlgn="base">
              <a:lnSpc>
                <a:spcPct val="100%"/>
              </a:lnSpc>
              <a:buNone/>
            </a:pPr>
            <a:r>
              <a:rPr lang="en-US" sz="1600" b="1" dirty="0"/>
              <a:t>Bad way:</a:t>
            </a:r>
            <a:endParaRPr lang="en-US" sz="1600" dirty="0"/>
          </a:p>
          <a:p>
            <a:pPr marL="0" indent="0" fontAlgn="base">
              <a:lnSpc>
                <a:spcPct val="100%"/>
              </a:lnSpc>
              <a:buNone/>
            </a:pPr>
            <a:r>
              <a:rPr lang="en-US" sz="1600" dirty="0"/>
              <a:t>// In the future we will not remember what 86400000 means.</a:t>
            </a:r>
          </a:p>
          <a:p>
            <a:pPr marL="0" indent="0" fontAlgn="base">
              <a:lnSpc>
                <a:spcPct val="100%"/>
              </a:lnSpc>
              <a:buNone/>
            </a:pPr>
            <a:r>
              <a:rPr lang="en-US" sz="1600" dirty="0" err="1"/>
              <a:t>clearBacklog</a:t>
            </a:r>
            <a:r>
              <a:rPr lang="en-US" sz="1600" dirty="0"/>
              <a:t>(backlog, 86400000);</a:t>
            </a:r>
          </a:p>
          <a:p>
            <a:pPr marL="0" indent="0" fontAlgn="base">
              <a:lnSpc>
                <a:spcPct val="100%"/>
              </a:lnSpc>
              <a:buNone/>
            </a:pPr>
            <a:r>
              <a:rPr lang="en-US" sz="1600" b="1" dirty="0"/>
              <a:t>Good way:</a:t>
            </a:r>
            <a:endParaRPr lang="en-US" sz="1600" dirty="0"/>
          </a:p>
          <a:p>
            <a:pPr marL="0" indent="0" fontAlgn="base">
              <a:lnSpc>
                <a:spcPct val="100%"/>
              </a:lnSpc>
              <a:buNone/>
            </a:pPr>
            <a:r>
              <a:rPr lang="en-US" sz="1600" dirty="0"/>
              <a:t>// Declare constants with a searchable name</a:t>
            </a:r>
          </a:p>
          <a:p>
            <a:pPr marL="0" indent="0" fontAlgn="base">
              <a:lnSpc>
                <a:spcPct val="100%"/>
              </a:lnSpc>
              <a:buNone/>
            </a:pPr>
            <a:r>
              <a:rPr lang="en-US" sz="1600" dirty="0"/>
              <a:t>var MILLISECONDS_PER_DAY = 60 * 60 * 24 * 1000; //86400000;</a:t>
            </a:r>
          </a:p>
          <a:p>
            <a:pPr marL="0" indent="0" fontAlgn="base">
              <a:lnSpc>
                <a:spcPct val="100%"/>
              </a:lnSpc>
              <a:buNone/>
            </a:pPr>
            <a:endParaRPr lang="en-US" sz="1600" dirty="0"/>
          </a:p>
          <a:p>
            <a:pPr marL="0" indent="0" fontAlgn="base">
              <a:lnSpc>
                <a:spcPct val="100%"/>
              </a:lnSpc>
              <a:buNone/>
            </a:pPr>
            <a:r>
              <a:rPr lang="en-US" sz="1600" dirty="0" err="1"/>
              <a:t>clearBacklog</a:t>
            </a:r>
            <a:r>
              <a:rPr lang="en-US" sz="1600" dirty="0"/>
              <a:t>(backlog, MILLISECONDS_PER_DAY);</a:t>
            </a:r>
          </a:p>
          <a:p>
            <a:pPr>
              <a:lnSpc>
                <a:spcPct val="100%"/>
              </a:lnSpc>
            </a:pPr>
            <a:endParaRPr lang="es-ES" sz="1600" dirty="0"/>
          </a:p>
        </p:txBody>
      </p:sp>
      <p:cxnSp>
        <p:nvCxnSpPr>
          <p:cNvPr id="10" name="Straight Connector 9">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274664"/>
      </p:ext>
    </p:extLst>
  </p:cSld>
  <p:clrMapOvr>
    <a:masterClrMapping/>
  </p:clrMapOvr>
</p:sld>
</file>

<file path=ppt/slides/slide7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688561"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32D83EF9-1CE5-7B23-6357-4C8E4AACACCF}"/>
              </a:ext>
            </a:extLst>
          </p:cNvPr>
          <p:cNvPicPr>
            <a:picLocks noGrp="1" noChangeAspect="1"/>
          </p:cNvPicPr>
          <p:nvPr>
            <p:ph idx="1"/>
          </p:nvPr>
        </p:nvPicPr>
        <p:blipFill>
          <a:blip r:embed="rId2"/>
          <a:stretch>
            <a:fillRect/>
          </a:stretch>
        </p:blipFill>
        <p:spPr>
          <a:xfrm>
            <a:off x="1893404" y="3003828"/>
            <a:ext cx="3980421" cy="1095875"/>
          </a:xfrm>
          <a:prstGeom prst="rect">
            <a:avLst/>
          </a:prstGeom>
        </p:spPr>
      </p:pic>
      <p:cxnSp>
        <p:nvCxnSpPr>
          <p:cNvPr id="20" name="Straight Connector 19">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4152" y="6134100"/>
            <a:ext cx="57073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descr="Texto&#10;&#10;El contenido generado por IA puede ser incorrecto.">
            <a:extLst>
              <a:ext uri="{FF2B5EF4-FFF2-40B4-BE49-F238E27FC236}">
                <a16:creationId xmlns:a16="http://schemas.microsoft.com/office/drawing/2014/main" id="{ADC0DBC8-9DE7-5A8A-A40F-712E99A0F44B}"/>
              </a:ext>
            </a:extLst>
          </p:cNvPr>
          <p:cNvPicPr>
            <a:picLocks noChangeAspect="1"/>
          </p:cNvPicPr>
          <p:nvPr/>
        </p:nvPicPr>
        <p:blipFill>
          <a:blip r:embed="rId3"/>
          <a:stretch>
            <a:fillRect/>
          </a:stretch>
        </p:blipFill>
        <p:spPr>
          <a:xfrm>
            <a:off x="6488661" y="1712662"/>
            <a:ext cx="4275133" cy="3396998"/>
          </a:xfrm>
          <a:prstGeom prst="rect">
            <a:avLst/>
          </a:prstGeom>
        </p:spPr>
      </p:pic>
    </p:spTree>
    <p:extLst>
      <p:ext uri="{BB962C8B-B14F-4D97-AF65-F5344CB8AC3E}">
        <p14:creationId xmlns:p14="http://schemas.microsoft.com/office/powerpoint/2010/main" val="3377018647"/>
      </p:ext>
    </p:extLst>
  </p:cSld>
  <p:clrMapOvr>
    <a:masterClrMapping/>
  </p:clrMapOvr>
</p:sld>
</file>

<file path=ppt/slides/slide7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B9F93338-6E3A-4838-C06E-F2DFB99BE324}"/>
              </a:ext>
            </a:extLst>
          </p:cNvPr>
          <p:cNvPicPr>
            <a:picLocks noGrp="1" noChangeAspect="1"/>
          </p:cNvPicPr>
          <p:nvPr>
            <p:ph idx="1"/>
          </p:nvPr>
        </p:nvPicPr>
        <p:blipFill>
          <a:blip r:embed="rId2"/>
          <a:stretch>
            <a:fillRect/>
          </a:stretch>
        </p:blipFill>
        <p:spPr>
          <a:xfrm>
            <a:off x="2263395" y="723900"/>
            <a:ext cx="5712783"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428105"/>
      </p:ext>
    </p:extLst>
  </p:cSld>
  <p:clrMapOvr>
    <a:masterClrMapping/>
  </p:clrMapOvr>
</p:sld>
</file>

<file path=ppt/slides/slide7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C161285D-1A11-713D-3FD3-7BB17D00F478}"/>
              </a:ext>
            </a:extLst>
          </p:cNvPr>
          <p:cNvPicPr>
            <a:picLocks noGrp="1" noChangeAspect="1"/>
          </p:cNvPicPr>
          <p:nvPr>
            <p:ph idx="1"/>
          </p:nvPr>
        </p:nvPicPr>
        <p:blipFill>
          <a:blip r:embed="rId2"/>
          <a:stretch>
            <a:fillRect/>
          </a:stretch>
        </p:blipFill>
        <p:spPr>
          <a:xfrm>
            <a:off x="2135191" y="723900"/>
            <a:ext cx="5840988"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4369"/>
      </p:ext>
    </p:extLst>
  </p:cSld>
  <p:clrMapOvr>
    <a:masterClrMapping/>
  </p:clrMapOvr>
</p:sld>
</file>

<file path=ppt/slides/slide7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2A2EC646-A669-90B7-A0F7-406CF3B84EC8}"/>
              </a:ext>
            </a:extLst>
          </p:cNvPr>
          <p:cNvPicPr>
            <a:picLocks noGrp="1" noChangeAspect="1"/>
          </p:cNvPicPr>
          <p:nvPr>
            <p:ph idx="1"/>
          </p:nvPr>
        </p:nvPicPr>
        <p:blipFill>
          <a:blip r:embed="rId2"/>
          <a:srcRect r="9.909%" b="-0.002%"/>
          <a:stretch>
            <a:fillRect/>
          </a:stretch>
        </p:blipFill>
        <p:spPr>
          <a:xfrm>
            <a:off x="800100" y="712915"/>
            <a:ext cx="10591800" cy="3842162"/>
          </a:xfrm>
          <a:prstGeom prst="rect">
            <a:avLst/>
          </a:prstGeom>
        </p:spPr>
      </p:pic>
    </p:spTree>
    <p:extLst>
      <p:ext uri="{BB962C8B-B14F-4D97-AF65-F5344CB8AC3E}">
        <p14:creationId xmlns:p14="http://schemas.microsoft.com/office/powerpoint/2010/main" val="41305652"/>
      </p:ext>
    </p:extLst>
  </p:cSld>
  <p:clrMapOvr>
    <a:masterClrMapping/>
  </p:clrMapOvr>
</p:sld>
</file>

<file path=ppt/slides/slide7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10;&#10;El contenido generado por IA puede ser incorrecto.">
            <a:extLst>
              <a:ext uri="{FF2B5EF4-FFF2-40B4-BE49-F238E27FC236}">
                <a16:creationId xmlns:a16="http://schemas.microsoft.com/office/drawing/2014/main" id="{3715338E-2E40-8288-88F3-B42D6C1DD8FB}"/>
              </a:ext>
            </a:extLst>
          </p:cNvPr>
          <p:cNvPicPr>
            <a:picLocks noGrp="1" noChangeAspect="1"/>
          </p:cNvPicPr>
          <p:nvPr>
            <p:ph idx="1"/>
          </p:nvPr>
        </p:nvPicPr>
        <p:blipFill>
          <a:blip r:embed="rId2"/>
          <a:stretch>
            <a:fillRect/>
          </a:stretch>
        </p:blipFill>
        <p:spPr>
          <a:xfrm>
            <a:off x="3215203" y="723900"/>
            <a:ext cx="4760975" cy="5410200"/>
          </a:xfrm>
          <a:prstGeom prst="rect">
            <a:avLst/>
          </a:prstGeom>
        </p:spPr>
      </p:pic>
      <p:cxnSp>
        <p:nvCxnSpPr>
          <p:cNvPr id="16" name="Straight Connector 15">
            <a:extLst>
              <a:ext uri="{FF2B5EF4-FFF2-40B4-BE49-F238E27FC236}">
                <a16:creationId xmlns:a16="http://schemas.microsoft.com/office/drawing/2014/main" id="{F7491F31-6557-2984-60B7-24907747D8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82959" y="662940"/>
            <a:ext cx="0" cy="553212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43121"/>
      </p:ext>
    </p:extLst>
  </p:cSld>
  <p:clrMapOvr>
    <a:masterClrMapping/>
  </p:clrMapOvr>
</p:sld>
</file>

<file path=ppt/slides/slide7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BB99464A-09FD-AD80-1614-4C298EC0B879}"/>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EFE82D-8D53-ABE5-B4C6-DA9841B5F474}"/>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5</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9492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7A5E42E8-14BF-8866-4508-F4D0B5BC0826}"/>
            </a:ext>
          </a:extLst>
        </p:cNvPr>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252F731D-8F4B-6533-5A04-760B85A1CD57}"/>
              </a:ext>
            </a:extLst>
          </p:cNvPr>
          <p:cNvPicPr>
            <a:picLocks noGrp="1" noChangeAspect="1"/>
          </p:cNvPicPr>
          <p:nvPr>
            <p:ph idx="1"/>
          </p:nvPr>
        </p:nvPicPr>
        <p:blipFill>
          <a:blip r:embed="rId3"/>
          <a:srcRect l="2.433%" r="3.834%" b="-0.001%"/>
          <a:stretch>
            <a:fillRect/>
          </a:stretch>
        </p:blipFill>
        <p:spPr>
          <a:xfrm>
            <a:off x="1969770" y="2609314"/>
            <a:ext cx="8252460" cy="2993559"/>
          </a:xfrm>
          <a:prstGeom prst="rect">
            <a:avLst/>
          </a:prstGeom>
        </p:spPr>
      </p:pic>
    </p:spTree>
    <p:extLst>
      <p:ext uri="{BB962C8B-B14F-4D97-AF65-F5344CB8AC3E}">
        <p14:creationId xmlns:p14="http://schemas.microsoft.com/office/powerpoint/2010/main" val="3961782975"/>
      </p:ext>
    </p:extLst>
  </p:cSld>
  <p:clrMapOvr>
    <a:masterClrMapping/>
  </p:clrMapOvr>
</p:sld>
</file>

<file path=ppt/slides/slide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785A7-10E5-C6BF-0184-0E9FDB86EBE9}"/>
              </a:ext>
            </a:extLst>
          </p:cNvPr>
          <p:cNvSpPr>
            <a:spLocks noGrp="1"/>
          </p:cNvSpPr>
          <p:nvPr>
            <p:ph type="title"/>
          </p:nvPr>
        </p:nvSpPr>
        <p:spPr/>
        <p:txBody>
          <a:bodyPr/>
          <a:lstStyle/>
          <a:p>
            <a:r>
              <a:rPr lang="en-US" dirty="0"/>
              <a:t> Design resilient code with interfaces</a:t>
            </a:r>
            <a:endParaRPr lang="es-ES" dirty="0"/>
          </a:p>
        </p:txBody>
      </p:sp>
      <p:sp>
        <p:nvSpPr>
          <p:cNvPr id="3" name="Marcador de contenido 2">
            <a:extLst>
              <a:ext uri="{FF2B5EF4-FFF2-40B4-BE49-F238E27FC236}">
                <a16:creationId xmlns:a16="http://schemas.microsoft.com/office/drawing/2014/main" id="{16BA522F-DF9A-C211-1531-11776FA403A6}"/>
              </a:ext>
            </a:extLst>
          </p:cNvPr>
          <p:cNvSpPr>
            <a:spLocks noGrp="1"/>
          </p:cNvSpPr>
          <p:nvPr>
            <p:ph idx="1"/>
          </p:nvPr>
        </p:nvSpPr>
        <p:spPr/>
        <p:txBody>
          <a:bodyPr/>
          <a:lstStyle/>
          <a:p>
            <a:r>
              <a:rPr lang="en-US" dirty="0"/>
              <a:t>Interfaces in C#/.NET programming are essential for creating resilient and maintainable code by reducing dependencies and enabling flexible design.</a:t>
            </a:r>
          </a:p>
          <a:p>
            <a:r>
              <a:rPr lang="en-US" dirty="0"/>
              <a:t>In this module, you explore advanced concepts of interfaces in C#. You learn how to implement explicit interface members, combine multiple interfaces, and reduce code dependencies using interfaces.</a:t>
            </a:r>
          </a:p>
          <a:p>
            <a:endParaRPr lang="es-ES" dirty="0"/>
          </a:p>
        </p:txBody>
      </p:sp>
    </p:spTree>
    <p:extLst>
      <p:ext uri="{BB962C8B-B14F-4D97-AF65-F5344CB8AC3E}">
        <p14:creationId xmlns:p14="http://schemas.microsoft.com/office/powerpoint/2010/main" val="2523229057"/>
      </p:ext>
    </p:extLst>
  </p:cSld>
  <p:clrMapOvr>
    <a:masterClrMapping/>
  </p:clrMapOvr>
</p:sld>
</file>

<file path=ppt/slides/slide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614CA-B5D4-8EC9-EB99-D03FC18B701D}"/>
              </a:ext>
            </a:extLst>
          </p:cNvPr>
          <p:cNvSpPr>
            <a:spLocks noGrp="1"/>
          </p:cNvSpPr>
          <p:nvPr>
            <p:ph type="title"/>
          </p:nvPr>
        </p:nvSpPr>
        <p:spPr/>
        <p:txBody>
          <a:bodyPr>
            <a:normAutofit fontScale="90%"/>
          </a:bodyPr>
          <a:lstStyle/>
          <a:p>
            <a:r>
              <a:rPr lang="en-US" b="1" dirty="0"/>
              <a:t>Multiple interfaces in a class</a:t>
            </a:r>
            <a:br>
              <a:rPr lang="en-US" b="1" dirty="0"/>
            </a:br>
            <a:br>
              <a:rPr lang="en-US" dirty="0"/>
            </a:br>
            <a:endParaRPr lang="es-ES" dirty="0"/>
          </a:p>
        </p:txBody>
      </p:sp>
      <p:sp>
        <p:nvSpPr>
          <p:cNvPr id="3" name="Marcador de contenido 2">
            <a:extLst>
              <a:ext uri="{FF2B5EF4-FFF2-40B4-BE49-F238E27FC236}">
                <a16:creationId xmlns:a16="http://schemas.microsoft.com/office/drawing/2014/main" id="{8A65E1F7-BAEC-73F4-4B94-A9A5339E2A4C}"/>
              </a:ext>
            </a:extLst>
          </p:cNvPr>
          <p:cNvSpPr>
            <a:spLocks noGrp="1"/>
          </p:cNvSpPr>
          <p:nvPr>
            <p:ph idx="1"/>
          </p:nvPr>
        </p:nvSpPr>
        <p:spPr/>
        <p:txBody>
          <a:bodyPr/>
          <a:lstStyle/>
          <a:p>
            <a:r>
              <a:rPr lang="en-US" dirty="0"/>
              <a:t>A class in C# can implement multiple interfaces, allowing it to inherit behavior from various sources. The ability to combine multiple interfaces is crucial because C# doesn't support multiple inheritance of classes. Implementing multiple interfaces allows a class to have different features and ensures it follows the rules set by those interfaces.</a:t>
            </a:r>
          </a:p>
          <a:p>
            <a:r>
              <a:rPr lang="en-US" dirty="0"/>
              <a:t>Interfaces define a group of related functionalities.</a:t>
            </a:r>
          </a:p>
          <a:p>
            <a:r>
              <a:rPr lang="en-US" dirty="0"/>
              <a:t>A class or struct must implement all members of the interfaces it inherits.</a:t>
            </a:r>
          </a:p>
          <a:p>
            <a:r>
              <a:rPr lang="en-US" dirty="0"/>
              <a:t>Interfaces can contain methods, properties, events, and indexers.</a:t>
            </a:r>
          </a:p>
          <a:p>
            <a:endParaRPr lang="es-ES" dirty="0"/>
          </a:p>
        </p:txBody>
      </p:sp>
    </p:spTree>
    <p:extLst>
      <p:ext uri="{BB962C8B-B14F-4D97-AF65-F5344CB8AC3E}">
        <p14:creationId xmlns:p14="http://schemas.microsoft.com/office/powerpoint/2010/main" val="2427173798"/>
      </p:ext>
    </p:extLst>
  </p:cSld>
  <p:clrMapOvr>
    <a:masterClrMapping/>
  </p:clrMapOvr>
</p:sld>
</file>

<file path=ppt/slides/slide7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Aplicación&#10;&#10;El contenido generado por IA puede ser incorrecto.">
            <a:extLst>
              <a:ext uri="{FF2B5EF4-FFF2-40B4-BE49-F238E27FC236}">
                <a16:creationId xmlns:a16="http://schemas.microsoft.com/office/drawing/2014/main" id="{54DA4AD1-2A7F-3F8A-2AFD-8337D6BFD670}"/>
              </a:ext>
            </a:extLst>
          </p:cNvPr>
          <p:cNvPicPr>
            <a:picLocks noGrp="1" noChangeAspect="1"/>
          </p:cNvPicPr>
          <p:nvPr>
            <p:ph idx="1"/>
          </p:nvPr>
        </p:nvPicPr>
        <p:blipFill>
          <a:blip r:embed="rId2"/>
          <a:srcRect r="17.298%"/>
          <a:stretch>
            <a:fillRect/>
          </a:stretch>
        </p:blipFill>
        <p:spPr>
          <a:xfrm>
            <a:off x="800100" y="712915"/>
            <a:ext cx="10591800" cy="3842162"/>
          </a:xfrm>
          <a:prstGeom prst="rect">
            <a:avLst/>
          </a:prstGeom>
        </p:spPr>
      </p:pic>
    </p:spTree>
    <p:extLst>
      <p:ext uri="{BB962C8B-B14F-4D97-AF65-F5344CB8AC3E}">
        <p14:creationId xmlns:p14="http://schemas.microsoft.com/office/powerpoint/2010/main" val="1633014560"/>
      </p:ext>
    </p:extLst>
  </p:cSld>
  <p:clrMapOvr>
    <a:masterClrMapping/>
  </p:clrMapOvr>
</p:sld>
</file>

<file path=ppt/slides/slide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9" name="Straight Connector 18">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4391533-A0C6-004C-0FFD-378D5D3D7FD7}"/>
              </a:ext>
            </a:extLst>
          </p:cNvPr>
          <p:cNvSpPr>
            <a:spLocks noGrp="1"/>
          </p:cNvSpPr>
          <p:nvPr>
            <p:ph type="title"/>
          </p:nvPr>
        </p:nvSpPr>
        <p:spPr>
          <a:xfrm>
            <a:off x="702129" y="914760"/>
            <a:ext cx="3678485" cy="3543764"/>
          </a:xfrm>
        </p:spPr>
        <p:txBody>
          <a:bodyPr>
            <a:normAutofit/>
          </a:bodyPr>
          <a:lstStyle/>
          <a:p>
            <a:pPr fontAlgn="base"/>
            <a:r>
              <a:rPr lang="es-ES" sz="3400" err="1"/>
              <a:t>Don’t</a:t>
            </a:r>
            <a:r>
              <a:rPr lang="es-ES" sz="3400"/>
              <a:t> </a:t>
            </a:r>
            <a:r>
              <a:rPr lang="es-ES" sz="3400" err="1"/>
              <a:t>repeat</a:t>
            </a:r>
            <a:r>
              <a:rPr lang="es-ES" sz="3400"/>
              <a:t> </a:t>
            </a:r>
            <a:r>
              <a:rPr lang="es-ES" sz="3400" err="1"/>
              <a:t>yourself</a:t>
            </a:r>
            <a:br>
              <a:rPr lang="es-ES" sz="3400"/>
            </a:br>
            <a:br>
              <a:rPr lang="es-ES" sz="3400"/>
            </a:br>
            <a:endParaRPr lang="es-ES" sz="3400"/>
          </a:p>
        </p:txBody>
      </p:sp>
      <p:sp>
        <p:nvSpPr>
          <p:cNvPr id="3" name="Marcador de contenido 2">
            <a:extLst>
              <a:ext uri="{FF2B5EF4-FFF2-40B4-BE49-F238E27FC236}">
                <a16:creationId xmlns:a16="http://schemas.microsoft.com/office/drawing/2014/main" id="{2066087F-23B4-75C9-503D-A8A3BE1C6DE3}"/>
              </a:ext>
            </a:extLst>
          </p:cNvPr>
          <p:cNvSpPr>
            <a:spLocks noGrp="1"/>
          </p:cNvSpPr>
          <p:nvPr>
            <p:ph idx="1"/>
          </p:nvPr>
        </p:nvSpPr>
        <p:spPr>
          <a:xfrm>
            <a:off x="4773168" y="993228"/>
            <a:ext cx="6720840" cy="4935981"/>
          </a:xfrm>
        </p:spPr>
        <p:txBody>
          <a:bodyPr>
            <a:normAutofit/>
          </a:bodyPr>
          <a:lstStyle/>
          <a:p>
            <a:pPr marL="0" indent="0" fontAlgn="base">
              <a:buNone/>
            </a:pPr>
            <a:r>
              <a:rPr lang="es-ES" b="1" dirty="0" err="1"/>
              <a:t>Bad</a:t>
            </a:r>
            <a:r>
              <a:rPr lang="es-ES" b="1" dirty="0"/>
              <a:t> </a:t>
            </a:r>
            <a:r>
              <a:rPr lang="es-ES" b="1" dirty="0" err="1"/>
              <a:t>way</a:t>
            </a:r>
            <a:endParaRPr lang="es-ES" dirty="0"/>
          </a:p>
          <a:p>
            <a:pPr marL="0" indent="0" fontAlgn="base">
              <a:buNone/>
            </a:pPr>
            <a:r>
              <a:rPr lang="es-ES" dirty="0" err="1"/>
              <a:t>Bike</a:t>
            </a:r>
            <a:r>
              <a:rPr lang="es-ES" dirty="0"/>
              <a:t> </a:t>
            </a:r>
            <a:r>
              <a:rPr lang="es-ES" dirty="0" err="1"/>
              <a:t>MountainBike</a:t>
            </a:r>
            <a:r>
              <a:rPr lang="es-ES" dirty="0"/>
              <a:t> = new(){</a:t>
            </a:r>
          </a:p>
          <a:p>
            <a:pPr marL="0" indent="0" fontAlgn="base">
              <a:buNone/>
            </a:pPr>
            <a:r>
              <a:rPr lang="es-ES" dirty="0"/>
              <a:t>   </a:t>
            </a:r>
            <a:r>
              <a:rPr lang="es-ES" dirty="0" err="1"/>
              <a:t>bikeBrand</a:t>
            </a:r>
            <a:r>
              <a:rPr lang="es-ES" dirty="0"/>
              <a:t> = "Trek",</a:t>
            </a:r>
          </a:p>
          <a:p>
            <a:pPr marL="0" indent="0" fontAlgn="base">
              <a:buNone/>
            </a:pPr>
            <a:r>
              <a:rPr lang="es-ES" dirty="0"/>
              <a:t>   </a:t>
            </a:r>
            <a:r>
              <a:rPr lang="es-ES" dirty="0" err="1"/>
              <a:t>bikeModel</a:t>
            </a:r>
            <a:r>
              <a:rPr lang="es-ES" dirty="0"/>
              <a:t> = "MX Mountain",</a:t>
            </a:r>
          </a:p>
          <a:p>
            <a:pPr marL="0" indent="0" fontAlgn="base">
              <a:buNone/>
            </a:pPr>
            <a:r>
              <a:rPr lang="es-ES" dirty="0"/>
              <a:t>   </a:t>
            </a:r>
            <a:r>
              <a:rPr lang="es-ES" dirty="0" err="1"/>
              <a:t>bikeColor</a:t>
            </a:r>
            <a:r>
              <a:rPr lang="es-ES" dirty="0"/>
              <a:t> = "Green"</a:t>
            </a:r>
          </a:p>
          <a:p>
            <a:pPr marL="0" indent="0" fontAlgn="base">
              <a:buNone/>
            </a:pPr>
            <a:r>
              <a:rPr lang="es-ES" dirty="0"/>
              <a:t>};</a:t>
            </a:r>
          </a:p>
          <a:p>
            <a:pPr marL="0" indent="0" fontAlgn="base">
              <a:buNone/>
            </a:pPr>
            <a:r>
              <a:rPr lang="es-ES" dirty="0" err="1"/>
              <a:t>void</a:t>
            </a:r>
            <a:r>
              <a:rPr lang="es-ES" dirty="0"/>
              <a:t> </a:t>
            </a:r>
            <a:r>
              <a:rPr lang="es-ES" dirty="0" err="1"/>
              <a:t>paintBike</a:t>
            </a:r>
            <a:r>
              <a:rPr lang="es-ES" dirty="0"/>
              <a:t>(</a:t>
            </a:r>
            <a:r>
              <a:rPr lang="es-ES" dirty="0" err="1"/>
              <a:t>Bike</a:t>
            </a:r>
            <a:r>
              <a:rPr lang="es-ES" dirty="0"/>
              <a:t> </a:t>
            </a:r>
            <a:r>
              <a:rPr lang="es-ES" dirty="0" err="1"/>
              <a:t>mountainBike</a:t>
            </a:r>
            <a:r>
              <a:rPr lang="es-ES" dirty="0"/>
              <a:t>, </a:t>
            </a:r>
            <a:r>
              <a:rPr lang="es-ES" dirty="0" err="1"/>
              <a:t>string</a:t>
            </a:r>
            <a:r>
              <a:rPr lang="es-ES" dirty="0"/>
              <a:t> color){</a:t>
            </a:r>
          </a:p>
          <a:p>
            <a:pPr marL="0" indent="0" fontAlgn="base">
              <a:buNone/>
            </a:pPr>
            <a:r>
              <a:rPr lang="es-ES" dirty="0"/>
              <a:t>     </a:t>
            </a:r>
            <a:r>
              <a:rPr lang="es-ES" dirty="0" err="1"/>
              <a:t>mountainBike.bikeColor</a:t>
            </a:r>
            <a:r>
              <a:rPr lang="es-ES" dirty="0"/>
              <a:t> = color;</a:t>
            </a:r>
          </a:p>
          <a:p>
            <a:pPr marL="0" indent="0" fontAlgn="base">
              <a:buNone/>
            </a:pPr>
            <a:r>
              <a:rPr lang="es-ES" dirty="0"/>
              <a:t>}</a:t>
            </a:r>
          </a:p>
        </p:txBody>
      </p:sp>
    </p:spTree>
    <p:extLst>
      <p:ext uri="{BB962C8B-B14F-4D97-AF65-F5344CB8AC3E}">
        <p14:creationId xmlns:p14="http://schemas.microsoft.com/office/powerpoint/2010/main" val="2549003790"/>
      </p:ext>
    </p:extLst>
  </p:cSld>
  <p:clrMapOvr>
    <a:masterClrMapping/>
  </p:clrMapOvr>
</p:sld>
</file>

<file path=ppt/slides/slide8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C456FE27-44A2-3255-8A7F-9D22C02A276C}"/>
              </a:ext>
            </a:extLst>
          </p:cNvPr>
          <p:cNvPicPr>
            <a:picLocks noGrp="1" noChangeAspect="1"/>
          </p:cNvPicPr>
          <p:nvPr>
            <p:ph idx="1"/>
          </p:nvPr>
        </p:nvPicPr>
        <p:blipFill>
          <a:blip r:embed="rId2"/>
          <a:stretch>
            <a:fillRect/>
          </a:stretch>
        </p:blipFill>
        <p:spPr>
          <a:xfrm>
            <a:off x="4378959" y="723901"/>
            <a:ext cx="6672581" cy="5410200"/>
          </a:xfrm>
          <a:prstGeom prst="rect">
            <a:avLst/>
          </a:prstGeom>
        </p:spPr>
      </p:pic>
    </p:spTree>
    <p:extLst>
      <p:ext uri="{BB962C8B-B14F-4D97-AF65-F5344CB8AC3E}">
        <p14:creationId xmlns:p14="http://schemas.microsoft.com/office/powerpoint/2010/main" val="3181231881"/>
      </p:ext>
    </p:extLst>
  </p:cSld>
  <p:clrMapOvr>
    <a:masterClrMapping/>
  </p:clrMapOvr>
</p:sld>
</file>

<file path=ppt/slides/slide8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10;&#10;El contenido generado por IA puede ser incorrecto.">
            <a:extLst>
              <a:ext uri="{FF2B5EF4-FFF2-40B4-BE49-F238E27FC236}">
                <a16:creationId xmlns:a16="http://schemas.microsoft.com/office/drawing/2014/main" id="{11EAD9B9-B64F-DE96-BE1F-481BA376420A}"/>
              </a:ext>
            </a:extLst>
          </p:cNvPr>
          <p:cNvPicPr>
            <a:picLocks noChangeAspect="1"/>
          </p:cNvPicPr>
          <p:nvPr/>
        </p:nvPicPr>
        <p:blipFill>
          <a:blip r:embed="rId2"/>
          <a:srcRect r="8.629%" b="-0.001%"/>
          <a:stretch>
            <a:fillRect/>
          </a:stretch>
        </p:blipFill>
        <p:spPr>
          <a:xfrm>
            <a:off x="800100" y="717656"/>
            <a:ext cx="10591800" cy="3086100"/>
          </a:xfrm>
          <a:prstGeom prst="rect">
            <a:avLst/>
          </a:prstGeom>
        </p:spPr>
      </p:pic>
      <p:cxnSp>
        <p:nvCxnSpPr>
          <p:cNvPr id="14" name="Straight Connector 1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635564"/>
      </p:ext>
    </p:extLst>
  </p:cSld>
  <p:clrMapOvr>
    <a:masterClrMapping/>
  </p:clrMapOvr>
</p:sld>
</file>

<file path=ppt/slides/slide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5" name="Marcador de contenido 4" descr="Texto&#10;&#10;El contenido generado por IA puede ser incorrecto.">
            <a:extLst>
              <a:ext uri="{FF2B5EF4-FFF2-40B4-BE49-F238E27FC236}">
                <a16:creationId xmlns:a16="http://schemas.microsoft.com/office/drawing/2014/main" id="{45709471-7B02-2A7C-8A3C-B4DA5C22748D}"/>
              </a:ext>
            </a:extLst>
          </p:cNvPr>
          <p:cNvPicPr>
            <a:picLocks noGrp="1" noChangeAspect="1"/>
          </p:cNvPicPr>
          <p:nvPr>
            <p:ph idx="1"/>
          </p:nvPr>
        </p:nvPicPr>
        <p:blipFill>
          <a:blip r:embed="rId2"/>
          <a:stretch>
            <a:fillRect/>
          </a:stretch>
        </p:blipFill>
        <p:spPr>
          <a:xfrm>
            <a:off x="2709156" y="2259732"/>
            <a:ext cx="6773688" cy="2338536"/>
          </a:xfrm>
          <a:prstGeom prst="rect">
            <a:avLst/>
          </a:prstGeom>
        </p:spPr>
      </p:pic>
    </p:spTree>
    <p:extLst>
      <p:ext uri="{BB962C8B-B14F-4D97-AF65-F5344CB8AC3E}">
        <p14:creationId xmlns:p14="http://schemas.microsoft.com/office/powerpoint/2010/main" val="2303469000"/>
      </p:ext>
    </p:extLst>
  </p:cSld>
  <p:clrMapOvr>
    <a:masterClrMapping/>
  </p:clrMapOvr>
</p:sld>
</file>

<file path=ppt/slides/slide8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10;&#10;El contenido generado por IA puede ser incorrecto.">
            <a:extLst>
              <a:ext uri="{FF2B5EF4-FFF2-40B4-BE49-F238E27FC236}">
                <a16:creationId xmlns:a16="http://schemas.microsoft.com/office/drawing/2014/main" id="{9A09E55C-9035-4CD8-5C57-55E05B91CB82}"/>
              </a:ext>
            </a:extLst>
          </p:cNvPr>
          <p:cNvPicPr>
            <a:picLocks noChangeAspect="1"/>
          </p:cNvPicPr>
          <p:nvPr/>
        </p:nvPicPr>
        <p:blipFill>
          <a:blip r:embed="rId2"/>
          <a:srcRect r="2.153%" b="0.002%"/>
          <a:stretch>
            <a:fillRect/>
          </a:stretch>
        </p:blipFill>
        <p:spPr>
          <a:xfrm>
            <a:off x="6147816" y="10"/>
            <a:ext cx="6044184" cy="6857990"/>
          </a:xfrm>
          <a:prstGeom prst="rect">
            <a:avLst/>
          </a:prstGeom>
        </p:spPr>
      </p:pic>
    </p:spTree>
    <p:extLst>
      <p:ext uri="{BB962C8B-B14F-4D97-AF65-F5344CB8AC3E}">
        <p14:creationId xmlns:p14="http://schemas.microsoft.com/office/powerpoint/2010/main" val="2535241738"/>
      </p:ext>
    </p:extLst>
  </p:cSld>
  <p:clrMapOvr>
    <a:masterClrMapping/>
  </p:clrMapOvr>
</p:sld>
</file>

<file path=ppt/slides/slide8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10;&#10;El contenido generado por IA puede ser incorrecto.">
            <a:extLst>
              <a:ext uri="{FF2B5EF4-FFF2-40B4-BE49-F238E27FC236}">
                <a16:creationId xmlns:a16="http://schemas.microsoft.com/office/drawing/2014/main" id="{E6DB40F3-2D25-7617-5565-EE7F686140E0}"/>
              </a:ext>
            </a:extLst>
          </p:cNvPr>
          <p:cNvPicPr>
            <a:picLocks noGrp="1" noChangeAspect="1"/>
          </p:cNvPicPr>
          <p:nvPr>
            <p:ph idx="1"/>
          </p:nvPr>
        </p:nvPicPr>
        <p:blipFill>
          <a:blip r:embed="rId2"/>
          <a:stretch>
            <a:fillRect/>
          </a:stretch>
        </p:blipFill>
        <p:spPr>
          <a:xfrm>
            <a:off x="2730814" y="406400"/>
            <a:ext cx="6730372" cy="5196474"/>
          </a:xfrm>
          <a:prstGeom prst="rect">
            <a:avLst/>
          </a:prstGeom>
        </p:spPr>
      </p:pic>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059023"/>
      </p:ext>
    </p:extLst>
  </p:cSld>
  <p:clrMapOvr>
    <a:masterClrMapping/>
  </p:clrMapOvr>
</p:sld>
</file>

<file path=ppt/slides/slide8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4FAE933F-3725-9CD5-3975-CD60CDF2B599}"/>
              </a:ext>
            </a:extLst>
          </p:cNvPr>
          <p:cNvPicPr>
            <a:picLocks noGrp="1" noChangeAspect="1"/>
          </p:cNvPicPr>
          <p:nvPr>
            <p:ph idx="1"/>
          </p:nvPr>
        </p:nvPicPr>
        <p:blipFill>
          <a:blip r:embed="rId2"/>
          <a:stretch>
            <a:fillRect/>
          </a:stretch>
        </p:blipFill>
        <p:spPr>
          <a:xfrm>
            <a:off x="1070954" y="723899"/>
            <a:ext cx="4863718" cy="3584211"/>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25BE41F8-3918-C9C4-81D0-54CDE7AF01E1}"/>
              </a:ext>
            </a:extLst>
          </p:cNvPr>
          <p:cNvPicPr>
            <a:picLocks noChangeAspect="1"/>
          </p:cNvPicPr>
          <p:nvPr/>
        </p:nvPicPr>
        <p:blipFill>
          <a:blip r:embed="rId3"/>
          <a:stretch>
            <a:fillRect/>
          </a:stretch>
        </p:blipFill>
        <p:spPr>
          <a:xfrm>
            <a:off x="6272812" y="723899"/>
            <a:ext cx="4822872" cy="3584211"/>
          </a:xfrm>
          <a:prstGeom prst="rect">
            <a:avLst/>
          </a:prstGeom>
        </p:spPr>
      </p:pic>
      <p:cxnSp>
        <p:nvCxnSpPr>
          <p:cNvPr id="27" name="Straight Connector 26">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660543"/>
      </p:ext>
    </p:extLst>
  </p:cSld>
  <p:clrMapOvr>
    <a:masterClrMapping/>
  </p:clrMapOvr>
</p:sld>
</file>

<file path=ppt/slides/slide8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617E533A-CBD1-9096-2DD3-4DCBE8841AFE}"/>
              </a:ext>
            </a:extLst>
          </p:cNvPr>
          <p:cNvPicPr>
            <a:picLocks noChangeAspect="1"/>
          </p:cNvPicPr>
          <p:nvPr/>
        </p:nvPicPr>
        <p:blipFill>
          <a:blip r:embed="rId2"/>
          <a:stretch>
            <a:fillRect/>
          </a:stretch>
        </p:blipFill>
        <p:spPr>
          <a:xfrm>
            <a:off x="1162282" y="1887583"/>
            <a:ext cx="9867435" cy="4071692"/>
          </a:xfrm>
          <a:prstGeom prst="rect">
            <a:avLst/>
          </a:prstGeom>
        </p:spPr>
      </p:pic>
    </p:spTree>
    <p:extLst>
      <p:ext uri="{BB962C8B-B14F-4D97-AF65-F5344CB8AC3E}">
        <p14:creationId xmlns:p14="http://schemas.microsoft.com/office/powerpoint/2010/main" val="1846440022"/>
      </p:ext>
    </p:extLst>
  </p:cSld>
  <p:clrMapOvr>
    <a:masterClrMapping/>
  </p:clrMapOvr>
</p:sld>
</file>

<file path=ppt/slides/slide8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0526019F-7438-1E30-B587-70BE7CC89A32}"/>
              </a:ext>
            </a:extLst>
          </p:cNvPr>
          <p:cNvPicPr>
            <a:picLocks noGrp="1" noChangeAspect="1"/>
          </p:cNvPicPr>
          <p:nvPr>
            <p:ph idx="1"/>
          </p:nvPr>
        </p:nvPicPr>
        <p:blipFill>
          <a:blip r:embed="rId2"/>
          <a:stretch>
            <a:fillRect/>
          </a:stretch>
        </p:blipFill>
        <p:spPr>
          <a:xfrm>
            <a:off x="722935" y="890464"/>
            <a:ext cx="7179970" cy="5081033"/>
          </a:xfrm>
          <a:prstGeom prst="rect">
            <a:avLst/>
          </a:prstGeom>
        </p:spPr>
      </p:pic>
      <p:cxnSp>
        <p:nvCxnSpPr>
          <p:cNvPr id="18" name="Straight Connector 17">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483426"/>
      </p:ext>
    </p:extLst>
  </p:cSld>
  <p:clrMapOvr>
    <a:masterClrMapping/>
  </p:clrMapOvr>
</p:sld>
</file>

<file path=ppt/slides/slide8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28E8E747-52D3-72FE-689E-E70993E04201}"/>
              </a:ext>
            </a:extLst>
          </p:cNvPr>
          <p:cNvPicPr>
            <a:picLocks noGrp="1" noChangeAspect="1"/>
          </p:cNvPicPr>
          <p:nvPr>
            <p:ph idx="1"/>
          </p:nvPr>
        </p:nvPicPr>
        <p:blipFill>
          <a:blip r:embed="rId2"/>
          <a:stretch>
            <a:fillRect/>
          </a:stretch>
        </p:blipFill>
        <p:spPr>
          <a:xfrm>
            <a:off x="4142095" y="723901"/>
            <a:ext cx="7146309" cy="5410200"/>
          </a:xfrm>
          <a:prstGeom prst="rect">
            <a:avLst/>
          </a:prstGeom>
        </p:spPr>
      </p:pic>
    </p:spTree>
    <p:extLst>
      <p:ext uri="{BB962C8B-B14F-4D97-AF65-F5344CB8AC3E}">
        <p14:creationId xmlns:p14="http://schemas.microsoft.com/office/powerpoint/2010/main" val="4172766036"/>
      </p:ext>
    </p:extLst>
  </p:cSld>
  <p:clrMapOvr>
    <a:masterClrMapping/>
  </p:clrMapOvr>
</p:sld>
</file>

<file path=ppt/slides/slide8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1CE129A1-0827-D200-41BB-79CF518825F2}"/>
              </a:ext>
            </a:extLst>
          </p:cNvPr>
          <p:cNvPicPr>
            <a:picLocks noGrp="1" noChangeAspect="1"/>
          </p:cNvPicPr>
          <p:nvPr>
            <p:ph idx="1"/>
          </p:nvPr>
        </p:nvPicPr>
        <p:blipFill>
          <a:blip r:embed="rId2"/>
          <a:stretch>
            <a:fillRect/>
          </a:stretch>
        </p:blipFill>
        <p:spPr>
          <a:xfrm>
            <a:off x="4038600" y="818515"/>
            <a:ext cx="7353299" cy="5220971"/>
          </a:xfrm>
          <a:prstGeom prst="rect">
            <a:avLst/>
          </a:prstGeom>
        </p:spPr>
      </p:pic>
    </p:spTree>
    <p:extLst>
      <p:ext uri="{BB962C8B-B14F-4D97-AF65-F5344CB8AC3E}">
        <p14:creationId xmlns:p14="http://schemas.microsoft.com/office/powerpoint/2010/main" val="4223815442"/>
      </p:ext>
    </p:extLst>
  </p:cSld>
  <p:clrMapOvr>
    <a:masterClrMapping/>
  </p:clrMapOvr>
</p:sld>
</file>

<file path=ppt/slides/slide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59D72B1-B974-1CC5-A7FC-7A5B56ED40A6}"/>
              </a:ext>
            </a:extLst>
          </p:cNvPr>
          <p:cNvSpPr>
            <a:spLocks noGrp="1"/>
          </p:cNvSpPr>
          <p:nvPr>
            <p:ph type="title"/>
          </p:nvPr>
        </p:nvSpPr>
        <p:spPr>
          <a:xfrm>
            <a:off x="702129" y="914760"/>
            <a:ext cx="3678485" cy="3543764"/>
          </a:xfrm>
        </p:spPr>
        <p:txBody>
          <a:bodyPr>
            <a:normAutofit/>
          </a:bodyPr>
          <a:lstStyle/>
          <a:p>
            <a:endParaRPr lang="es-ES"/>
          </a:p>
        </p:txBody>
      </p:sp>
      <p:sp>
        <p:nvSpPr>
          <p:cNvPr id="3" name="Marcador de contenido 2">
            <a:extLst>
              <a:ext uri="{FF2B5EF4-FFF2-40B4-BE49-F238E27FC236}">
                <a16:creationId xmlns:a16="http://schemas.microsoft.com/office/drawing/2014/main" id="{8C286D7F-B67F-370D-5838-2632E869DA43}"/>
              </a:ext>
            </a:extLst>
          </p:cNvPr>
          <p:cNvSpPr>
            <a:spLocks noGrp="1"/>
          </p:cNvSpPr>
          <p:nvPr>
            <p:ph idx="1"/>
          </p:nvPr>
        </p:nvSpPr>
        <p:spPr>
          <a:xfrm>
            <a:off x="4773168" y="993228"/>
            <a:ext cx="6720840" cy="4935981"/>
          </a:xfrm>
        </p:spPr>
        <p:txBody>
          <a:bodyPr>
            <a:normAutofit/>
          </a:bodyPr>
          <a:lstStyle/>
          <a:p>
            <a:pPr marL="0" indent="0" fontAlgn="base">
              <a:buNone/>
            </a:pPr>
            <a:r>
              <a:rPr lang="es-ES" b="1" dirty="0"/>
              <a:t>Good </a:t>
            </a:r>
            <a:r>
              <a:rPr lang="es-ES" b="1" dirty="0" err="1"/>
              <a:t>way</a:t>
            </a:r>
            <a:r>
              <a:rPr lang="es-ES" b="1" dirty="0"/>
              <a:t>:</a:t>
            </a:r>
            <a:endParaRPr lang="es-ES" dirty="0"/>
          </a:p>
          <a:p>
            <a:pPr marL="0" indent="0" fontAlgn="base">
              <a:buNone/>
            </a:pPr>
            <a:r>
              <a:rPr lang="es-ES" dirty="0" err="1"/>
              <a:t>Bike</a:t>
            </a:r>
            <a:r>
              <a:rPr lang="es-ES" dirty="0"/>
              <a:t> </a:t>
            </a:r>
            <a:r>
              <a:rPr lang="es-ES" dirty="0" err="1"/>
              <a:t>MountainBike</a:t>
            </a:r>
            <a:r>
              <a:rPr lang="es-ES" dirty="0"/>
              <a:t> = new(){</a:t>
            </a:r>
          </a:p>
          <a:p>
            <a:pPr marL="0" indent="0" fontAlgn="base">
              <a:buNone/>
            </a:pPr>
            <a:r>
              <a:rPr lang="es-ES" dirty="0"/>
              <a:t>   </a:t>
            </a:r>
            <a:r>
              <a:rPr lang="es-ES" dirty="0" err="1"/>
              <a:t>brand</a:t>
            </a:r>
            <a:r>
              <a:rPr lang="es-ES" dirty="0"/>
              <a:t> = "Trek",</a:t>
            </a:r>
          </a:p>
          <a:p>
            <a:pPr marL="0" indent="0" fontAlgn="base">
              <a:buNone/>
            </a:pPr>
            <a:r>
              <a:rPr lang="es-ES" dirty="0"/>
              <a:t>   </a:t>
            </a:r>
            <a:r>
              <a:rPr lang="es-ES" dirty="0" err="1"/>
              <a:t>model</a:t>
            </a:r>
            <a:r>
              <a:rPr lang="es-ES" dirty="0"/>
              <a:t> = "MX Mountain",</a:t>
            </a:r>
          </a:p>
          <a:p>
            <a:pPr marL="0" indent="0" fontAlgn="base">
              <a:buNone/>
            </a:pPr>
            <a:r>
              <a:rPr lang="es-ES" dirty="0"/>
              <a:t>   color = "Green"</a:t>
            </a:r>
          </a:p>
          <a:p>
            <a:pPr marL="0" indent="0" fontAlgn="base">
              <a:buNone/>
            </a:pPr>
            <a:r>
              <a:rPr lang="es-ES" dirty="0"/>
              <a:t>};</a:t>
            </a:r>
          </a:p>
          <a:p>
            <a:pPr marL="0" indent="0" fontAlgn="base">
              <a:buNone/>
            </a:pPr>
            <a:r>
              <a:rPr lang="es-ES" dirty="0" err="1"/>
              <a:t>void</a:t>
            </a:r>
            <a:r>
              <a:rPr lang="es-ES" dirty="0"/>
              <a:t> </a:t>
            </a:r>
            <a:r>
              <a:rPr lang="es-ES" dirty="0" err="1"/>
              <a:t>paintBike</a:t>
            </a:r>
            <a:r>
              <a:rPr lang="es-ES" dirty="0"/>
              <a:t>(</a:t>
            </a:r>
            <a:r>
              <a:rPr lang="es-ES" dirty="0" err="1"/>
              <a:t>Bike</a:t>
            </a:r>
            <a:r>
              <a:rPr lang="es-ES" dirty="0"/>
              <a:t> </a:t>
            </a:r>
            <a:r>
              <a:rPr lang="es-ES" dirty="0" err="1"/>
              <a:t>mountainBike</a:t>
            </a:r>
            <a:r>
              <a:rPr lang="es-ES" dirty="0"/>
              <a:t>, </a:t>
            </a:r>
            <a:r>
              <a:rPr lang="es-ES" dirty="0" err="1"/>
              <a:t>string</a:t>
            </a:r>
            <a:r>
              <a:rPr lang="es-ES" dirty="0"/>
              <a:t> color){</a:t>
            </a:r>
          </a:p>
          <a:p>
            <a:pPr marL="0" indent="0" fontAlgn="base">
              <a:buNone/>
            </a:pPr>
            <a:r>
              <a:rPr lang="es-ES" dirty="0"/>
              <a:t>     </a:t>
            </a:r>
            <a:r>
              <a:rPr lang="es-ES" dirty="0" err="1"/>
              <a:t>mountainBike.color</a:t>
            </a:r>
            <a:r>
              <a:rPr lang="es-ES" dirty="0"/>
              <a:t> = color;</a:t>
            </a:r>
          </a:p>
          <a:p>
            <a:pPr marL="0" indent="0" fontAlgn="base">
              <a:buNone/>
            </a:pPr>
            <a:r>
              <a:rPr lang="es-ES" dirty="0"/>
              <a:t>}</a:t>
            </a:r>
          </a:p>
          <a:p>
            <a:endParaRPr lang="es-ES" dirty="0"/>
          </a:p>
        </p:txBody>
      </p:sp>
    </p:spTree>
    <p:extLst>
      <p:ext uri="{BB962C8B-B14F-4D97-AF65-F5344CB8AC3E}">
        <p14:creationId xmlns:p14="http://schemas.microsoft.com/office/powerpoint/2010/main" val="3030757057"/>
      </p:ext>
    </p:extLst>
  </p:cSld>
  <p:clrMapOvr>
    <a:masterClrMapping/>
  </p:clrMapOvr>
</p:sld>
</file>

<file path=ppt/slides/slide90.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 Aplicación, Correo electrónico&#10;&#10;El contenido generado por IA puede ser incorrecto.">
            <a:extLst>
              <a:ext uri="{FF2B5EF4-FFF2-40B4-BE49-F238E27FC236}">
                <a16:creationId xmlns:a16="http://schemas.microsoft.com/office/drawing/2014/main" id="{BF1DC728-2618-45C1-D5E4-E958CB21A7D9}"/>
              </a:ext>
            </a:extLst>
          </p:cNvPr>
          <p:cNvPicPr>
            <a:picLocks noGrp="1" noChangeAspect="1"/>
          </p:cNvPicPr>
          <p:nvPr>
            <p:ph idx="1"/>
          </p:nvPr>
        </p:nvPicPr>
        <p:blipFill>
          <a:blip r:embed="rId2"/>
          <a:stretch>
            <a:fillRect/>
          </a:stretch>
        </p:blipFill>
        <p:spPr>
          <a:xfrm>
            <a:off x="4038600" y="1360886"/>
            <a:ext cx="7353299" cy="4136230"/>
          </a:xfrm>
          <a:prstGeom prst="rect">
            <a:avLst/>
          </a:prstGeom>
        </p:spPr>
      </p:pic>
    </p:spTree>
    <p:extLst>
      <p:ext uri="{BB962C8B-B14F-4D97-AF65-F5344CB8AC3E}">
        <p14:creationId xmlns:p14="http://schemas.microsoft.com/office/powerpoint/2010/main" val="3807426244"/>
      </p:ext>
    </p:extLst>
  </p:cSld>
  <p:clrMapOvr>
    <a:masterClrMapping/>
  </p:clrMapOvr>
</p:sld>
</file>

<file path=ppt/slides/slide91.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Marcador de contenido 4" descr="Interfaz de usuario gráfica, Texto&#10;&#10;El contenido generado por IA puede ser incorrecto.">
            <a:extLst>
              <a:ext uri="{FF2B5EF4-FFF2-40B4-BE49-F238E27FC236}">
                <a16:creationId xmlns:a16="http://schemas.microsoft.com/office/drawing/2014/main" id="{EBBA12B4-D405-2DF8-58C1-008AB846EFDA}"/>
              </a:ext>
            </a:extLst>
          </p:cNvPr>
          <p:cNvPicPr>
            <a:picLocks noGrp="1" noChangeAspect="1"/>
          </p:cNvPicPr>
          <p:nvPr>
            <p:ph idx="1"/>
          </p:nvPr>
        </p:nvPicPr>
        <p:blipFill>
          <a:blip r:embed="rId2"/>
          <a:stretch>
            <a:fillRect/>
          </a:stretch>
        </p:blipFill>
        <p:spPr>
          <a:xfrm>
            <a:off x="4244776" y="723901"/>
            <a:ext cx="6940947" cy="5410200"/>
          </a:xfrm>
          <a:prstGeom prst="rect">
            <a:avLst/>
          </a:prstGeom>
        </p:spPr>
      </p:pic>
    </p:spTree>
    <p:extLst>
      <p:ext uri="{BB962C8B-B14F-4D97-AF65-F5344CB8AC3E}">
        <p14:creationId xmlns:p14="http://schemas.microsoft.com/office/powerpoint/2010/main" val="688109666"/>
      </p:ext>
    </p:extLst>
  </p:cSld>
  <p:clrMapOvr>
    <a:masterClrMapping/>
  </p:clrMapOvr>
</p:sld>
</file>

<file path=ppt/slides/slide92.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01EC4B5C-D6F8-9690-C899-2E8FD881C06B}"/>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D12544-F290-9EC4-B188-6BA1C68CC6BD}"/>
              </a:ext>
            </a:extLst>
          </p:cNvPr>
          <p:cNvSpPr>
            <a:spLocks noGrp="1"/>
          </p:cNvSpPr>
          <p:nvPr>
            <p:ph type="title"/>
          </p:nvPr>
        </p:nvSpPr>
        <p:spPr>
          <a:xfrm>
            <a:off x="695324" y="871758"/>
            <a:ext cx="10283452" cy="3871143"/>
          </a:xfrm>
        </p:spPr>
        <p:txBody>
          <a:bodyPr vert="horz" lIns="91440" tIns="45720" rIns="91440" bIns="45720" rtlCol="0" anchor="t">
            <a:normAutofit/>
          </a:bodyPr>
          <a:lstStyle/>
          <a:p>
            <a:r>
              <a:rPr lang="en-US" sz="6600" dirty="0"/>
              <a:t>LAB 6</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8463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29CAB639-7822-F6FD-E5DD-69D2C5B55A2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4D820F97-C6B8-BB58-B784-4ADD24DA381F}"/>
              </a:ext>
            </a:extLst>
          </p:cNvPr>
          <p:cNvPicPr>
            <a:picLocks noGrp="1" noChangeAspect="1"/>
          </p:cNvPicPr>
          <p:nvPr>
            <p:ph idx="1"/>
          </p:nvPr>
        </p:nvPicPr>
        <p:blipFill>
          <a:blip r:embed="rId3"/>
          <a:srcRect l="2.433%" r="3.834%" b="-0.001%"/>
          <a:stretch>
            <a:fillRect/>
          </a:stretch>
        </p:blipFill>
        <p:spPr>
          <a:xfrm>
            <a:off x="1969770" y="2609380"/>
            <a:ext cx="8252460" cy="2993494"/>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0602"/>
      </p:ext>
    </p:extLst>
  </p:cSld>
  <p:clrMapOvr>
    <a:masterClrMapping/>
  </p:clrMapOvr>
</p:sld>
</file>

<file path=ppt/slides/slide9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18B8CE-9ECA-F2D1-CFEF-CFA4DCDF7B42}"/>
              </a:ext>
            </a:extLst>
          </p:cNvPr>
          <p:cNvSpPr>
            <a:spLocks noGrp="1"/>
          </p:cNvSpPr>
          <p:nvPr>
            <p:ph type="title"/>
          </p:nvPr>
        </p:nvSpPr>
        <p:spPr>
          <a:xfrm>
            <a:off x="704088" y="917270"/>
            <a:ext cx="3819375" cy="3352767"/>
          </a:xfrm>
        </p:spPr>
        <p:txBody>
          <a:bodyPr>
            <a:normAutofit/>
          </a:bodyPr>
          <a:lstStyle/>
          <a:p>
            <a:pPr>
              <a:lnSpc>
                <a:spcPct val="90%"/>
              </a:lnSpc>
            </a:pPr>
            <a:r>
              <a:rPr lang="en-US" sz="3400" b="1"/>
              <a:t>Exploring concurrency, parallelism and asynchronous programming</a:t>
            </a:r>
            <a:br>
              <a:rPr lang="en-US" sz="3400" b="1"/>
            </a:br>
            <a:endParaRPr lang="es-ES" sz="3400"/>
          </a:p>
        </p:txBody>
      </p:sp>
      <p:sp>
        <p:nvSpPr>
          <p:cNvPr id="3" name="Marcador de contenido 2">
            <a:extLst>
              <a:ext uri="{FF2B5EF4-FFF2-40B4-BE49-F238E27FC236}">
                <a16:creationId xmlns:a16="http://schemas.microsoft.com/office/drawing/2014/main" id="{6E28C9B4-2792-61A3-7190-5C5D982B6DB5}"/>
              </a:ext>
            </a:extLst>
          </p:cNvPr>
          <p:cNvSpPr>
            <a:spLocks noGrp="1"/>
          </p:cNvSpPr>
          <p:nvPr>
            <p:ph idx="1"/>
          </p:nvPr>
        </p:nvSpPr>
        <p:spPr>
          <a:xfrm>
            <a:off x="4770990" y="908957"/>
            <a:ext cx="6716922" cy="5223325"/>
          </a:xfrm>
        </p:spPr>
        <p:txBody>
          <a:bodyPr>
            <a:normAutofit/>
          </a:bodyPr>
          <a:lstStyle/>
          <a:p>
            <a:r>
              <a:rPr lang="en-US" b="1" dirty="0"/>
              <a:t>Concurrency</a:t>
            </a:r>
            <a:r>
              <a:rPr lang="en-US" dirty="0"/>
              <a:t> is the ability of a system to manage multiple tasks at the same time, although not necessarily simultaneously. It executes tasks in a way that makes progress on several tasks without waiting for one to complete before starting another. Imagine you are juggling multiple balls, giving each one a little attention — this is concurrency.</a:t>
            </a:r>
          </a:p>
          <a:p>
            <a:pPr marL="0" indent="0">
              <a:buNone/>
            </a:pPr>
            <a:br>
              <a:rPr lang="en-US" dirty="0"/>
            </a:br>
            <a:endParaRPr lang="es-ES" dirty="0"/>
          </a:p>
        </p:txBody>
      </p:sp>
      <p:cxnSp>
        <p:nvCxnSpPr>
          <p:cNvPr id="13"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135777"/>
      </p:ext>
    </p:extLst>
  </p:cSld>
  <p:clrMapOvr>
    <a:masterClrMapping/>
  </p:clrMapOvr>
</p:sld>
</file>

<file path=ppt/slides/slide95.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5F40823E-7075-B4D5-79D7-C7EF15E457F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3AA89A-D343-D271-5B4E-D24E94487AF9}"/>
              </a:ext>
            </a:extLst>
          </p:cNvPr>
          <p:cNvSpPr>
            <a:spLocks noGrp="1"/>
          </p:cNvSpPr>
          <p:nvPr>
            <p:ph type="title"/>
          </p:nvPr>
        </p:nvSpPr>
        <p:spPr>
          <a:xfrm>
            <a:off x="704087" y="559063"/>
            <a:ext cx="3306747" cy="5256025"/>
          </a:xfrm>
        </p:spPr>
        <p:txBody>
          <a:bodyPr>
            <a:normAutofit/>
          </a:bodyPr>
          <a:lstStyle/>
          <a:p>
            <a:r>
              <a:rPr lang="en-US" sz="3300" b="1"/>
              <a:t>Exploring concurrency, parallelism and asynchronous programming</a:t>
            </a:r>
            <a:br>
              <a:rPr lang="en-US" sz="3300" b="1"/>
            </a:br>
            <a:endParaRPr lang="es-ES" sz="3300"/>
          </a:p>
        </p:txBody>
      </p:sp>
      <p:sp>
        <p:nvSpPr>
          <p:cNvPr id="3" name="Marcador de contenido 2">
            <a:extLst>
              <a:ext uri="{FF2B5EF4-FFF2-40B4-BE49-F238E27FC236}">
                <a16:creationId xmlns:a16="http://schemas.microsoft.com/office/drawing/2014/main" id="{6E8B753C-FECC-C179-6773-3FCAB49E10F4}"/>
              </a:ext>
            </a:extLst>
          </p:cNvPr>
          <p:cNvSpPr>
            <a:spLocks noGrp="1"/>
          </p:cNvSpPr>
          <p:nvPr>
            <p:ph idx="1"/>
          </p:nvPr>
        </p:nvSpPr>
        <p:spPr>
          <a:xfrm>
            <a:off x="4643022" y="622249"/>
            <a:ext cx="6844892" cy="5639712"/>
          </a:xfrm>
        </p:spPr>
        <p:txBody>
          <a:bodyPr>
            <a:normAutofit/>
          </a:bodyPr>
          <a:lstStyle/>
          <a:p>
            <a:r>
              <a:rPr lang="en-US" b="1" dirty="0"/>
              <a:t>Parallelism</a:t>
            </a:r>
            <a:r>
              <a:rPr lang="en-US" dirty="0"/>
              <a:t> takes concurrency a step further by executing multiple tasks simultaneously, typically on multiple CPU cores. This allows multitasking, where different parts of a program run at the same time. It’s like having multiple jugglers, each handling their own set of balls at the same time.</a:t>
            </a:r>
          </a:p>
          <a:p>
            <a:pPr marL="0" indent="0">
              <a:buNone/>
            </a:pPr>
            <a:br>
              <a:rPr lang="en-US" dirty="0"/>
            </a:br>
            <a:br>
              <a:rPr lang="en-US" dirty="0"/>
            </a:b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931794"/>
      </p:ext>
    </p:extLst>
  </p:cSld>
  <p:clrMapOvr>
    <a:masterClrMapping/>
  </p:clrMapOvr>
</p:sld>
</file>

<file path=ppt/slides/slide96.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a:extLst>
            <a:ext uri="{FF2B5EF4-FFF2-40B4-BE49-F238E27FC236}">
              <a16:creationId xmlns:a16="http://schemas.microsoft.com/office/drawing/2014/main" id="{4CDE42AE-49C6-DBC0-877E-593D4203AB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7214C8-241C-EFFF-AD31-52F7395303BB}"/>
              </a:ext>
            </a:extLst>
          </p:cNvPr>
          <p:cNvSpPr>
            <a:spLocks noGrp="1"/>
          </p:cNvSpPr>
          <p:nvPr>
            <p:ph type="title"/>
          </p:nvPr>
        </p:nvSpPr>
        <p:spPr>
          <a:xfrm>
            <a:off x="704088" y="917270"/>
            <a:ext cx="3819375" cy="3352767"/>
          </a:xfrm>
        </p:spPr>
        <p:txBody>
          <a:bodyPr>
            <a:normAutofit/>
          </a:bodyPr>
          <a:lstStyle/>
          <a:p>
            <a:pPr>
              <a:lnSpc>
                <a:spcPct val="90%"/>
              </a:lnSpc>
            </a:pPr>
            <a:r>
              <a:rPr lang="en-US" sz="3400" b="1"/>
              <a:t>Exploring concurrency, parallelism and asynchronous programming</a:t>
            </a:r>
            <a:br>
              <a:rPr lang="en-US" sz="3400" b="1"/>
            </a:br>
            <a:endParaRPr lang="es-ES" sz="3400"/>
          </a:p>
        </p:txBody>
      </p:sp>
      <p:sp>
        <p:nvSpPr>
          <p:cNvPr id="3" name="Marcador de contenido 2">
            <a:extLst>
              <a:ext uri="{FF2B5EF4-FFF2-40B4-BE49-F238E27FC236}">
                <a16:creationId xmlns:a16="http://schemas.microsoft.com/office/drawing/2014/main" id="{D0AE6C1B-D5DF-0C4C-6F5B-B61A4242040F}"/>
              </a:ext>
            </a:extLst>
          </p:cNvPr>
          <p:cNvSpPr>
            <a:spLocks noGrp="1"/>
          </p:cNvSpPr>
          <p:nvPr>
            <p:ph idx="1"/>
          </p:nvPr>
        </p:nvSpPr>
        <p:spPr>
          <a:xfrm>
            <a:off x="4770990" y="908957"/>
            <a:ext cx="6716922" cy="5223325"/>
          </a:xfrm>
        </p:spPr>
        <p:txBody>
          <a:bodyPr>
            <a:normAutofit/>
          </a:bodyPr>
          <a:lstStyle/>
          <a:p>
            <a:r>
              <a:rPr lang="en-US" b="1" dirty="0"/>
              <a:t>Asynchronous Programming</a:t>
            </a:r>
            <a:r>
              <a:rPr lang="en-US" dirty="0"/>
              <a:t> allows tasks to run independently of the main program flow, keeping applications responsive even while waiting for long-running operations to complete. This is important for tasks like fetching data from a server or reading files, which can take time. It’s like setting an alarm clock to ring when a task is done, while you move on to other things. When the alarm rings, you come back to it — this is asynchronous programming.</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611997"/>
      </p:ext>
    </p:extLst>
  </p:cSld>
  <p:clrMapOvr>
    <a:masterClrMapping/>
  </p:clrMapOvr>
</p:sld>
</file>

<file path=ppt/slides/slide97.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D72474-86D1-D2E8-3759-88BC0E4C5983}"/>
              </a:ext>
            </a:extLst>
          </p:cNvPr>
          <p:cNvSpPr>
            <a:spLocks noGrp="1"/>
          </p:cNvSpPr>
          <p:nvPr>
            <p:ph type="title"/>
          </p:nvPr>
        </p:nvSpPr>
        <p:spPr>
          <a:xfrm>
            <a:off x="704087" y="559063"/>
            <a:ext cx="3306747" cy="5256025"/>
          </a:xfrm>
        </p:spPr>
        <p:txBody>
          <a:bodyPr>
            <a:normAutofit/>
          </a:bodyPr>
          <a:lstStyle/>
          <a:p>
            <a:r>
              <a:rPr lang="es-ES" sz="3600" b="1"/>
              <a:t>Threads and Tasks</a:t>
            </a:r>
            <a:br>
              <a:rPr lang="es-ES" sz="3600" b="1"/>
            </a:br>
            <a:br>
              <a:rPr lang="es-ES" sz="3600"/>
            </a:br>
            <a:endParaRPr lang="es-ES" sz="3600"/>
          </a:p>
        </p:txBody>
      </p:sp>
      <p:sp>
        <p:nvSpPr>
          <p:cNvPr id="3" name="Marcador de contenido 2">
            <a:extLst>
              <a:ext uri="{FF2B5EF4-FFF2-40B4-BE49-F238E27FC236}">
                <a16:creationId xmlns:a16="http://schemas.microsoft.com/office/drawing/2014/main" id="{595C20EA-2979-BE03-0CA1-FDBA961DB966}"/>
              </a:ext>
            </a:extLst>
          </p:cNvPr>
          <p:cNvSpPr>
            <a:spLocks noGrp="1"/>
          </p:cNvSpPr>
          <p:nvPr>
            <p:ph idx="1"/>
          </p:nvPr>
        </p:nvSpPr>
        <p:spPr>
          <a:xfrm>
            <a:off x="4643022" y="622249"/>
            <a:ext cx="6844892" cy="5639712"/>
          </a:xfrm>
        </p:spPr>
        <p:txBody>
          <a:bodyPr>
            <a:normAutofit/>
          </a:bodyPr>
          <a:lstStyle/>
          <a:p>
            <a:pPr marL="0" indent="0">
              <a:buNone/>
            </a:pPr>
            <a:r>
              <a:rPr lang="en-US" dirty="0" err="1"/>
              <a:t>Task.Run</a:t>
            </a:r>
            <a:r>
              <a:rPr lang="en-US" dirty="0"/>
              <a:t>(() =&gt;</a:t>
            </a:r>
            <a:br>
              <a:rPr lang="en-US" dirty="0"/>
            </a:br>
            <a:r>
              <a:rPr lang="en-US" dirty="0"/>
              <a:t>{</a:t>
            </a:r>
            <a:br>
              <a:rPr lang="en-US" dirty="0"/>
            </a:br>
            <a:r>
              <a:rPr lang="en-US" dirty="0" err="1"/>
              <a:t>Thread.Sleep</a:t>
            </a:r>
            <a:r>
              <a:rPr lang="en-US" dirty="0"/>
              <a:t>(1000);</a:t>
            </a:r>
            <a:br>
              <a:rPr lang="en-US" dirty="0"/>
            </a:br>
            <a:r>
              <a:rPr lang="en-US" dirty="0" err="1"/>
              <a:t>Console.WriteLine</a:t>
            </a:r>
            <a:r>
              <a:rPr lang="en-US" dirty="0"/>
              <a:t>("Task completed!");</a:t>
            </a:r>
            <a:br>
              <a:rPr lang="en-US" dirty="0"/>
            </a:br>
            <a:r>
              <a:rPr lang="en-US" dirty="0"/>
              <a:t>});</a:t>
            </a: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79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C9F235-B559-1FA0-D7F1-DE8F0DE8A129}"/>
              </a:ext>
            </a:extLst>
          </p:cNvPr>
          <p:cNvSpPr>
            <a:spLocks noGrp="1"/>
          </p:cNvSpPr>
          <p:nvPr>
            <p:ph type="title"/>
          </p:nvPr>
        </p:nvSpPr>
        <p:spPr>
          <a:xfrm>
            <a:off x="704088" y="917270"/>
            <a:ext cx="3819375" cy="3352767"/>
          </a:xfrm>
        </p:spPr>
        <p:txBody>
          <a:bodyPr>
            <a:normAutofit/>
          </a:bodyPr>
          <a:lstStyle/>
          <a:p>
            <a:r>
              <a:rPr lang="es-ES" sz="3700" b="1" err="1"/>
              <a:t>Asynchronous</a:t>
            </a:r>
            <a:r>
              <a:rPr lang="es-ES" sz="3700" b="1"/>
              <a:t> </a:t>
            </a:r>
            <a:r>
              <a:rPr lang="es-ES" sz="3700" b="1" err="1"/>
              <a:t>programming</a:t>
            </a:r>
            <a:br>
              <a:rPr lang="es-ES" sz="3700" b="1"/>
            </a:br>
            <a:br>
              <a:rPr lang="es-ES" sz="3700"/>
            </a:br>
            <a:endParaRPr lang="es-ES" sz="3700"/>
          </a:p>
        </p:txBody>
      </p:sp>
      <p:sp>
        <p:nvSpPr>
          <p:cNvPr id="3" name="Marcador de contenido 2">
            <a:extLst>
              <a:ext uri="{FF2B5EF4-FFF2-40B4-BE49-F238E27FC236}">
                <a16:creationId xmlns:a16="http://schemas.microsoft.com/office/drawing/2014/main" id="{13C9D4D0-EFE8-C012-4168-80AD6D437D5C}"/>
              </a:ext>
            </a:extLst>
          </p:cNvPr>
          <p:cNvSpPr>
            <a:spLocks noGrp="1"/>
          </p:cNvSpPr>
          <p:nvPr>
            <p:ph idx="1"/>
          </p:nvPr>
        </p:nvSpPr>
        <p:spPr>
          <a:xfrm>
            <a:off x="4770990" y="908957"/>
            <a:ext cx="6716922" cy="5223325"/>
          </a:xfrm>
        </p:spPr>
        <p:txBody>
          <a:bodyPr>
            <a:normAutofit/>
          </a:bodyPr>
          <a:lstStyle/>
          <a:p>
            <a:pPr marL="0" indent="0">
              <a:buNone/>
            </a:pPr>
            <a:r>
              <a:rPr lang="es-ES" dirty="0" err="1"/>
              <a:t>public</a:t>
            </a:r>
            <a:r>
              <a:rPr lang="es-ES" dirty="0"/>
              <a:t> </a:t>
            </a:r>
            <a:r>
              <a:rPr lang="es-ES" dirty="0" err="1"/>
              <a:t>async</a:t>
            </a:r>
            <a:r>
              <a:rPr lang="es-ES" dirty="0"/>
              <a:t> </a:t>
            </a:r>
            <a:r>
              <a:rPr lang="es-ES" dirty="0" err="1"/>
              <a:t>Task</a:t>
            </a:r>
            <a:r>
              <a:rPr lang="es-ES" dirty="0"/>
              <a:t>&lt;</a:t>
            </a:r>
            <a:r>
              <a:rPr lang="es-ES" dirty="0" err="1"/>
              <a:t>string</a:t>
            </a:r>
            <a:r>
              <a:rPr lang="es-ES" dirty="0"/>
              <a:t>&gt; </a:t>
            </a:r>
            <a:r>
              <a:rPr lang="es-ES" dirty="0" err="1"/>
              <a:t>FetchDataAsync</a:t>
            </a:r>
            <a:r>
              <a:rPr lang="es-ES" dirty="0"/>
              <a:t>()</a:t>
            </a:r>
            <a:br>
              <a:rPr lang="es-ES" dirty="0"/>
            </a:br>
            <a:r>
              <a:rPr lang="es-ES" dirty="0"/>
              <a:t>{</a:t>
            </a:r>
            <a:br>
              <a:rPr lang="es-ES" dirty="0"/>
            </a:br>
            <a:r>
              <a:rPr lang="es-ES" dirty="0" err="1"/>
              <a:t>using</a:t>
            </a:r>
            <a:r>
              <a:rPr lang="es-ES" dirty="0"/>
              <a:t> (</a:t>
            </a:r>
            <a:r>
              <a:rPr lang="es-ES" dirty="0" err="1"/>
              <a:t>HttpClient</a:t>
            </a:r>
            <a:r>
              <a:rPr lang="es-ES" dirty="0"/>
              <a:t> </a:t>
            </a:r>
            <a:r>
              <a:rPr lang="es-ES" dirty="0" err="1"/>
              <a:t>client</a:t>
            </a:r>
            <a:r>
              <a:rPr lang="es-ES" dirty="0"/>
              <a:t> = new </a:t>
            </a:r>
            <a:r>
              <a:rPr lang="es-ES" dirty="0" err="1"/>
              <a:t>HttpClient</a:t>
            </a:r>
            <a:r>
              <a:rPr lang="es-ES" dirty="0"/>
              <a:t>())</a:t>
            </a:r>
            <a:br>
              <a:rPr lang="es-ES" dirty="0"/>
            </a:br>
            <a:r>
              <a:rPr lang="es-ES" dirty="0"/>
              <a:t>{</a:t>
            </a:r>
            <a:br>
              <a:rPr lang="es-ES" dirty="0"/>
            </a:br>
            <a:r>
              <a:rPr lang="es-ES" dirty="0" err="1"/>
              <a:t>string</a:t>
            </a:r>
            <a:r>
              <a:rPr lang="es-ES" dirty="0"/>
              <a:t> data = </a:t>
            </a:r>
            <a:r>
              <a:rPr lang="es-ES" dirty="0" err="1"/>
              <a:t>await</a:t>
            </a:r>
            <a:r>
              <a:rPr lang="es-ES" dirty="0"/>
              <a:t> </a:t>
            </a:r>
            <a:r>
              <a:rPr lang="es-ES" dirty="0" err="1"/>
              <a:t>client.GetStringAsync</a:t>
            </a:r>
            <a:r>
              <a:rPr lang="es-ES" dirty="0"/>
              <a:t>("https://example.com");</a:t>
            </a:r>
            <a:br>
              <a:rPr lang="es-ES" dirty="0"/>
            </a:br>
            <a:r>
              <a:rPr lang="es-ES" dirty="0" err="1"/>
              <a:t>return</a:t>
            </a:r>
            <a:r>
              <a:rPr lang="es-ES" dirty="0"/>
              <a:t> data;</a:t>
            </a:r>
            <a:br>
              <a:rPr lang="es-ES" dirty="0"/>
            </a:br>
            <a:r>
              <a:rPr lang="es-ES" dirty="0"/>
              <a:t>}</a:t>
            </a:r>
            <a:br>
              <a:rPr lang="es-ES" dirty="0"/>
            </a:br>
            <a:r>
              <a:rPr lang="es-ES" dirty="0"/>
              <a:t>}</a:t>
            </a:r>
          </a:p>
        </p:txBody>
      </p:sp>
      <p:cxnSp>
        <p:nvCxnSpPr>
          <p:cNvPr id="10" name="Straight Connector 9">
            <a:extLst>
              <a:ext uri="{FF2B5EF4-FFF2-40B4-BE49-F238E27FC236}">
                <a16:creationId xmlns:a16="http://schemas.microsoft.com/office/drawing/2014/main" id="{8230C0A8-3E5C-476B-A64B-4D4FDE8D5A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53245"/>
      </p:ext>
    </p:extLst>
  </p:cSld>
  <p:clrMapOvr>
    <a:masterClrMapping/>
  </p:clrMapOvr>
</p:sld>
</file>

<file path=ppt/slides/slide9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3763A97-93CF-FB80-414C-41FE438C01B7}"/>
              </a:ext>
            </a:extLst>
          </p:cNvPr>
          <p:cNvSpPr>
            <a:spLocks noGrp="1"/>
          </p:cNvSpPr>
          <p:nvPr>
            <p:ph type="title"/>
          </p:nvPr>
        </p:nvSpPr>
        <p:spPr>
          <a:xfrm>
            <a:off x="704087" y="559063"/>
            <a:ext cx="3306747" cy="5256025"/>
          </a:xfrm>
        </p:spPr>
        <p:txBody>
          <a:bodyPr>
            <a:normAutofit/>
          </a:bodyPr>
          <a:lstStyle/>
          <a:p>
            <a:r>
              <a:rPr lang="en-US" sz="3600" b="1"/>
              <a:t>Impact on OS and hardware</a:t>
            </a:r>
            <a:br>
              <a:rPr lang="en-US" sz="3600" b="1"/>
            </a:br>
            <a:br>
              <a:rPr lang="en-US" sz="3600"/>
            </a:br>
            <a:endParaRPr lang="es-ES" sz="3600"/>
          </a:p>
        </p:txBody>
      </p:sp>
      <p:sp>
        <p:nvSpPr>
          <p:cNvPr id="3" name="Marcador de contenido 2">
            <a:extLst>
              <a:ext uri="{FF2B5EF4-FFF2-40B4-BE49-F238E27FC236}">
                <a16:creationId xmlns:a16="http://schemas.microsoft.com/office/drawing/2014/main" id="{5EB4A599-AFBC-6798-74EE-3628CBEED794}"/>
              </a:ext>
            </a:extLst>
          </p:cNvPr>
          <p:cNvSpPr>
            <a:spLocks noGrp="1"/>
          </p:cNvSpPr>
          <p:nvPr>
            <p:ph idx="1"/>
          </p:nvPr>
        </p:nvSpPr>
        <p:spPr>
          <a:xfrm>
            <a:off x="4643022" y="622249"/>
            <a:ext cx="6844892" cy="5639712"/>
          </a:xfrm>
        </p:spPr>
        <p:txBody>
          <a:bodyPr>
            <a:normAutofit/>
          </a:bodyPr>
          <a:lstStyle/>
          <a:p>
            <a:pPr marL="0" indent="0">
              <a:buNone/>
            </a:pPr>
            <a:r>
              <a:rPr lang="en-US" dirty="0"/>
              <a:t>The OS scheduler manage the execution of threads. It decides which threads run on which CPU cores and for how long, balancing different factors to optimize system performance. The scheduler uses algorithms like </a:t>
            </a:r>
            <a:r>
              <a:rPr lang="en-US" i="1" dirty="0"/>
              <a:t>round-robin</a:t>
            </a:r>
            <a:r>
              <a:rPr lang="en-US" dirty="0"/>
              <a:t>, </a:t>
            </a:r>
            <a:r>
              <a:rPr lang="en-US" i="1" dirty="0"/>
              <a:t>priority-based scheduling</a:t>
            </a:r>
            <a:r>
              <a:rPr lang="en-US" dirty="0"/>
              <a:t> or </a:t>
            </a:r>
            <a:r>
              <a:rPr lang="en-US" i="1" dirty="0"/>
              <a:t>multilevel queue scheduling</a:t>
            </a:r>
            <a:r>
              <a:rPr lang="en-US" dirty="0"/>
              <a:t> to allocate CPU time to threads. This allows fair resource allocation and reducing context switching overhead. When the scheduler switches from one thread to another, it performs a context switch, saving the state of the current thread and loading the state of the next one. The scheduler distributes threads across CPU cores to balance the load, preventing some cores from being overloaded while others are underutilized.</a:t>
            </a:r>
          </a:p>
          <a:p>
            <a:pPr marL="0" indent="0">
              <a:buNone/>
            </a:pPr>
            <a:br>
              <a:rPr lang="en-US" dirty="0"/>
            </a:br>
            <a:endParaRPr lang="es-E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83552"/>
      </p:ext>
    </p:extLst>
  </p:cSld>
  <p:clrMapOvr>
    <a:masterClrMapping/>
  </p:clrMapOvr>
</p:sld>
</file>

<file path=ppt/theme/theme1.xml><?xml version="1.0" encoding="utf-8"?>
<a:theme xmlns:a="http://purl.oclc.org/ooxml/drawingml/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spDef>
      <a:spPr>
        <a:ln w="12700" cap="flat" cmpd="sng" algn="ctr">
          <a:noFill/>
          <a:prstDash val="solid"/>
          <a:miter lim="800%"/>
        </a:ln>
        <a:effectLst/>
        <a:extLst>
          <a:ext uri="{91240B29-F687-4F45-9708-019B960494DF}">
            <a14:hiddenLine xmlns:a14="http://schemas.microsoft.com/office/drawing/2010/main" w="12700" cap="flat" cmpd="sng" algn="ctr">
              <a:solidFill>
                <a:schemeClr val="accent1">
                  <a:shade val="50%"/>
                </a:schemeClr>
              </a:solidFill>
              <a:prstDash val="solid"/>
              <a:miter lim="800%"/>
            </a14:hiddenLine>
          </a:ext>
        </a:extLst>
      </a:spPr>
      <a:bodyPr rtlCol="0" anchor="ctr"/>
      <a:lstStyle>
        <a:defPPr algn="ctr">
          <a:defRPr/>
        </a:defPPr>
      </a:lstStyle>
      <a:style>
        <a:lnRef idx="2">
          <a:schemeClr val="accent1">
            <a:shade val="5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purl.oclc.org/ooxml/drawingml/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purl.oclc.org/ooxml/officeDocument/extendedProperties" xmlns:vt="http://purl.oclc.org/ooxml/officeDocument/docPropsVTypes">
  <TotalTime>1174</TotalTime>
  <Words>15533</Words>
  <Application>Microsoft Office PowerPoint</Application>
  <PresentationFormat>Panorámica</PresentationFormat>
  <Paragraphs>1142</Paragraphs>
  <Slides>183</Slides>
  <Notes>43</Notes>
  <HiddenSlides>0</HiddenSlides>
  <MMClips>0</MMClips>
  <ScaleCrop>false</ScaleCrop>
  <HeadingPairs>
    <vt:vector size="6" baseType="variant">
      <vt:variant>
        <vt:lpstr>Fuentes usadas</vt:lpstr>
      </vt:variant>
      <vt:variant>
        <vt:i4>20</vt:i4>
      </vt:variant>
      <vt:variant>
        <vt:lpstr>Tema</vt:lpstr>
      </vt:variant>
      <vt:variant>
        <vt:i4>1</vt:i4>
      </vt:variant>
      <vt:variant>
        <vt:lpstr>Títulos de diapositiva</vt:lpstr>
      </vt:variant>
      <vt:variant>
        <vt:i4>183</vt:i4>
      </vt:variant>
    </vt:vector>
  </HeadingPairs>
  <TitlesOfParts>
    <vt:vector size="204" baseType="lpstr">
      <vt:lpstr>AmazonEmberBold</vt:lpstr>
      <vt:lpstr>AmazonEmberLight</vt:lpstr>
      <vt:lpstr>-apple-system</vt:lpstr>
      <vt:lpstr>Aptos</vt:lpstr>
      <vt:lpstr>Arial</vt:lpstr>
      <vt:lpstr>Bierstadt</vt:lpstr>
      <vt:lpstr>Calibri</vt:lpstr>
      <vt:lpstr>Calisto MT</vt:lpstr>
      <vt:lpstr>Comfortaa</vt:lpstr>
      <vt:lpstr>Consolas</vt:lpstr>
      <vt:lpstr>Helvetica Neue</vt:lpstr>
      <vt:lpstr>inherit</vt:lpstr>
      <vt:lpstr>Inter</vt:lpstr>
      <vt:lpstr>Lato</vt:lpstr>
      <vt:lpstr>Montserrat</vt:lpstr>
      <vt:lpstr>OpenSans</vt:lpstr>
      <vt:lpstr>Söhne</vt:lpstr>
      <vt:lpstr>Symbol</vt:lpstr>
      <vt:lpstr>Times New Roman</vt:lpstr>
      <vt:lpstr>Univers Condensed</vt:lpstr>
      <vt:lpstr>ChronicleVTI</vt:lpstr>
      <vt:lpstr>CLEAN CODE .NET</vt:lpstr>
      <vt:lpstr>CLEAN CODE</vt:lpstr>
      <vt:lpstr>Why Clean Code Matters </vt:lpstr>
      <vt:lpstr>Presentación de PowerPoint</vt:lpstr>
      <vt:lpstr>Use variable names that are easy to remember</vt:lpstr>
      <vt:lpstr>Use variable names with the same structure  </vt:lpstr>
      <vt:lpstr>Use searchable names  </vt:lpstr>
      <vt:lpstr>Don’t repeat yourself  </vt:lpstr>
      <vt:lpstr>Presentación de PowerPoint</vt:lpstr>
      <vt:lpstr>Uses highly descriptive variable names  </vt:lpstr>
      <vt:lpstr>Always encapsulate conditionals  </vt:lpstr>
      <vt:lpstr>Use private/protected members  </vt:lpstr>
      <vt:lpstr>Presentación de PowerPoint</vt:lpstr>
      <vt:lpstr>Learn to use setters and getters  </vt:lpstr>
      <vt:lpstr>Presentación de PowerPoint</vt:lpstr>
      <vt:lpstr>Presentación de PowerPoint</vt:lpstr>
      <vt:lpstr>Composition is better than inheritance  </vt:lpstr>
      <vt:lpstr>Presentación de PowerPoint</vt:lpstr>
      <vt:lpstr>Presentación de PowerPoint</vt:lpstr>
      <vt:lpstr>Don’t use magic chains  </vt:lpstr>
      <vt:lpstr>Limiting function arguments  </vt:lpstr>
      <vt:lpstr>Name the functions with what they do  </vt:lpstr>
      <vt:lpstr>Presentación de PowerPoint</vt:lpstr>
      <vt:lpstr>Never save unused code  </vt:lpstr>
      <vt:lpstr>One level of abstraction per function  </vt:lpstr>
      <vt:lpstr>Presentación de PowerPoint</vt:lpstr>
      <vt:lpstr>Never write in global functions  </vt:lpstr>
      <vt:lpstr>Presentación de PowerPoint</vt:lpstr>
      <vt:lpstr>Avoid magic numbers and strings  </vt:lpstr>
      <vt:lpstr>Comments and documentation  </vt:lpstr>
      <vt:lpstr>Presentación de PowerPoint</vt:lpstr>
      <vt:lpstr>Keep Functions and Methods Small </vt:lpstr>
      <vt:lpstr>How to Keep Functions and Methods Small  </vt:lpstr>
      <vt:lpstr>Repo extra info</vt:lpstr>
      <vt:lpstr>Presentación de PowerPoint</vt:lpstr>
      <vt:lpstr>LAB 1</vt:lpstr>
      <vt:lpstr>Presentación de PowerPoint</vt:lpstr>
      <vt:lpstr>Presentación de PowerPoint</vt:lpstr>
      <vt:lpstr>The Single Responsibility Principle  </vt:lpstr>
      <vt:lpstr>BAD</vt:lpstr>
      <vt:lpstr>OKEY</vt:lpstr>
      <vt:lpstr>The Open Closed Principle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 2 </vt:lpstr>
      <vt:lpstr>The Liskov Substitution Principle  </vt:lpstr>
      <vt:lpstr>Presentación de PowerPoint</vt:lpstr>
      <vt:lpstr>Presentación de PowerPoint</vt:lpstr>
      <vt:lpstr>Presentación de PowerPoint</vt:lpstr>
      <vt:lpstr>Presentación de PowerPoint</vt:lpstr>
      <vt:lpstr>Presentación de PowerPoint</vt:lpstr>
      <vt:lpstr>LAB 3</vt:lpstr>
      <vt:lpstr>The Interface Segregation Principle  </vt:lpstr>
      <vt:lpstr>Presentación de PowerPoint</vt:lpstr>
      <vt:lpstr>Presentación de PowerPoint</vt:lpstr>
      <vt:lpstr>Presentación de PowerPoint</vt:lpstr>
      <vt:lpstr>Presentación de PowerPoint</vt:lpstr>
      <vt:lpstr>Presentación de PowerPoint</vt:lpstr>
      <vt:lpstr>LAB 4</vt:lpstr>
      <vt:lpstr>The Dependency Inversion Principle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 5</vt:lpstr>
      <vt:lpstr>Presentación de PowerPoint</vt:lpstr>
      <vt:lpstr> Design resilient code with interfaces</vt:lpstr>
      <vt:lpstr>Multiple interfaces in a class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 6</vt:lpstr>
      <vt:lpstr>Presentación de PowerPoint</vt:lpstr>
      <vt:lpstr>Exploring concurrency, parallelism and asynchronous programming </vt:lpstr>
      <vt:lpstr>Exploring concurrency, parallelism and asynchronous programming </vt:lpstr>
      <vt:lpstr>Exploring concurrency, parallelism and asynchronous programming </vt:lpstr>
      <vt:lpstr>Threads and Tasks  </vt:lpstr>
      <vt:lpstr>Asynchronous programming  </vt:lpstr>
      <vt:lpstr>Impact on OS and hardware  </vt:lpstr>
      <vt:lpstr>Parallelism and the power of modern CPUs  </vt:lpstr>
      <vt:lpstr>Presentación de PowerPoint</vt:lpstr>
      <vt:lpstr>Race conditions  </vt:lpstr>
      <vt:lpstr>Presentación de PowerPoint</vt:lpstr>
      <vt:lpstr>Multiprogramming</vt:lpstr>
      <vt:lpstr>Multithreading  </vt:lpstr>
      <vt:lpstr>Multitasking  </vt:lpstr>
      <vt:lpstr>Multiprocessing </vt:lpstr>
      <vt:lpstr>Creating a Thread  </vt:lpstr>
      <vt:lpstr>Presentación de PowerPoint</vt:lpstr>
      <vt:lpstr>Presentación de PowerPoint</vt:lpstr>
      <vt:lpstr>Presentación de PowerPoint</vt:lpstr>
      <vt:lpstr>Putting a Thread to Sleep in C#  </vt:lpstr>
      <vt:lpstr>Presentación de PowerPoint</vt:lpstr>
      <vt:lpstr>Setting Thread Priority  </vt:lpstr>
      <vt:lpstr>Retrieving the State of a Thread  </vt:lpstr>
      <vt:lpstr>Suspending and Resuming a Thread  </vt:lpstr>
      <vt:lpstr>Terminating a Thread  </vt:lpstr>
      <vt:lpstr>Deadlock  </vt:lpstr>
      <vt:lpstr>Presentación de PowerPoint</vt:lpstr>
      <vt:lpstr>Presentación de PowerPoint</vt:lpstr>
      <vt:lpstr>Asynchronous Programming  </vt:lpstr>
      <vt:lpstr>Presentación de PowerPoint</vt:lpstr>
      <vt:lpstr>The async and await Keywords  </vt:lpstr>
      <vt:lpstr>Parallelism  </vt:lpstr>
      <vt:lpstr>Why Parallelism Is Important  </vt:lpstr>
      <vt:lpstr>Parallel Programming  </vt:lpstr>
      <vt:lpstr>Task Parallel Library (TPL)  </vt:lpstr>
      <vt:lpstr>Get started with asynchronous programming  </vt:lpstr>
      <vt:lpstr>Implement asynchronous file input and output  </vt:lpstr>
      <vt:lpstr>Access web resources asynchronously  </vt:lpstr>
      <vt:lpstr>Data parallelism  </vt:lpstr>
      <vt:lpstr>LAB 7</vt:lpstr>
      <vt:lpstr>Presentación de PowerPoint</vt:lpstr>
      <vt:lpstr>CI</vt:lpstr>
      <vt:lpstr>CD</vt:lpstr>
      <vt:lpstr>Presentación de PowerPoint</vt:lpstr>
      <vt:lpstr>Presentación de PowerPoint</vt:lpstr>
      <vt:lpstr>TESTS</vt:lpstr>
      <vt:lpstr>Presentación de PowerPoint</vt:lpstr>
      <vt:lpstr>Presentación de PowerPoint</vt:lpstr>
      <vt:lpstr>Presentación de PowerPoint</vt:lpstr>
      <vt:lpstr>TIPOS DE PRUEBAS </vt:lpstr>
      <vt:lpstr>AGILE TESTING</vt:lpstr>
      <vt:lpstr>AUTOMATIZACIÓN DE LAS PRUEBAS</vt:lpstr>
      <vt:lpstr>Presentación de PowerPoint</vt:lpstr>
      <vt:lpstr>LAB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LAB 9</vt:lpstr>
      <vt:lpstr>Presentación de PowerPoint</vt:lpstr>
      <vt:lpstr>Presentación de PowerPoint</vt:lpstr>
      <vt:lpstr>Presentación de PowerPoint</vt:lpstr>
      <vt:lpstr>Presentación de PowerPoint</vt:lpstr>
      <vt:lpstr>Presentación de PowerPoint</vt:lpstr>
      <vt:lpstr>EXTRA INFO</vt:lpstr>
      <vt:lpstr>Presentación de PowerPoint</vt:lpstr>
      <vt:lpstr>GITHUB ACTIONS</vt:lpstr>
      <vt:lpstr>Ci/cd</vt:lpstr>
      <vt:lpstr>Github actions</vt:lpstr>
      <vt:lpstr>Los componentes de github actions</vt:lpstr>
      <vt:lpstr>sintaxis</vt:lpstr>
      <vt:lpstr>EVENTOS</vt:lpstr>
      <vt:lpstr>agentes</vt:lpstr>
      <vt:lpstr>demo</vt:lpstr>
      <vt:lpstr>LAB 10  </vt:lpstr>
      <vt:lpstr>variables</vt:lpstr>
      <vt:lpstr>Crear variable de repositorio</vt:lpstr>
      <vt:lpstr>Lab 11</vt:lpstr>
      <vt:lpstr>CONTEXTS</vt:lpstr>
      <vt:lpstr>Presentación de PowerPoint</vt:lpstr>
      <vt:lpstr>LAB 12</vt:lpstr>
      <vt:lpstr>ACTIONS</vt:lpstr>
      <vt:lpstr>LAB 13</vt:lpstr>
      <vt:lpstr>Test AUTOMATION</vt:lpstr>
      <vt:lpstr>Laboratorio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Formador Dos</dc:creator>
  <cp:lastModifiedBy>Formador Dos</cp:lastModifiedBy>
  <cp:revision>31</cp:revision>
  <dcterms:created xsi:type="dcterms:W3CDTF">2026-01-07T07:46:40Z</dcterms:created>
  <dcterms:modified xsi:type="dcterms:W3CDTF">2026-01-12T12:44:47Z</dcterms:modified>
</cp:coreProperties>
</file>